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5"/>
  </p:notesMasterIdLst>
  <p:sldIdLst>
    <p:sldId id="256" r:id="rId2"/>
    <p:sldId id="309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</p:sldIdLst>
  <p:sldSz cx="9144000" cy="5143500" type="screen16x9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7"/>
    <p:restoredTop sz="92683"/>
  </p:normalViewPr>
  <p:slideViewPr>
    <p:cSldViewPr>
      <p:cViewPr varScale="1">
        <p:scale>
          <a:sx n="91" d="100"/>
          <a:sy n="91" d="100"/>
        </p:scale>
        <p:origin x="106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2B69B-31B6-474C-A62E-47790C5B4BC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21F204-03FD-4659-8438-C8C9758C671F}">
      <dgm:prSet phldrT="[Text]"/>
      <dgm:spPr/>
      <dgm:t>
        <a:bodyPr/>
        <a:lstStyle/>
        <a:p>
          <a:r>
            <a:rPr lang="en-US" dirty="0" err="1" smtClean="0"/>
            <a:t>Keberlangsungan</a:t>
          </a:r>
          <a:r>
            <a:rPr lang="en-US" dirty="0" smtClean="0"/>
            <a:t> </a:t>
          </a:r>
          <a:r>
            <a:rPr lang="en-US" dirty="0" err="1" smtClean="0"/>
            <a:t>Bisnis</a:t>
          </a:r>
          <a:endParaRPr lang="en-US" dirty="0"/>
        </a:p>
      </dgm:t>
    </dgm:pt>
    <dgm:pt modelId="{BF6C8981-011F-4CD4-AD78-53BEBBADE515}" type="parTrans" cxnId="{09D7FC72-137C-41B5-B593-6B6BC53FA1AD}">
      <dgm:prSet/>
      <dgm:spPr/>
      <dgm:t>
        <a:bodyPr/>
        <a:lstStyle/>
        <a:p>
          <a:endParaRPr lang="en-US"/>
        </a:p>
      </dgm:t>
    </dgm:pt>
    <dgm:pt modelId="{5AB3F4B1-D16E-4D51-AE65-4C67300F2602}" type="sibTrans" cxnId="{09D7FC72-137C-41B5-B593-6B6BC53FA1AD}">
      <dgm:prSet/>
      <dgm:spPr/>
      <dgm:t>
        <a:bodyPr/>
        <a:lstStyle/>
        <a:p>
          <a:endParaRPr lang="en-US"/>
        </a:p>
      </dgm:t>
    </dgm:pt>
    <dgm:pt modelId="{218AB4AC-066F-4F1A-9D56-5D302CB9DF91}">
      <dgm:prSet phldrT="[Text]"/>
      <dgm:spPr/>
      <dgm:t>
        <a:bodyPr/>
        <a:lstStyle/>
        <a:p>
          <a:r>
            <a:rPr lang="en-US" dirty="0" err="1" smtClean="0"/>
            <a:t>Teknologi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15233F0F-5CB4-4531-8067-12A14464B87B}" type="parTrans" cxnId="{2AA7F7D6-A7CC-4CDC-AABD-1F447CF23342}">
      <dgm:prSet/>
      <dgm:spPr/>
      <dgm:t>
        <a:bodyPr/>
        <a:lstStyle/>
        <a:p>
          <a:endParaRPr lang="en-US"/>
        </a:p>
      </dgm:t>
    </dgm:pt>
    <dgm:pt modelId="{675ED567-7E35-4249-A83D-2A6B37CA6201}" type="sibTrans" cxnId="{2AA7F7D6-A7CC-4CDC-AABD-1F447CF23342}">
      <dgm:prSet/>
      <dgm:spPr/>
      <dgm:t>
        <a:bodyPr/>
        <a:lstStyle/>
        <a:p>
          <a:endParaRPr lang="en-US"/>
        </a:p>
      </dgm:t>
    </dgm:pt>
    <dgm:pt modelId="{FD1B2FFD-2C24-4591-BE0C-213F99F7714E}">
      <dgm:prSet phldrT="[Text]"/>
      <dgm:spPr/>
      <dgm:t>
        <a:bodyPr/>
        <a:lstStyle/>
        <a:p>
          <a:r>
            <a:rPr lang="en-US" dirty="0" err="1" smtClean="0"/>
            <a:t>Rekayasa</a:t>
          </a:r>
          <a:r>
            <a:rPr lang="en-US" dirty="0" smtClean="0"/>
            <a:t> </a:t>
          </a:r>
          <a:r>
            <a:rPr lang="en-US" dirty="0" err="1" smtClean="0"/>
            <a:t>Teknologi</a:t>
          </a:r>
          <a:r>
            <a:rPr lang="en-US" dirty="0" smtClean="0"/>
            <a:t> Ramah </a:t>
          </a:r>
          <a:r>
            <a:rPr lang="en-US" dirty="0" err="1" smtClean="0"/>
            <a:t>Lingkungan</a:t>
          </a:r>
          <a:endParaRPr lang="en-US" dirty="0"/>
        </a:p>
      </dgm:t>
    </dgm:pt>
    <dgm:pt modelId="{DD907765-9444-42B5-9263-4A956ABE540B}" type="parTrans" cxnId="{93A8F69F-57D0-4B90-BF7C-DFFD7CF16E50}">
      <dgm:prSet/>
      <dgm:spPr/>
      <dgm:t>
        <a:bodyPr/>
        <a:lstStyle/>
        <a:p>
          <a:endParaRPr lang="en-US"/>
        </a:p>
      </dgm:t>
    </dgm:pt>
    <dgm:pt modelId="{CE4B5D13-B41A-4EF5-BB71-BC3569DEB2FD}" type="sibTrans" cxnId="{93A8F69F-57D0-4B90-BF7C-DFFD7CF16E50}">
      <dgm:prSet/>
      <dgm:spPr/>
      <dgm:t>
        <a:bodyPr/>
        <a:lstStyle/>
        <a:p>
          <a:endParaRPr lang="en-US"/>
        </a:p>
      </dgm:t>
    </dgm:pt>
    <dgm:pt modelId="{0EE17B98-E9F2-4C2B-90B0-2BA2860914CD}">
      <dgm:prSet phldrT="[Text]"/>
      <dgm:spPr/>
      <dgm:t>
        <a:bodyPr/>
        <a:lstStyle/>
        <a:p>
          <a:r>
            <a:rPr lang="en-US" dirty="0" err="1" smtClean="0"/>
            <a:t>Ekonomi</a:t>
          </a:r>
          <a:r>
            <a:rPr lang="en-US" dirty="0" smtClean="0"/>
            <a:t> </a:t>
          </a:r>
          <a:r>
            <a:rPr lang="en-US" dirty="0" err="1" smtClean="0"/>
            <a:t>Kreatif</a:t>
          </a:r>
          <a:endParaRPr lang="en-US" dirty="0" smtClean="0"/>
        </a:p>
      </dgm:t>
    </dgm:pt>
    <dgm:pt modelId="{ABA8F3FD-7C5F-4F23-B652-D1B3EE21FC81}" type="parTrans" cxnId="{A556E745-C5EE-40A9-8BB2-BDD9717813E6}">
      <dgm:prSet/>
      <dgm:spPr/>
      <dgm:t>
        <a:bodyPr/>
        <a:lstStyle/>
        <a:p>
          <a:endParaRPr lang="en-US"/>
        </a:p>
      </dgm:t>
    </dgm:pt>
    <dgm:pt modelId="{FD131BA5-AF30-401F-B8CB-A83465CFBB5D}" type="sibTrans" cxnId="{A556E745-C5EE-40A9-8BB2-BDD9717813E6}">
      <dgm:prSet/>
      <dgm:spPr/>
      <dgm:t>
        <a:bodyPr/>
        <a:lstStyle/>
        <a:p>
          <a:endParaRPr lang="en-US"/>
        </a:p>
      </dgm:t>
    </dgm:pt>
    <dgm:pt modelId="{B77A48FB-0140-476B-86A0-4A5421486F03}">
      <dgm:prSet phldrT="[Text]"/>
      <dgm:spPr/>
      <dgm:t>
        <a:bodyPr/>
        <a:lstStyle/>
        <a:p>
          <a:r>
            <a:rPr lang="en-US" dirty="0" err="1" smtClean="0"/>
            <a:t>Kemaritiman</a:t>
          </a:r>
          <a:endParaRPr lang="en-US" dirty="0" smtClean="0"/>
        </a:p>
      </dgm:t>
    </dgm:pt>
    <dgm:pt modelId="{0BF17D90-BD75-4206-AFC3-EB68CE79B15E}" type="parTrans" cxnId="{6C2FB84E-F0CC-485B-B42E-02201C857043}">
      <dgm:prSet/>
      <dgm:spPr/>
      <dgm:t>
        <a:bodyPr/>
        <a:lstStyle/>
        <a:p>
          <a:endParaRPr lang="en-US"/>
        </a:p>
      </dgm:t>
    </dgm:pt>
    <dgm:pt modelId="{AB26B9C7-7751-451E-99F4-2357F58099E7}" type="sibTrans" cxnId="{6C2FB84E-F0CC-485B-B42E-02201C857043}">
      <dgm:prSet/>
      <dgm:spPr/>
      <dgm:t>
        <a:bodyPr/>
        <a:lstStyle/>
        <a:p>
          <a:endParaRPr lang="en-US"/>
        </a:p>
      </dgm:t>
    </dgm:pt>
    <dgm:pt modelId="{FB7CAD00-2F2D-4C50-8B84-05F62FE6CC6C}" type="pres">
      <dgm:prSet presAssocID="{7062B69B-31B6-474C-A62E-47790C5B4BC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5B543A65-5B6F-4C75-9EE0-A0D4162F76C8}" type="pres">
      <dgm:prSet presAssocID="{7062B69B-31B6-474C-A62E-47790C5B4BC6}" presName="Name1" presStyleCnt="0"/>
      <dgm:spPr/>
    </dgm:pt>
    <dgm:pt modelId="{77EDD767-CC64-477F-A012-8EEA9D839E97}" type="pres">
      <dgm:prSet presAssocID="{7062B69B-31B6-474C-A62E-47790C5B4BC6}" presName="cycle" presStyleCnt="0"/>
      <dgm:spPr/>
    </dgm:pt>
    <dgm:pt modelId="{65FD7DC7-2A73-4274-A5F9-12B864DC73F4}" type="pres">
      <dgm:prSet presAssocID="{7062B69B-31B6-474C-A62E-47790C5B4BC6}" presName="srcNode" presStyleLbl="node1" presStyleIdx="0" presStyleCnt="5"/>
      <dgm:spPr/>
    </dgm:pt>
    <dgm:pt modelId="{F7129901-0C4D-4F13-AE6B-105D3EB8AA96}" type="pres">
      <dgm:prSet presAssocID="{7062B69B-31B6-474C-A62E-47790C5B4BC6}" presName="conn" presStyleLbl="parChTrans1D2" presStyleIdx="0" presStyleCnt="1"/>
      <dgm:spPr/>
      <dgm:t>
        <a:bodyPr/>
        <a:lstStyle/>
        <a:p>
          <a:endParaRPr lang="id-ID"/>
        </a:p>
      </dgm:t>
    </dgm:pt>
    <dgm:pt modelId="{229936EC-3CB3-4F83-96E7-DCE8A23CFE08}" type="pres">
      <dgm:prSet presAssocID="{7062B69B-31B6-474C-A62E-47790C5B4BC6}" presName="extraNode" presStyleLbl="node1" presStyleIdx="0" presStyleCnt="5"/>
      <dgm:spPr/>
    </dgm:pt>
    <dgm:pt modelId="{FA2FC5DE-16D1-4863-87A8-E11FFAC29E04}" type="pres">
      <dgm:prSet presAssocID="{7062B69B-31B6-474C-A62E-47790C5B4BC6}" presName="dstNode" presStyleLbl="node1" presStyleIdx="0" presStyleCnt="5"/>
      <dgm:spPr/>
    </dgm:pt>
    <dgm:pt modelId="{8471601D-F089-4C61-9482-8C5AE33E9375}" type="pres">
      <dgm:prSet presAssocID="{C221F204-03FD-4659-8438-C8C9758C671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4F90FC-1E05-4E32-AD01-2211605E9D87}" type="pres">
      <dgm:prSet presAssocID="{C221F204-03FD-4659-8438-C8C9758C671F}" presName="accent_1" presStyleCnt="0"/>
      <dgm:spPr/>
    </dgm:pt>
    <dgm:pt modelId="{09FCDE5F-7C5C-41A3-AB84-63103ED5DFCA}" type="pres">
      <dgm:prSet presAssocID="{C221F204-03FD-4659-8438-C8C9758C671F}" presName="accentRepeatNode" presStyleLbl="solidFgAcc1" presStyleIdx="0" presStyleCnt="5"/>
      <dgm:spPr/>
    </dgm:pt>
    <dgm:pt modelId="{01435E39-690D-4C1E-A40E-9E3BEABFBEEF}" type="pres">
      <dgm:prSet presAssocID="{218AB4AC-066F-4F1A-9D56-5D302CB9DF9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4FA14-1F02-43F7-9F90-9A5FAC88E988}" type="pres">
      <dgm:prSet presAssocID="{218AB4AC-066F-4F1A-9D56-5D302CB9DF91}" presName="accent_2" presStyleCnt="0"/>
      <dgm:spPr/>
    </dgm:pt>
    <dgm:pt modelId="{34B8B7FC-7B33-42D2-9C0A-077B6D3A3E72}" type="pres">
      <dgm:prSet presAssocID="{218AB4AC-066F-4F1A-9D56-5D302CB9DF91}" presName="accentRepeatNode" presStyleLbl="solidFgAcc1" presStyleIdx="1" presStyleCnt="5"/>
      <dgm:spPr/>
    </dgm:pt>
    <dgm:pt modelId="{A078624C-59C4-463A-BA4E-B8E68B92CFF6}" type="pres">
      <dgm:prSet presAssocID="{FD1B2FFD-2C24-4591-BE0C-213F99F7714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C7787-A4B0-4F1E-ABFE-FEA73B72E6E0}" type="pres">
      <dgm:prSet presAssocID="{FD1B2FFD-2C24-4591-BE0C-213F99F7714E}" presName="accent_3" presStyleCnt="0"/>
      <dgm:spPr/>
    </dgm:pt>
    <dgm:pt modelId="{D6E0BC14-A23E-4C1A-AC5D-C4FB53D00522}" type="pres">
      <dgm:prSet presAssocID="{FD1B2FFD-2C24-4591-BE0C-213F99F7714E}" presName="accentRepeatNode" presStyleLbl="solidFgAcc1" presStyleIdx="2" presStyleCnt="5"/>
      <dgm:spPr/>
    </dgm:pt>
    <dgm:pt modelId="{2DEE7467-53F0-4B17-881D-49C41BBB2F86}" type="pres">
      <dgm:prSet presAssocID="{0EE17B98-E9F2-4C2B-90B0-2BA2860914C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930C9-4290-48E9-B11B-9FCE03AF3E57}" type="pres">
      <dgm:prSet presAssocID="{0EE17B98-E9F2-4C2B-90B0-2BA2860914CD}" presName="accent_4" presStyleCnt="0"/>
      <dgm:spPr/>
    </dgm:pt>
    <dgm:pt modelId="{75524EC1-F199-4020-8D14-C6489FD236B9}" type="pres">
      <dgm:prSet presAssocID="{0EE17B98-E9F2-4C2B-90B0-2BA2860914CD}" presName="accentRepeatNode" presStyleLbl="solidFgAcc1" presStyleIdx="3" presStyleCnt="5"/>
      <dgm:spPr/>
    </dgm:pt>
    <dgm:pt modelId="{A5A9824C-E01B-4915-88AD-DA50377D6E37}" type="pres">
      <dgm:prSet presAssocID="{B77A48FB-0140-476B-86A0-4A5421486F0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9D88E2-3AE3-47CA-9654-24ECF6FAE849}" type="pres">
      <dgm:prSet presAssocID="{B77A48FB-0140-476B-86A0-4A5421486F03}" presName="accent_5" presStyleCnt="0"/>
      <dgm:spPr/>
    </dgm:pt>
    <dgm:pt modelId="{7B97069F-DF82-413E-99CD-01A35AE6C7E0}" type="pres">
      <dgm:prSet presAssocID="{B77A48FB-0140-476B-86A0-4A5421486F03}" presName="accentRepeatNode" presStyleLbl="solidFgAcc1" presStyleIdx="4" presStyleCnt="5"/>
      <dgm:spPr/>
    </dgm:pt>
  </dgm:ptLst>
  <dgm:cxnLst>
    <dgm:cxn modelId="{5CB42027-5CAE-478B-8D97-01E9E342EF34}" type="presOf" srcId="{218AB4AC-066F-4F1A-9D56-5D302CB9DF91}" destId="{01435E39-690D-4C1E-A40E-9E3BEABFBEEF}" srcOrd="0" destOrd="0" presId="urn:microsoft.com/office/officeart/2008/layout/VerticalCurvedList"/>
    <dgm:cxn modelId="{96516939-F1C8-457E-BE06-08211BEF26BD}" type="presOf" srcId="{5AB3F4B1-D16E-4D51-AE65-4C67300F2602}" destId="{F7129901-0C4D-4F13-AE6B-105D3EB8AA96}" srcOrd="0" destOrd="0" presId="urn:microsoft.com/office/officeart/2008/layout/VerticalCurvedList"/>
    <dgm:cxn modelId="{A38E14DC-4028-482B-9DB4-19FC33D0F90D}" type="presOf" srcId="{7062B69B-31B6-474C-A62E-47790C5B4BC6}" destId="{FB7CAD00-2F2D-4C50-8B84-05F62FE6CC6C}" srcOrd="0" destOrd="0" presId="urn:microsoft.com/office/officeart/2008/layout/VerticalCurvedList"/>
    <dgm:cxn modelId="{59D4CCE9-0378-4823-BE21-2EEC4A11F0FB}" type="presOf" srcId="{C221F204-03FD-4659-8438-C8C9758C671F}" destId="{8471601D-F089-4C61-9482-8C5AE33E9375}" srcOrd="0" destOrd="0" presId="urn:microsoft.com/office/officeart/2008/layout/VerticalCurvedList"/>
    <dgm:cxn modelId="{187598A3-C255-45FF-A4FF-C79639A5F5BD}" type="presOf" srcId="{B77A48FB-0140-476B-86A0-4A5421486F03}" destId="{A5A9824C-E01B-4915-88AD-DA50377D6E37}" srcOrd="0" destOrd="0" presId="urn:microsoft.com/office/officeart/2008/layout/VerticalCurvedList"/>
    <dgm:cxn modelId="{A556E745-C5EE-40A9-8BB2-BDD9717813E6}" srcId="{7062B69B-31B6-474C-A62E-47790C5B4BC6}" destId="{0EE17B98-E9F2-4C2B-90B0-2BA2860914CD}" srcOrd="3" destOrd="0" parTransId="{ABA8F3FD-7C5F-4F23-B652-D1B3EE21FC81}" sibTransId="{FD131BA5-AF30-401F-B8CB-A83465CFBB5D}"/>
    <dgm:cxn modelId="{ACE60FEC-2B6A-471E-B280-90B747038ABD}" type="presOf" srcId="{0EE17B98-E9F2-4C2B-90B0-2BA2860914CD}" destId="{2DEE7467-53F0-4B17-881D-49C41BBB2F86}" srcOrd="0" destOrd="0" presId="urn:microsoft.com/office/officeart/2008/layout/VerticalCurvedList"/>
    <dgm:cxn modelId="{2AA7F7D6-A7CC-4CDC-AABD-1F447CF23342}" srcId="{7062B69B-31B6-474C-A62E-47790C5B4BC6}" destId="{218AB4AC-066F-4F1A-9D56-5D302CB9DF91}" srcOrd="1" destOrd="0" parTransId="{15233F0F-5CB4-4531-8067-12A14464B87B}" sibTransId="{675ED567-7E35-4249-A83D-2A6B37CA6201}"/>
    <dgm:cxn modelId="{09D7FC72-137C-41B5-B593-6B6BC53FA1AD}" srcId="{7062B69B-31B6-474C-A62E-47790C5B4BC6}" destId="{C221F204-03FD-4659-8438-C8C9758C671F}" srcOrd="0" destOrd="0" parTransId="{BF6C8981-011F-4CD4-AD78-53BEBBADE515}" sibTransId="{5AB3F4B1-D16E-4D51-AE65-4C67300F2602}"/>
    <dgm:cxn modelId="{93A8F69F-57D0-4B90-BF7C-DFFD7CF16E50}" srcId="{7062B69B-31B6-474C-A62E-47790C5B4BC6}" destId="{FD1B2FFD-2C24-4591-BE0C-213F99F7714E}" srcOrd="2" destOrd="0" parTransId="{DD907765-9444-42B5-9263-4A956ABE540B}" sibTransId="{CE4B5D13-B41A-4EF5-BB71-BC3569DEB2FD}"/>
    <dgm:cxn modelId="{6C2FB84E-F0CC-485B-B42E-02201C857043}" srcId="{7062B69B-31B6-474C-A62E-47790C5B4BC6}" destId="{B77A48FB-0140-476B-86A0-4A5421486F03}" srcOrd="4" destOrd="0" parTransId="{0BF17D90-BD75-4206-AFC3-EB68CE79B15E}" sibTransId="{AB26B9C7-7751-451E-99F4-2357F58099E7}"/>
    <dgm:cxn modelId="{A50B6083-0A63-41E7-B057-F3B5D5DC55FD}" type="presOf" srcId="{FD1B2FFD-2C24-4591-BE0C-213F99F7714E}" destId="{A078624C-59C4-463A-BA4E-B8E68B92CFF6}" srcOrd="0" destOrd="0" presId="urn:microsoft.com/office/officeart/2008/layout/VerticalCurvedList"/>
    <dgm:cxn modelId="{14165985-E716-4C6E-A70C-81DABAE7A913}" type="presParOf" srcId="{FB7CAD00-2F2D-4C50-8B84-05F62FE6CC6C}" destId="{5B543A65-5B6F-4C75-9EE0-A0D4162F76C8}" srcOrd="0" destOrd="0" presId="urn:microsoft.com/office/officeart/2008/layout/VerticalCurvedList"/>
    <dgm:cxn modelId="{12846FFF-FF66-41DE-9535-62991C9061AE}" type="presParOf" srcId="{5B543A65-5B6F-4C75-9EE0-A0D4162F76C8}" destId="{77EDD767-CC64-477F-A012-8EEA9D839E97}" srcOrd="0" destOrd="0" presId="urn:microsoft.com/office/officeart/2008/layout/VerticalCurvedList"/>
    <dgm:cxn modelId="{9B81C66C-F817-490C-9362-75862132E068}" type="presParOf" srcId="{77EDD767-CC64-477F-A012-8EEA9D839E97}" destId="{65FD7DC7-2A73-4274-A5F9-12B864DC73F4}" srcOrd="0" destOrd="0" presId="urn:microsoft.com/office/officeart/2008/layout/VerticalCurvedList"/>
    <dgm:cxn modelId="{2DAD31A4-FD72-4C65-ABC3-52AAE46FE100}" type="presParOf" srcId="{77EDD767-CC64-477F-A012-8EEA9D839E97}" destId="{F7129901-0C4D-4F13-AE6B-105D3EB8AA96}" srcOrd="1" destOrd="0" presId="urn:microsoft.com/office/officeart/2008/layout/VerticalCurvedList"/>
    <dgm:cxn modelId="{68987691-BD09-472B-BB31-724D6580509E}" type="presParOf" srcId="{77EDD767-CC64-477F-A012-8EEA9D839E97}" destId="{229936EC-3CB3-4F83-96E7-DCE8A23CFE08}" srcOrd="2" destOrd="0" presId="urn:microsoft.com/office/officeart/2008/layout/VerticalCurvedList"/>
    <dgm:cxn modelId="{EBA61387-3B56-4956-B7E3-E331C593ABB4}" type="presParOf" srcId="{77EDD767-CC64-477F-A012-8EEA9D839E97}" destId="{FA2FC5DE-16D1-4863-87A8-E11FFAC29E04}" srcOrd="3" destOrd="0" presId="urn:microsoft.com/office/officeart/2008/layout/VerticalCurvedList"/>
    <dgm:cxn modelId="{58DF7ED6-57DF-435B-90FC-3E2FCBA27D5A}" type="presParOf" srcId="{5B543A65-5B6F-4C75-9EE0-A0D4162F76C8}" destId="{8471601D-F089-4C61-9482-8C5AE33E9375}" srcOrd="1" destOrd="0" presId="urn:microsoft.com/office/officeart/2008/layout/VerticalCurvedList"/>
    <dgm:cxn modelId="{728BB6F0-3059-436B-9828-2BDCED9D02A4}" type="presParOf" srcId="{5B543A65-5B6F-4C75-9EE0-A0D4162F76C8}" destId="{214F90FC-1E05-4E32-AD01-2211605E9D87}" srcOrd="2" destOrd="0" presId="urn:microsoft.com/office/officeart/2008/layout/VerticalCurvedList"/>
    <dgm:cxn modelId="{C116338A-3F40-4B84-AE30-5BB2DBF7921B}" type="presParOf" srcId="{214F90FC-1E05-4E32-AD01-2211605E9D87}" destId="{09FCDE5F-7C5C-41A3-AB84-63103ED5DFCA}" srcOrd="0" destOrd="0" presId="urn:microsoft.com/office/officeart/2008/layout/VerticalCurvedList"/>
    <dgm:cxn modelId="{E50F68EF-3C9B-4A58-ACBB-058856E1B185}" type="presParOf" srcId="{5B543A65-5B6F-4C75-9EE0-A0D4162F76C8}" destId="{01435E39-690D-4C1E-A40E-9E3BEABFBEEF}" srcOrd="3" destOrd="0" presId="urn:microsoft.com/office/officeart/2008/layout/VerticalCurvedList"/>
    <dgm:cxn modelId="{04E6C7AB-5875-413C-BFE0-0BC620BBDC0B}" type="presParOf" srcId="{5B543A65-5B6F-4C75-9EE0-A0D4162F76C8}" destId="{64A4FA14-1F02-43F7-9F90-9A5FAC88E988}" srcOrd="4" destOrd="0" presId="urn:microsoft.com/office/officeart/2008/layout/VerticalCurvedList"/>
    <dgm:cxn modelId="{FAA7362B-F4F7-495A-A850-6CF09C970CE4}" type="presParOf" srcId="{64A4FA14-1F02-43F7-9F90-9A5FAC88E988}" destId="{34B8B7FC-7B33-42D2-9C0A-077B6D3A3E72}" srcOrd="0" destOrd="0" presId="urn:microsoft.com/office/officeart/2008/layout/VerticalCurvedList"/>
    <dgm:cxn modelId="{E9175E1B-1194-4DB1-BC8C-C25213BEF38F}" type="presParOf" srcId="{5B543A65-5B6F-4C75-9EE0-A0D4162F76C8}" destId="{A078624C-59C4-463A-BA4E-B8E68B92CFF6}" srcOrd="5" destOrd="0" presId="urn:microsoft.com/office/officeart/2008/layout/VerticalCurvedList"/>
    <dgm:cxn modelId="{E4A3EAC5-6119-4534-9579-1D26DADFCB6B}" type="presParOf" srcId="{5B543A65-5B6F-4C75-9EE0-A0D4162F76C8}" destId="{9CBC7787-A4B0-4F1E-ABFE-FEA73B72E6E0}" srcOrd="6" destOrd="0" presId="urn:microsoft.com/office/officeart/2008/layout/VerticalCurvedList"/>
    <dgm:cxn modelId="{664A65D7-DA06-4697-B6A1-677F97FE1F3E}" type="presParOf" srcId="{9CBC7787-A4B0-4F1E-ABFE-FEA73B72E6E0}" destId="{D6E0BC14-A23E-4C1A-AC5D-C4FB53D00522}" srcOrd="0" destOrd="0" presId="urn:microsoft.com/office/officeart/2008/layout/VerticalCurvedList"/>
    <dgm:cxn modelId="{A42AF399-E4B3-40D6-9A54-6EBF843CD973}" type="presParOf" srcId="{5B543A65-5B6F-4C75-9EE0-A0D4162F76C8}" destId="{2DEE7467-53F0-4B17-881D-49C41BBB2F86}" srcOrd="7" destOrd="0" presId="urn:microsoft.com/office/officeart/2008/layout/VerticalCurvedList"/>
    <dgm:cxn modelId="{AC3B6687-30DF-40C4-B2E9-268FFD8933C2}" type="presParOf" srcId="{5B543A65-5B6F-4C75-9EE0-A0D4162F76C8}" destId="{0A7930C9-4290-48E9-B11B-9FCE03AF3E57}" srcOrd="8" destOrd="0" presId="urn:microsoft.com/office/officeart/2008/layout/VerticalCurvedList"/>
    <dgm:cxn modelId="{6DEB6C54-AEC4-4BC4-A212-905BE585DCE1}" type="presParOf" srcId="{0A7930C9-4290-48E9-B11B-9FCE03AF3E57}" destId="{75524EC1-F199-4020-8D14-C6489FD236B9}" srcOrd="0" destOrd="0" presId="urn:microsoft.com/office/officeart/2008/layout/VerticalCurvedList"/>
    <dgm:cxn modelId="{1746D3E5-DA33-4F38-A7E7-6A388D0CB2EE}" type="presParOf" srcId="{5B543A65-5B6F-4C75-9EE0-A0D4162F76C8}" destId="{A5A9824C-E01B-4915-88AD-DA50377D6E37}" srcOrd="9" destOrd="0" presId="urn:microsoft.com/office/officeart/2008/layout/VerticalCurvedList"/>
    <dgm:cxn modelId="{3604FFA2-65B8-4E15-9014-60088E9FBA4A}" type="presParOf" srcId="{5B543A65-5B6F-4C75-9EE0-A0D4162F76C8}" destId="{879D88E2-3AE3-47CA-9654-24ECF6FAE849}" srcOrd="10" destOrd="0" presId="urn:microsoft.com/office/officeart/2008/layout/VerticalCurvedList"/>
    <dgm:cxn modelId="{C1E90909-443D-4C17-8621-479BD7A31795}" type="presParOf" srcId="{879D88E2-3AE3-47CA-9654-24ECF6FAE849}" destId="{7B97069F-DF82-413E-99CD-01A35AE6C7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29901-0C4D-4F13-AE6B-105D3EB8AA96}">
      <dsp:nvSpPr>
        <dsp:cNvPr id="0" name=""/>
        <dsp:cNvSpPr/>
      </dsp:nvSpPr>
      <dsp:spPr>
        <a:xfrm>
          <a:off x="-4888890" y="-749188"/>
          <a:ext cx="5822726" cy="5822726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1601D-F089-4C61-9482-8C5AE33E9375}">
      <dsp:nvSpPr>
        <dsp:cNvPr id="0" name=""/>
        <dsp:cNvSpPr/>
      </dsp:nvSpPr>
      <dsp:spPr>
        <a:xfrm>
          <a:off x="408596" y="270185"/>
          <a:ext cx="7761705" cy="5407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Keberlangsungan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Bisnis</a:t>
          </a:r>
          <a:endParaRPr lang="en-US" sz="2800" kern="1200" dirty="0"/>
        </a:p>
      </dsp:txBody>
      <dsp:txXfrm>
        <a:off x="408596" y="270185"/>
        <a:ext cx="7761705" cy="540716"/>
      </dsp:txXfrm>
    </dsp:sp>
    <dsp:sp modelId="{09FCDE5F-7C5C-41A3-AB84-63103ED5DFCA}">
      <dsp:nvSpPr>
        <dsp:cNvPr id="0" name=""/>
        <dsp:cNvSpPr/>
      </dsp:nvSpPr>
      <dsp:spPr>
        <a:xfrm>
          <a:off x="70648" y="202595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35E39-690D-4C1E-A40E-9E3BEABFBEEF}">
      <dsp:nvSpPr>
        <dsp:cNvPr id="0" name=""/>
        <dsp:cNvSpPr/>
      </dsp:nvSpPr>
      <dsp:spPr>
        <a:xfrm>
          <a:off x="796057" y="1081001"/>
          <a:ext cx="7374243" cy="5407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Teknologi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Informasi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Komunikasi</a:t>
          </a:r>
          <a:endParaRPr lang="en-US" sz="2800" kern="1200" dirty="0"/>
        </a:p>
      </dsp:txBody>
      <dsp:txXfrm>
        <a:off x="796057" y="1081001"/>
        <a:ext cx="7374243" cy="540716"/>
      </dsp:txXfrm>
    </dsp:sp>
    <dsp:sp modelId="{34B8B7FC-7B33-42D2-9C0A-077B6D3A3E72}">
      <dsp:nvSpPr>
        <dsp:cNvPr id="0" name=""/>
        <dsp:cNvSpPr/>
      </dsp:nvSpPr>
      <dsp:spPr>
        <a:xfrm>
          <a:off x="458109" y="1013411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8624C-59C4-463A-BA4E-B8E68B92CFF6}">
      <dsp:nvSpPr>
        <dsp:cNvPr id="0" name=""/>
        <dsp:cNvSpPr/>
      </dsp:nvSpPr>
      <dsp:spPr>
        <a:xfrm>
          <a:off x="914977" y="1891816"/>
          <a:ext cx="7255323" cy="5407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Rekayasa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Teknologi</a:t>
          </a:r>
          <a:r>
            <a:rPr lang="en-US" sz="2800" kern="1200" dirty="0" smtClean="0"/>
            <a:t> Ramah </a:t>
          </a:r>
          <a:r>
            <a:rPr lang="en-US" sz="2800" kern="1200" dirty="0" err="1" smtClean="0"/>
            <a:t>Lingkungan</a:t>
          </a:r>
          <a:endParaRPr lang="en-US" sz="2800" kern="1200" dirty="0"/>
        </a:p>
      </dsp:txBody>
      <dsp:txXfrm>
        <a:off x="914977" y="1891816"/>
        <a:ext cx="7255323" cy="540716"/>
      </dsp:txXfrm>
    </dsp:sp>
    <dsp:sp modelId="{D6E0BC14-A23E-4C1A-AC5D-C4FB53D00522}">
      <dsp:nvSpPr>
        <dsp:cNvPr id="0" name=""/>
        <dsp:cNvSpPr/>
      </dsp:nvSpPr>
      <dsp:spPr>
        <a:xfrm>
          <a:off x="577029" y="1824227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E7467-53F0-4B17-881D-49C41BBB2F86}">
      <dsp:nvSpPr>
        <dsp:cNvPr id="0" name=""/>
        <dsp:cNvSpPr/>
      </dsp:nvSpPr>
      <dsp:spPr>
        <a:xfrm>
          <a:off x="796057" y="2702632"/>
          <a:ext cx="7374243" cy="5407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Ekonomi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Kreatif</a:t>
          </a:r>
          <a:endParaRPr lang="en-US" sz="2800" kern="1200" dirty="0" smtClean="0"/>
        </a:p>
      </dsp:txBody>
      <dsp:txXfrm>
        <a:off x="796057" y="2702632"/>
        <a:ext cx="7374243" cy="540716"/>
      </dsp:txXfrm>
    </dsp:sp>
    <dsp:sp modelId="{75524EC1-F199-4020-8D14-C6489FD236B9}">
      <dsp:nvSpPr>
        <dsp:cNvPr id="0" name=""/>
        <dsp:cNvSpPr/>
      </dsp:nvSpPr>
      <dsp:spPr>
        <a:xfrm>
          <a:off x="458109" y="2635042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A9824C-E01B-4915-88AD-DA50377D6E37}">
      <dsp:nvSpPr>
        <dsp:cNvPr id="0" name=""/>
        <dsp:cNvSpPr/>
      </dsp:nvSpPr>
      <dsp:spPr>
        <a:xfrm>
          <a:off x="408596" y="3513447"/>
          <a:ext cx="7761705" cy="5407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19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Kemaritiman</a:t>
          </a:r>
          <a:endParaRPr lang="en-US" sz="2800" kern="1200" dirty="0" smtClean="0"/>
        </a:p>
      </dsp:txBody>
      <dsp:txXfrm>
        <a:off x="408596" y="3513447"/>
        <a:ext cx="7761705" cy="540716"/>
      </dsp:txXfrm>
    </dsp:sp>
    <dsp:sp modelId="{7B97069F-DF82-413E-99CD-01A35AE6C7E0}">
      <dsp:nvSpPr>
        <dsp:cNvPr id="0" name=""/>
        <dsp:cNvSpPr/>
      </dsp:nvSpPr>
      <dsp:spPr>
        <a:xfrm>
          <a:off x="70648" y="3445858"/>
          <a:ext cx="675895" cy="6758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372" y="1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CC06A-949D-4D05-AC26-BE96E6548DA7}" type="datetimeFigureOut">
              <a:rPr lang="en-US" smtClean="0"/>
              <a:t>26/10/18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9300"/>
            <a:ext cx="66500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727" y="4739486"/>
            <a:ext cx="5466734" cy="44903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72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372" y="9478972"/>
            <a:ext cx="2961277" cy="498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07D3D-CC77-4A63-883E-A1F4F6AB7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3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16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00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57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934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57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968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805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46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761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20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16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7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2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07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2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52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72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40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8C5CDB-1AEF-4522-8EAF-CE1F4E5D863E}" type="datetimeFigureOut">
              <a:rPr lang="ko-KR" altLang="en-US" smtClean="0"/>
              <a:t>2018-10-26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6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3468592"/>
            <a:ext cx="633670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Pusat Penelitian -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Mercu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Buana</a:t>
            </a:r>
            <a:endParaRPr lang="en-US" altLang="ko-KR" sz="2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Fakultas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Ilmu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Fakultas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Seni</a:t>
            </a:r>
            <a:r>
              <a:rPr kumimoji="0"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Kreatif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Fakultas</a:t>
            </a:r>
            <a:r>
              <a:rPr lang="en-US" altLang="ko-K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Psikologi</a:t>
            </a:r>
            <a:endParaRPr kumimoji="0" lang="en-US" altLang="ko-KR" sz="2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Jakarta, 31 </a:t>
            </a:r>
            <a:r>
              <a:rPr kumimoji="0" lang="en-US" altLang="ko-KR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Oktober</a:t>
            </a:r>
            <a:r>
              <a:rPr kumimoji="0" lang="en-US" altLang="ko-KR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2018</a:t>
            </a:r>
            <a:endParaRPr kumimoji="0" lang="en-US" altLang="ko-KR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24935" y="1720938"/>
            <a:ext cx="629939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</a:t>
            </a: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osialisasi Penelitian Internal</a:t>
            </a:r>
          </a:p>
          <a:p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TA. 201</a:t>
            </a:r>
            <a:r>
              <a:rPr lang="en-US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8</a:t>
            </a: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-201</a:t>
            </a:r>
            <a:r>
              <a:rPr lang="en-US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9</a:t>
            </a:r>
            <a:endParaRPr lang="fi-FI" altLang="ko-KR" sz="28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/>
            </a:r>
            <a:br>
              <a:rPr lang="fi-FI" altLang="ko-KR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fi-FI" altLang="ko-K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				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35" y="354054"/>
            <a:ext cx="1503639" cy="120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771550"/>
          <a:ext cx="885698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414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8299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PENELITIAN UNGGULAN DOSEN PRIMA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Lektor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Kepala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S3,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Sinta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Unggulan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Prima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27.000.000,-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Q3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Ristekdikti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Model,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Teknologi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Prototype yang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9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35646"/>
            <a:ext cx="7514035" cy="198767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merujuk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RIP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riset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RIP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ditolak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Keterkaitan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RIP yang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dituju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dijelaskan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 2: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Renstra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Peta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9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01262" y="81295"/>
            <a:ext cx="7452320" cy="857250"/>
          </a:xfrm>
        </p:spPr>
        <p:txBody>
          <a:bodyPr>
            <a:normAutofit/>
          </a:bodyPr>
          <a:lstStyle/>
          <a:p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Unggulan Riset berdasarkan RIP </a:t>
            </a:r>
            <a:r>
              <a:rPr lang="id-ID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id-ID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id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730662" y="81915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54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0633"/>
            <a:ext cx="3960440" cy="782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598"/>
            <a:ext cx="9144000" cy="347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0633"/>
            <a:ext cx="3960440" cy="782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34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-10633"/>
            <a:ext cx="3960440" cy="7821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1590"/>
            <a:ext cx="9144000" cy="34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83518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99592" y="1275606"/>
            <a:ext cx="8136904" cy="2808312"/>
          </a:xfrm>
        </p:spPr>
        <p:txBody>
          <a:bodyPr>
            <a:noAutofit/>
          </a:bodyPr>
          <a:lstStyle/>
          <a:p>
            <a:pPr algn="l"/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l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Rektor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01/379/C-Skep/VIII/2017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Terbitan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-ISSN Di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Edaran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01-1/013/B-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S.Ed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/VII/2018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diajukan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mencantumkan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@mercubuana.ac.id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mensitasi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minimal 1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UMB lain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RIP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Mencantumkan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afiliasi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8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-64001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0310" y="1140455"/>
            <a:ext cx="7488832" cy="280831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Prosentase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63688" y="1675931"/>
          <a:ext cx="655272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5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1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Uraian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Prosentase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Tunggal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1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Pertama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0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Kedua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 (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dibagi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rata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jumlah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s/d 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70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-64001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0310" y="843558"/>
            <a:ext cx="7488832" cy="280831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11560" y="1310345"/>
          <a:ext cx="842493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81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3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3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244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JFA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Kuota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Pertama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Kuota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Kedua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Jenis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227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GB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9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LK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2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9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 - AA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Lokal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2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5998"/>
            <a:ext cx="6698060" cy="57923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55576" y="1131590"/>
            <a:ext cx="8208912" cy="3040109"/>
          </a:xfrm>
        </p:spPr>
        <p:txBody>
          <a:bodyPr>
            <a:noAutofit/>
          </a:bodyPr>
          <a:lstStyle/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melampirkan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TTD KKR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Kaprodi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Lembar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Keabsahan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materai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(Form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download di web puslit.mercubuana.ac.id 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Softcopy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dikirim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puslit@mercubuana.ac.id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SIRIS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full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TTD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keabsahan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unggah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 form online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Dokumentasi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korespondensi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editor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Submit s/d Publish (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unggah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0" lvl="2" indent="-171450">
              <a:buFont typeface="Corbel" panose="020B0503020204020204" pitchFamily="34" charset="0"/>
              <a:buChar char="−"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2" y="70529"/>
            <a:ext cx="116324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34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9498"/>
            <a:ext cx="7514035" cy="98524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Evaluasi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TA 2017/2018</a:t>
            </a:r>
            <a:endParaRPr lang="en-US" sz="36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989510"/>
              </p:ext>
            </p:extLst>
          </p:nvPr>
        </p:nvGraphicFramePr>
        <p:xfrm>
          <a:off x="35497" y="1203598"/>
          <a:ext cx="9073008" cy="345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458"/>
                <a:gridCol w="655742"/>
                <a:gridCol w="648072"/>
                <a:gridCol w="648072"/>
                <a:gridCol w="576064"/>
                <a:gridCol w="720080"/>
                <a:gridCol w="648072"/>
                <a:gridCol w="576064"/>
                <a:gridCol w="720080"/>
                <a:gridCol w="648072"/>
                <a:gridCol w="1008112"/>
                <a:gridCol w="1080120"/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 Proposal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Prosentase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Capaian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Prosentase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Capaian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908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Informatika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70.91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84.62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80.60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83.33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DKV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37.50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Desain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Interior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44.44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5368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Desain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26.32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696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Psikologi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106.67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56.25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521631"/>
            <a:ext cx="7272808" cy="1224136"/>
          </a:xfrm>
        </p:spPr>
        <p:txBody>
          <a:bodyPr>
            <a:normAutofit fontScale="90000"/>
          </a:bodyPr>
          <a:lstStyle/>
          <a:p>
            <a:pPr algn="l"/>
            <a:r>
              <a:rPr lang="en-US" sz="3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Dana </a:t>
            </a:r>
            <a:r>
              <a:rPr lang="en-US" sz="33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3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01/379/C-Skep/VIII/2017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Petunjuk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Pengajuan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Insentif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Terbitan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-ISSN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Buana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259632" y="2139702"/>
          <a:ext cx="7560840" cy="28956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450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00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Uraian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Insentif Baru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Ilmiah Internasional yang bereputasi sesuai DIKTI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12.650.000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Ilmiah Internasional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11.0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00.000,-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id-ID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Ilmiah Ber-ISSN Nasional Terakreditasi  DIKTI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6.60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 Ilmiah Ber-ISSN</a:t>
                      </a:r>
                      <a:r>
                        <a:rPr lang="id-ID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Nasional Tidak terakreditasi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id-I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0.000,-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42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9502"/>
            <a:ext cx="7514035" cy="545231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5656" y="771550"/>
            <a:ext cx="4320481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11560" y="1419622"/>
          <a:ext cx="8460434" cy="274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82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81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6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6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55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Penilaian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Bobot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Bobot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Waktu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Mengumpulkan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Kemajuan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6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Penyerahan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0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Kesesuaian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dijanjikan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442805" y="4292988"/>
            <a:ext cx="5384538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60%;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1,2 @ 20% - 20%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Tunggal : 100%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9502"/>
            <a:ext cx="7514035" cy="545231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15381" y="892131"/>
            <a:ext cx="4320481" cy="125496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Ilustrasi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mengajukan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tunggal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l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56838" y="4500168"/>
            <a:ext cx="1715822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x 10 = 10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79459" y="2062718"/>
          <a:ext cx="144016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970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1        100%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33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1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0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8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7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59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277153" y="2270013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3131840" y="2062718"/>
          <a:ext cx="134398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726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2        60%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3861329" y="2270013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4644008" y="2062718"/>
          <a:ext cx="1362797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7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970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Judul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3        20%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33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1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0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28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7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59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5373497" y="2283718"/>
            <a:ext cx="144016" cy="12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3043791" y="4500169"/>
            <a:ext cx="1484184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0% x 6.5 = 3.9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88041" y="4500169"/>
            <a:ext cx="1640143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x 7.5 = 1.5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28184" y="3003798"/>
            <a:ext cx="3578652" cy="5452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3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KINERJA PENELITIAN DOSEN:</a:t>
            </a:r>
          </a:p>
          <a:p>
            <a:pPr algn="l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+ 3.9 + 1.5 = 15.4 / 3 = 5.13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49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707654"/>
            <a:ext cx="5976664" cy="1493459"/>
          </a:xfrm>
        </p:spPr>
        <p:txBody>
          <a:bodyPr>
            <a:normAutofit/>
          </a:bodyPr>
          <a:lstStyle/>
          <a:p>
            <a:pPr algn="r"/>
            <a:r>
              <a:rPr lang="id-ID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Terima kasih </a:t>
            </a:r>
            <a:endParaRPr lang="en-US" sz="4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931790"/>
            <a:ext cx="6696744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5486"/>
            <a:ext cx="1165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9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522147" cy="864096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TA. 2018/2019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838163"/>
              </p:ext>
            </p:extLst>
          </p:nvPr>
        </p:nvGraphicFramePr>
        <p:xfrm>
          <a:off x="1187625" y="1275606"/>
          <a:ext cx="720079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160239"/>
                <a:gridCol w="1008112"/>
                <a:gridCol w="1152128"/>
                <a:gridCol w="1080120"/>
              </a:tblGrid>
              <a:tr h="4137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TP-AA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Madya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 LK/S3 (Prima)</a:t>
                      </a: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Informatika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Informatika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 rowSpan="3"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Desain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DKV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Interior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Psikologi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Psikologi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S1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3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7504" y="84754"/>
          <a:ext cx="8964640" cy="5017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9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6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82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626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66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66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82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669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7060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266906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1000" b="1" u="sng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JADWAL KEGIATAN RISET INTERNAL UMB TAHUN AKADEMIK 2018/2019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PUSAT PENELITIAN UNIVERSITAS MERCU BUANA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3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KEGIATAN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Okt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Agt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Sosialisasi Panduan Penelitian Internal &amp; Sistem Informasi Penelitian</a:t>
                      </a:r>
                      <a:endParaRPr lang="nn-N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2-3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Pelatihan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Penyusunan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Klinik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Penerimaan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Proposal/Desk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Evaluasi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Pelatihan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Metodologi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Monitoring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Evaluasi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Monitoring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Evaluasi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Pekan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Penetapan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Terbaik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Minggu</a:t>
                      </a:r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b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1" marR="2521" marT="2521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4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059582"/>
          <a:ext cx="8712968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83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506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31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 DOSEN MUDA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Asisten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Ahli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4.200.000,-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lokal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9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51519" y="1131590"/>
          <a:ext cx="864096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905">
                  <a:extLst>
                    <a:ext uri="{9D8B030D-6E8A-4147-A177-3AD203B41FA5}">
                      <a16:colId xmlns:a16="http://schemas.microsoft.com/office/drawing/2014/main" xmlns="" val="801065783"/>
                    </a:ext>
                  </a:extLst>
                </a:gridCol>
                <a:gridCol w="5230056">
                  <a:extLst>
                    <a:ext uri="{9D8B030D-6E8A-4147-A177-3AD203B41FA5}">
                      <a16:colId xmlns:a16="http://schemas.microsoft.com/office/drawing/2014/main" xmlns="" val="4257213871"/>
                    </a:ext>
                  </a:extLst>
                </a:gridCol>
              </a:tblGrid>
              <a:tr h="35816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244528"/>
                  </a:ext>
                </a:extLst>
              </a:tr>
              <a:tr h="281019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DOSEN MADYA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Lektor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5.300.000,-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nasional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60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1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3479"/>
            <a:ext cx="7514035" cy="57606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79512" y="1203599"/>
          <a:ext cx="8784976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176">
                  <a:extLst>
                    <a:ext uri="{9D8B030D-6E8A-4147-A177-3AD203B41FA5}">
                      <a16:colId xmlns:a16="http://schemas.microsoft.com/office/drawing/2014/main" xmlns="" val="801065783"/>
                    </a:ext>
                  </a:extLst>
                </a:gridCol>
                <a:gridCol w="5522800">
                  <a:extLst>
                    <a:ext uri="{9D8B030D-6E8A-4147-A177-3AD203B41FA5}">
                      <a16:colId xmlns:a16="http://schemas.microsoft.com/office/drawing/2014/main" xmlns="" val="4257213871"/>
                    </a:ext>
                  </a:extLst>
                </a:gridCol>
              </a:tblGrid>
              <a:tr h="38359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5244528"/>
                  </a:ext>
                </a:extLst>
              </a:tr>
              <a:tr h="256873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 DOSEN PRIMA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harus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Lektor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Kepala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S3.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NIDNK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prima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9.000.000,-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prima minimal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internasional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bereputasi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60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2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771550"/>
          <a:ext cx="878497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75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PENELITIAN UNGGULAN DOSEN MUDA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Tenaga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Pengajar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Asisten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Ahli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Unggulan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12.600.000,-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Q4.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Model,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Teknologi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Prototype yang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9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5685"/>
            <a:ext cx="7514035" cy="576064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771550"/>
          <a:ext cx="878497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75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SKIM PENELITIAN UNGGULAN DOSEN MADYA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Ketua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JFA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Lektor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artikel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Sinta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Maksimal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Orang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Anggota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NIDNK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Mercu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Buana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minimal S2.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Skim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Unggulan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15.900.000,-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publikasi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terindeks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Scopus Q4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Jurnal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terakreditasi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Ristekdikti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Target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minimal Model,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Teknologi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Tepat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Rekayasa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Sosial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Prototype yang minimal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terdaftar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Kekayaan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Intelektual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terapan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4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3709</TotalTime>
  <Words>1298</Words>
  <Application>Microsoft Office PowerPoint</Application>
  <PresentationFormat>On-screen Show (16:9)</PresentationFormat>
  <Paragraphs>503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맑은 고딕</vt:lpstr>
      <vt:lpstr>Arial</vt:lpstr>
      <vt:lpstr>Calibri</vt:lpstr>
      <vt:lpstr>Corbel</vt:lpstr>
      <vt:lpstr>HY엽서L</vt:lpstr>
      <vt:lpstr>Times New Roman</vt:lpstr>
      <vt:lpstr>Parallax</vt:lpstr>
      <vt:lpstr>PowerPoint Presentation</vt:lpstr>
      <vt:lpstr>Evaluasi Penelitian TA 2017/2018</vt:lpstr>
      <vt:lpstr>Target Rencana Proposal Penelitian TA. 2018/2019</vt:lpstr>
      <vt:lpstr>PowerPoint Presentation</vt:lpstr>
      <vt:lpstr>Skema Penelitian Internal</vt:lpstr>
      <vt:lpstr>Skema Penelitian Internal (Lanjutan)</vt:lpstr>
      <vt:lpstr>Skema Penelitian Internal (Lanjutan)</vt:lpstr>
      <vt:lpstr>Skema Penelitian Internal (Lanjutan)</vt:lpstr>
      <vt:lpstr>Skema Penelitian Internal (Lanjutan)</vt:lpstr>
      <vt:lpstr>Skema Penelitian Internal (Lanjutan)</vt:lpstr>
      <vt:lpstr>Isi Penelitian</vt:lpstr>
      <vt:lpstr>Unggulan Riset berdasarkan RIP 2016-2020</vt:lpstr>
      <vt:lpstr>Proses Penelitian</vt:lpstr>
      <vt:lpstr>Proses Penelitian</vt:lpstr>
      <vt:lpstr>Proses Penelitian</vt:lpstr>
      <vt:lpstr>Insentif Jurnal</vt:lpstr>
      <vt:lpstr>Insentif Jurnal (Lanjutan)</vt:lpstr>
      <vt:lpstr>Insentif Jurnal (Lanjutan)</vt:lpstr>
      <vt:lpstr>Insentif Jurnal (Lanjutan)</vt:lpstr>
      <vt:lpstr>Dana Insentif Jurnal  Sesuai dengan SK Rektor Nomor : 01/379/C-Skep/VIII/2017 tentang Petunjuk Teknis Pengajuan Insentif Terbitan Berkala Ilmiah Jurnal Ber-ISSN Di Lingkungan Universitas Mercu Buana</vt:lpstr>
      <vt:lpstr>Kinerja Penelitian Dosen</vt:lpstr>
      <vt:lpstr>Kinerja Penelitian Dosen (Lanjutan)</vt:lpstr>
      <vt:lpstr>Terima kasih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LPPM-UMB</cp:lastModifiedBy>
  <cp:revision>182</cp:revision>
  <cp:lastPrinted>2015-10-30T09:47:02Z</cp:lastPrinted>
  <dcterms:created xsi:type="dcterms:W3CDTF">2014-04-01T16:27:38Z</dcterms:created>
  <dcterms:modified xsi:type="dcterms:W3CDTF">2018-10-26T00:53:52Z</dcterms:modified>
</cp:coreProperties>
</file>