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46"/>
  </p:notesMasterIdLst>
  <p:sldIdLst>
    <p:sldId id="256" r:id="rId2"/>
    <p:sldId id="284" r:id="rId3"/>
    <p:sldId id="258" r:id="rId4"/>
    <p:sldId id="261" r:id="rId5"/>
    <p:sldId id="257" r:id="rId6"/>
    <p:sldId id="316" r:id="rId7"/>
    <p:sldId id="317" r:id="rId8"/>
    <p:sldId id="312" r:id="rId9"/>
    <p:sldId id="285" r:id="rId10"/>
    <p:sldId id="286" r:id="rId11"/>
    <p:sldId id="287" r:id="rId12"/>
    <p:sldId id="264" r:id="rId13"/>
    <p:sldId id="289" r:id="rId14"/>
    <p:sldId id="290" r:id="rId15"/>
    <p:sldId id="259" r:id="rId16"/>
    <p:sldId id="314" r:id="rId17"/>
    <p:sldId id="313" r:id="rId18"/>
    <p:sldId id="260" r:id="rId19"/>
    <p:sldId id="315" r:id="rId20"/>
    <p:sldId id="265" r:id="rId21"/>
    <p:sldId id="262" r:id="rId22"/>
    <p:sldId id="272" r:id="rId23"/>
    <p:sldId id="309" r:id="rId24"/>
    <p:sldId id="310" r:id="rId25"/>
    <p:sldId id="311" r:id="rId26"/>
    <p:sldId id="266" r:id="rId27"/>
    <p:sldId id="291" r:id="rId28"/>
    <p:sldId id="292" r:id="rId29"/>
    <p:sldId id="293" r:id="rId30"/>
    <p:sldId id="294" r:id="rId31"/>
    <p:sldId id="295" r:id="rId32"/>
    <p:sldId id="296" r:id="rId33"/>
    <p:sldId id="30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8" r:id="rId44"/>
    <p:sldId id="307" r:id="rId45"/>
  </p:sldIdLst>
  <p:sldSz cx="9144000" cy="5143500" type="screen16x9"/>
  <p:notesSz cx="6858000" cy="9144000"/>
  <p:embeddedFontLst>
    <p:embeddedFont>
      <p:font typeface="Roboto Slab Light" panose="020B0604020202020204" charset="0"/>
      <p:regular r:id="rId47"/>
      <p:bold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Lato Light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E00866-924A-4234-BBE1-54676D55C32D}">
  <a:tblStyle styleId="{03E00866-924A-4234-BBE1-54676D55C3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8" d="100"/>
          <a:sy n="158" d="100"/>
        </p:scale>
        <p:origin x="2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18647B-74A3-4257-8BC0-D4DD96B11481}" type="doc">
      <dgm:prSet loTypeId="urn:microsoft.com/office/officeart/2005/8/layout/hChevron3" loCatId="process" qsTypeId="urn:microsoft.com/office/officeart/2005/8/quickstyle/simple1#1" qsCatId="simple" csTypeId="urn:microsoft.com/office/officeart/2005/8/colors/colorful5#1" csCatId="colorful" phldr="1"/>
      <dgm:spPr/>
      <dgm:t>
        <a:bodyPr/>
        <a:lstStyle/>
        <a:p>
          <a:endParaRPr lang="en-US"/>
        </a:p>
      </dgm:t>
    </dgm:pt>
    <dgm:pt modelId="{EA18DFE0-AC48-41D0-8CD0-5AF1840FC7C8}">
      <dgm:prSet phldrT="[Text]"/>
      <dgm:spPr/>
      <dgm:t>
        <a:bodyPr/>
        <a:lstStyle/>
        <a:p>
          <a:r>
            <a:rPr lang="en-ID" dirty="0"/>
            <a:t>PENELITIAN DASAR</a:t>
          </a:r>
        </a:p>
        <a:p>
          <a:r>
            <a:rPr lang="en-ID" dirty="0"/>
            <a:t>(TKT 1-3)</a:t>
          </a:r>
          <a:endParaRPr lang="en-US" dirty="0"/>
        </a:p>
      </dgm:t>
    </dgm:pt>
    <dgm:pt modelId="{A1BCAAFB-2DBB-4869-8D2C-27F30257C443}" type="parTrans" cxnId="{8902D1E9-5BF4-48CA-9707-F7EDB68A6BFF}">
      <dgm:prSet/>
      <dgm:spPr/>
      <dgm:t>
        <a:bodyPr/>
        <a:lstStyle/>
        <a:p>
          <a:endParaRPr lang="en-US"/>
        </a:p>
      </dgm:t>
    </dgm:pt>
    <dgm:pt modelId="{772BEF13-5C0A-4A43-A8E8-20486D16F141}" type="sibTrans" cxnId="{8902D1E9-5BF4-48CA-9707-F7EDB68A6BFF}">
      <dgm:prSet/>
      <dgm:spPr/>
      <dgm:t>
        <a:bodyPr/>
        <a:lstStyle/>
        <a:p>
          <a:endParaRPr lang="en-US"/>
        </a:p>
      </dgm:t>
    </dgm:pt>
    <dgm:pt modelId="{BC97DD24-51BA-4E7B-B25F-D388922F5EF3}">
      <dgm:prSet phldrT="[Text]"/>
      <dgm:spPr/>
      <dgm:t>
        <a:bodyPr/>
        <a:lstStyle/>
        <a:p>
          <a:r>
            <a:rPr lang="en-ID" dirty="0"/>
            <a:t>PENELITIAN TERAPAN</a:t>
          </a:r>
        </a:p>
        <a:p>
          <a:r>
            <a:rPr lang="en-ID" dirty="0"/>
            <a:t>(TKT 4-6)</a:t>
          </a:r>
          <a:endParaRPr lang="en-US" dirty="0"/>
        </a:p>
      </dgm:t>
    </dgm:pt>
    <dgm:pt modelId="{5F16112A-285B-42A7-9F31-6F32325224E6}" type="parTrans" cxnId="{41983A45-A79D-43AE-B711-E2195103D7CB}">
      <dgm:prSet/>
      <dgm:spPr/>
      <dgm:t>
        <a:bodyPr/>
        <a:lstStyle/>
        <a:p>
          <a:endParaRPr lang="en-US"/>
        </a:p>
      </dgm:t>
    </dgm:pt>
    <dgm:pt modelId="{D464FB47-306C-4DF9-8A86-676F0204386C}" type="sibTrans" cxnId="{41983A45-A79D-43AE-B711-E2195103D7CB}">
      <dgm:prSet/>
      <dgm:spPr/>
      <dgm:t>
        <a:bodyPr/>
        <a:lstStyle/>
        <a:p>
          <a:endParaRPr lang="en-US"/>
        </a:p>
      </dgm:t>
    </dgm:pt>
    <dgm:pt modelId="{0DEC5CCF-0971-4461-BD27-7347F9E0836F}">
      <dgm:prSet phldrT="[Text]"/>
      <dgm:spPr/>
      <dgm:t>
        <a:bodyPr/>
        <a:lstStyle/>
        <a:p>
          <a:r>
            <a:rPr lang="en-ID" dirty="0"/>
            <a:t>PENELITIAN PENGEMBANGAN (TKT 7-9)</a:t>
          </a:r>
        </a:p>
        <a:p>
          <a:endParaRPr lang="en-US" dirty="0"/>
        </a:p>
      </dgm:t>
    </dgm:pt>
    <dgm:pt modelId="{573830FB-D271-43A8-A873-47154800C1BB}" type="parTrans" cxnId="{DEE42B01-E24A-4AB9-8B11-F0431CC03D47}">
      <dgm:prSet/>
      <dgm:spPr/>
      <dgm:t>
        <a:bodyPr/>
        <a:lstStyle/>
        <a:p>
          <a:endParaRPr lang="en-US"/>
        </a:p>
      </dgm:t>
    </dgm:pt>
    <dgm:pt modelId="{47F2BD89-BF1F-4B91-AD9E-50B24A978A87}" type="sibTrans" cxnId="{DEE42B01-E24A-4AB9-8B11-F0431CC03D47}">
      <dgm:prSet/>
      <dgm:spPr/>
      <dgm:t>
        <a:bodyPr/>
        <a:lstStyle/>
        <a:p>
          <a:endParaRPr lang="en-US"/>
        </a:p>
      </dgm:t>
    </dgm:pt>
    <dgm:pt modelId="{809403AE-619D-4E6D-A036-00C22212381B}" type="pres">
      <dgm:prSet presAssocID="{4018647B-74A3-4257-8BC0-D4DD96B114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B41C1B-696B-4EC3-8915-575508596872}" type="pres">
      <dgm:prSet presAssocID="{EA18DFE0-AC48-41D0-8CD0-5AF1840FC7C8}" presName="parTxOnly" presStyleLbl="node1" presStyleIdx="0" presStyleCnt="3" custLinFactNeighborY="7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92C736-7250-47AE-B46B-BE6CA4935431}" type="pres">
      <dgm:prSet presAssocID="{772BEF13-5C0A-4A43-A8E8-20486D16F141}" presName="parSpace" presStyleCnt="0"/>
      <dgm:spPr/>
    </dgm:pt>
    <dgm:pt modelId="{007CB534-520B-4BEB-86DB-2A8787F6A32C}" type="pres">
      <dgm:prSet presAssocID="{BC97DD24-51BA-4E7B-B25F-D388922F5EF3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640383-9830-4D10-9796-BC0F1652EB65}" type="pres">
      <dgm:prSet presAssocID="{D464FB47-306C-4DF9-8A86-676F0204386C}" presName="parSpace" presStyleCnt="0"/>
      <dgm:spPr/>
    </dgm:pt>
    <dgm:pt modelId="{AE305C1B-DF14-49AD-B775-6BFA747270B0}" type="pres">
      <dgm:prSet presAssocID="{0DEC5CCF-0971-4461-BD27-7347F9E0836F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02D1E9-5BF4-48CA-9707-F7EDB68A6BFF}" srcId="{4018647B-74A3-4257-8BC0-D4DD96B11481}" destId="{EA18DFE0-AC48-41D0-8CD0-5AF1840FC7C8}" srcOrd="0" destOrd="0" parTransId="{A1BCAAFB-2DBB-4869-8D2C-27F30257C443}" sibTransId="{772BEF13-5C0A-4A43-A8E8-20486D16F141}"/>
    <dgm:cxn modelId="{41983A45-A79D-43AE-B711-E2195103D7CB}" srcId="{4018647B-74A3-4257-8BC0-D4DD96B11481}" destId="{BC97DD24-51BA-4E7B-B25F-D388922F5EF3}" srcOrd="1" destOrd="0" parTransId="{5F16112A-285B-42A7-9F31-6F32325224E6}" sibTransId="{D464FB47-306C-4DF9-8A86-676F0204386C}"/>
    <dgm:cxn modelId="{DEE42B01-E24A-4AB9-8B11-F0431CC03D47}" srcId="{4018647B-74A3-4257-8BC0-D4DD96B11481}" destId="{0DEC5CCF-0971-4461-BD27-7347F9E0836F}" srcOrd="2" destOrd="0" parTransId="{573830FB-D271-43A8-A873-47154800C1BB}" sibTransId="{47F2BD89-BF1F-4B91-AD9E-50B24A978A87}"/>
    <dgm:cxn modelId="{B21AE368-AF26-4183-9553-96E6850B7539}" type="presOf" srcId="{EA18DFE0-AC48-41D0-8CD0-5AF1840FC7C8}" destId="{41B41C1B-696B-4EC3-8915-575508596872}" srcOrd="0" destOrd="0" presId="urn:microsoft.com/office/officeart/2005/8/layout/hChevron3"/>
    <dgm:cxn modelId="{D372DC18-7E67-4BB4-9288-517EA59F439A}" type="presOf" srcId="{0DEC5CCF-0971-4461-BD27-7347F9E0836F}" destId="{AE305C1B-DF14-49AD-B775-6BFA747270B0}" srcOrd="0" destOrd="0" presId="urn:microsoft.com/office/officeart/2005/8/layout/hChevron3"/>
    <dgm:cxn modelId="{B4F84C20-6C31-41C0-A2C7-C33E394F8F81}" type="presOf" srcId="{4018647B-74A3-4257-8BC0-D4DD96B11481}" destId="{809403AE-619D-4E6D-A036-00C22212381B}" srcOrd="0" destOrd="0" presId="urn:microsoft.com/office/officeart/2005/8/layout/hChevron3"/>
    <dgm:cxn modelId="{8B00E877-A6B9-45C5-978C-8938B79D30BE}" type="presOf" srcId="{BC97DD24-51BA-4E7B-B25F-D388922F5EF3}" destId="{007CB534-520B-4BEB-86DB-2A8787F6A32C}" srcOrd="0" destOrd="0" presId="urn:microsoft.com/office/officeart/2005/8/layout/hChevron3"/>
    <dgm:cxn modelId="{655E2017-8721-4169-AFA6-AFCCC18D0AA3}" type="presParOf" srcId="{809403AE-619D-4E6D-A036-00C22212381B}" destId="{41B41C1B-696B-4EC3-8915-575508596872}" srcOrd="0" destOrd="0" presId="urn:microsoft.com/office/officeart/2005/8/layout/hChevron3"/>
    <dgm:cxn modelId="{913A2AF3-0C04-4DF0-9332-55551FB81AEC}" type="presParOf" srcId="{809403AE-619D-4E6D-A036-00C22212381B}" destId="{B692C736-7250-47AE-B46B-BE6CA4935431}" srcOrd="1" destOrd="0" presId="urn:microsoft.com/office/officeart/2005/8/layout/hChevron3"/>
    <dgm:cxn modelId="{0EB1CABC-3C74-48E9-9B55-5235E1ABC593}" type="presParOf" srcId="{809403AE-619D-4E6D-A036-00C22212381B}" destId="{007CB534-520B-4BEB-86DB-2A8787F6A32C}" srcOrd="2" destOrd="0" presId="urn:microsoft.com/office/officeart/2005/8/layout/hChevron3"/>
    <dgm:cxn modelId="{AEE988CD-6A2A-4A4C-BC6A-32CD4FBE2601}" type="presParOf" srcId="{809403AE-619D-4E6D-A036-00C22212381B}" destId="{13640383-9830-4D10-9796-BC0F1652EB65}" srcOrd="3" destOrd="0" presId="urn:microsoft.com/office/officeart/2005/8/layout/hChevron3"/>
    <dgm:cxn modelId="{241D7DE5-79BB-45D2-AEF1-9E9801995982}" type="presParOf" srcId="{809403AE-619D-4E6D-A036-00C22212381B}" destId="{AE305C1B-DF14-49AD-B775-6BFA747270B0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39C1DF-53BD-40BC-A522-0F0631BFC2A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802B9E-B170-4486-B0A3-9837474DE824}">
      <dgm:prSet phldrT="[Text]"/>
      <dgm:spPr/>
      <dgm:t>
        <a:bodyPr/>
        <a:lstStyle/>
        <a:p>
          <a:r>
            <a:rPr lang="en-US" dirty="0" err="1" smtClean="0"/>
            <a:t>dasar</a:t>
          </a:r>
          <a:endParaRPr lang="en-US" dirty="0"/>
        </a:p>
      </dgm:t>
    </dgm:pt>
    <dgm:pt modelId="{F9BDAD25-3444-4737-8B83-0C87468CFFEC}" type="parTrans" cxnId="{B9341F2A-2FC4-4D75-BC4F-800585590E03}">
      <dgm:prSet/>
      <dgm:spPr/>
      <dgm:t>
        <a:bodyPr/>
        <a:lstStyle/>
        <a:p>
          <a:endParaRPr lang="en-US"/>
        </a:p>
      </dgm:t>
    </dgm:pt>
    <dgm:pt modelId="{CB814A21-091F-4C82-9ACD-672F29D959C6}" type="sibTrans" cxnId="{B9341F2A-2FC4-4D75-BC4F-800585590E03}">
      <dgm:prSet/>
      <dgm:spPr/>
      <dgm:t>
        <a:bodyPr/>
        <a:lstStyle/>
        <a:p>
          <a:endParaRPr lang="en-US"/>
        </a:p>
      </dgm:t>
    </dgm:pt>
    <dgm:pt modelId="{BBE25C4D-F15E-4162-A5F8-3D5A2227DB5E}">
      <dgm:prSet phldrT="[Text]"/>
      <dgm:spPr/>
      <dgm:t>
        <a:bodyPr/>
        <a:lstStyle/>
        <a:p>
          <a:r>
            <a:rPr lang="en-US" dirty="0" smtClean="0"/>
            <a:t>manuscript</a:t>
          </a:r>
          <a:endParaRPr lang="en-US" dirty="0"/>
        </a:p>
      </dgm:t>
    </dgm:pt>
    <dgm:pt modelId="{DB8457C8-1B39-48DB-BA5A-7663559A7C6F}" type="parTrans" cxnId="{2ADF55CF-3798-43AB-865C-75AE586096D9}">
      <dgm:prSet/>
      <dgm:spPr/>
      <dgm:t>
        <a:bodyPr/>
        <a:lstStyle/>
        <a:p>
          <a:endParaRPr lang="en-US"/>
        </a:p>
      </dgm:t>
    </dgm:pt>
    <dgm:pt modelId="{395257D9-B97A-4F40-8C4C-E476C338B335}" type="sibTrans" cxnId="{2ADF55CF-3798-43AB-865C-75AE586096D9}">
      <dgm:prSet/>
      <dgm:spPr/>
      <dgm:t>
        <a:bodyPr/>
        <a:lstStyle/>
        <a:p>
          <a:endParaRPr lang="en-US"/>
        </a:p>
      </dgm:t>
    </dgm:pt>
    <dgm:pt modelId="{3D7F7518-00D8-41E8-A8B2-1AD285E7C249}">
      <dgm:prSet phldrT="[Text]"/>
      <dgm:spPr/>
      <dgm:t>
        <a:bodyPr/>
        <a:lstStyle/>
        <a:p>
          <a:r>
            <a:rPr lang="en-US" dirty="0" smtClean="0"/>
            <a:t>proceeding</a:t>
          </a:r>
          <a:endParaRPr lang="en-US" dirty="0"/>
        </a:p>
      </dgm:t>
    </dgm:pt>
    <dgm:pt modelId="{26F3851C-B21A-4BEF-8AC0-E423FF13A9BD}" type="parTrans" cxnId="{296E76BA-A0FC-47E0-A423-6C89C4F42C06}">
      <dgm:prSet/>
      <dgm:spPr/>
      <dgm:t>
        <a:bodyPr/>
        <a:lstStyle/>
        <a:p>
          <a:endParaRPr lang="en-US"/>
        </a:p>
      </dgm:t>
    </dgm:pt>
    <dgm:pt modelId="{8EFA7A12-F699-4F65-880A-DD461D38F40A}" type="sibTrans" cxnId="{296E76BA-A0FC-47E0-A423-6C89C4F42C06}">
      <dgm:prSet/>
      <dgm:spPr/>
      <dgm:t>
        <a:bodyPr/>
        <a:lstStyle/>
        <a:p>
          <a:endParaRPr lang="en-US"/>
        </a:p>
      </dgm:t>
    </dgm:pt>
    <dgm:pt modelId="{17661D30-F151-40DF-B35A-154EC1D15549}">
      <dgm:prSet phldrT="[Text]"/>
      <dgm:spPr/>
      <dgm:t>
        <a:bodyPr/>
        <a:lstStyle/>
        <a:p>
          <a:r>
            <a:rPr lang="en-US" dirty="0" err="1" smtClean="0"/>
            <a:t>terapan</a:t>
          </a:r>
          <a:endParaRPr lang="en-US" dirty="0"/>
        </a:p>
      </dgm:t>
    </dgm:pt>
    <dgm:pt modelId="{011E0B37-84AD-45FE-8C5E-9ECA8FBCA1C7}" type="parTrans" cxnId="{151E3C0A-F79F-4A87-AAAB-2E25B34A7E81}">
      <dgm:prSet/>
      <dgm:spPr/>
      <dgm:t>
        <a:bodyPr/>
        <a:lstStyle/>
        <a:p>
          <a:endParaRPr lang="en-US"/>
        </a:p>
      </dgm:t>
    </dgm:pt>
    <dgm:pt modelId="{04FE946C-73D3-4D68-910E-800D37F8113F}" type="sibTrans" cxnId="{151E3C0A-F79F-4A87-AAAB-2E25B34A7E81}">
      <dgm:prSet/>
      <dgm:spPr/>
      <dgm:t>
        <a:bodyPr/>
        <a:lstStyle/>
        <a:p>
          <a:endParaRPr lang="en-US"/>
        </a:p>
      </dgm:t>
    </dgm:pt>
    <dgm:pt modelId="{F8E6FB18-1EA7-4871-9FE1-86315A2D6556}">
      <dgm:prSet phldrT="[Text]"/>
      <dgm:spPr/>
      <dgm:t>
        <a:bodyPr/>
        <a:lstStyle/>
        <a:p>
          <a:r>
            <a:rPr lang="en-US" dirty="0" smtClean="0"/>
            <a:t>paten</a:t>
          </a:r>
          <a:endParaRPr lang="en-US" dirty="0"/>
        </a:p>
      </dgm:t>
    </dgm:pt>
    <dgm:pt modelId="{1FD3A031-C214-46A2-B8F2-FFB81F9E4FDD}" type="parTrans" cxnId="{5BC6BFB0-0968-4BAF-8715-D7F8EFCCAE14}">
      <dgm:prSet/>
      <dgm:spPr/>
      <dgm:t>
        <a:bodyPr/>
        <a:lstStyle/>
        <a:p>
          <a:endParaRPr lang="en-US"/>
        </a:p>
      </dgm:t>
    </dgm:pt>
    <dgm:pt modelId="{20391070-CD8F-40EE-8DDF-400A570F62B5}" type="sibTrans" cxnId="{5BC6BFB0-0968-4BAF-8715-D7F8EFCCAE14}">
      <dgm:prSet/>
      <dgm:spPr/>
      <dgm:t>
        <a:bodyPr/>
        <a:lstStyle/>
        <a:p>
          <a:endParaRPr lang="en-US"/>
        </a:p>
      </dgm:t>
    </dgm:pt>
    <dgm:pt modelId="{9AC3B8FE-6F4B-4348-A95B-6828B2E48876}">
      <dgm:prSet phldrT="[Text]"/>
      <dgm:spPr/>
      <dgm:t>
        <a:bodyPr/>
        <a:lstStyle/>
        <a:p>
          <a:r>
            <a:rPr lang="en-US" dirty="0" err="1" smtClean="0"/>
            <a:t>Sertifikat</a:t>
          </a:r>
          <a:r>
            <a:rPr lang="en-US" dirty="0" smtClean="0"/>
            <a:t> </a:t>
          </a:r>
          <a:r>
            <a:rPr lang="en-US" dirty="0" err="1" smtClean="0"/>
            <a:t>uji</a:t>
          </a:r>
          <a:endParaRPr lang="en-US" dirty="0"/>
        </a:p>
      </dgm:t>
    </dgm:pt>
    <dgm:pt modelId="{0688A5A8-904F-498A-9180-889942A3A084}" type="parTrans" cxnId="{D8482531-AE52-403A-91A4-BCCC01677A7D}">
      <dgm:prSet/>
      <dgm:spPr/>
      <dgm:t>
        <a:bodyPr/>
        <a:lstStyle/>
        <a:p>
          <a:endParaRPr lang="en-US"/>
        </a:p>
      </dgm:t>
    </dgm:pt>
    <dgm:pt modelId="{5C6CE8EE-BC93-4F85-85B7-01CE2652D757}" type="sibTrans" cxnId="{D8482531-AE52-403A-91A4-BCCC01677A7D}">
      <dgm:prSet/>
      <dgm:spPr/>
      <dgm:t>
        <a:bodyPr/>
        <a:lstStyle/>
        <a:p>
          <a:endParaRPr lang="en-US"/>
        </a:p>
      </dgm:t>
    </dgm:pt>
    <dgm:pt modelId="{37B05A3A-5CA7-49ED-AB8E-4AFA150E966C}">
      <dgm:prSet phldrT="[Text]"/>
      <dgm:spPr/>
      <dgm:t>
        <a:bodyPr/>
        <a:lstStyle/>
        <a:p>
          <a:r>
            <a:rPr lang="en-US" dirty="0" err="1" smtClean="0"/>
            <a:t>pengembangan</a:t>
          </a:r>
          <a:endParaRPr lang="en-US" dirty="0"/>
        </a:p>
      </dgm:t>
    </dgm:pt>
    <dgm:pt modelId="{918FEE0D-2346-4357-8B78-BC0E7EAF3789}" type="parTrans" cxnId="{4B73DD88-92FC-45FE-BD1B-47E6A4EB0CE6}">
      <dgm:prSet/>
      <dgm:spPr/>
      <dgm:t>
        <a:bodyPr/>
        <a:lstStyle/>
        <a:p>
          <a:endParaRPr lang="en-US"/>
        </a:p>
      </dgm:t>
    </dgm:pt>
    <dgm:pt modelId="{BBF24D7A-56D8-44E3-AC4C-2EFB9033A2B0}" type="sibTrans" cxnId="{4B73DD88-92FC-45FE-BD1B-47E6A4EB0CE6}">
      <dgm:prSet/>
      <dgm:spPr/>
      <dgm:t>
        <a:bodyPr/>
        <a:lstStyle/>
        <a:p>
          <a:endParaRPr lang="en-US"/>
        </a:p>
      </dgm:t>
    </dgm:pt>
    <dgm:pt modelId="{9F29DE3E-9822-4B99-94DB-547E0BB362B8}">
      <dgm:prSet phldrT="[Text]"/>
      <dgm:spPr/>
      <dgm:t>
        <a:bodyPr/>
        <a:lstStyle/>
        <a:p>
          <a:r>
            <a:rPr lang="en-US" dirty="0" err="1" smtClean="0"/>
            <a:t>prototipe</a:t>
          </a:r>
          <a:endParaRPr lang="en-US" dirty="0"/>
        </a:p>
      </dgm:t>
    </dgm:pt>
    <dgm:pt modelId="{1722E300-6FEE-4EC9-8ECA-B08B416FA3E4}" type="parTrans" cxnId="{95402AB2-938E-4632-AF69-FAA00086816D}">
      <dgm:prSet/>
      <dgm:spPr/>
      <dgm:t>
        <a:bodyPr/>
        <a:lstStyle/>
        <a:p>
          <a:endParaRPr lang="en-US"/>
        </a:p>
      </dgm:t>
    </dgm:pt>
    <dgm:pt modelId="{1ED7231F-2AAF-4C46-BB43-14D85C78696B}" type="sibTrans" cxnId="{95402AB2-938E-4632-AF69-FAA00086816D}">
      <dgm:prSet/>
      <dgm:spPr/>
      <dgm:t>
        <a:bodyPr/>
        <a:lstStyle/>
        <a:p>
          <a:endParaRPr lang="en-US"/>
        </a:p>
      </dgm:t>
    </dgm:pt>
    <dgm:pt modelId="{1FF4D822-6F2C-4D19-84FD-FAF295EB65DC}">
      <dgm:prSet phldrT="[Text]"/>
      <dgm:spPr/>
      <dgm:t>
        <a:bodyPr/>
        <a:lstStyle/>
        <a:p>
          <a:r>
            <a:rPr lang="en-US" dirty="0" err="1" smtClean="0"/>
            <a:t>Bisnis</a:t>
          </a:r>
          <a:r>
            <a:rPr lang="en-US" dirty="0" smtClean="0"/>
            <a:t> plan</a:t>
          </a:r>
          <a:endParaRPr lang="en-US" dirty="0"/>
        </a:p>
      </dgm:t>
    </dgm:pt>
    <dgm:pt modelId="{51F7C253-299C-46DA-A3EF-7DAA7A7F04B0}" type="parTrans" cxnId="{7A0CA334-50F8-4297-99A0-91F2680D3E90}">
      <dgm:prSet/>
      <dgm:spPr/>
      <dgm:t>
        <a:bodyPr/>
        <a:lstStyle/>
        <a:p>
          <a:endParaRPr lang="en-US"/>
        </a:p>
      </dgm:t>
    </dgm:pt>
    <dgm:pt modelId="{4C73B5D6-63B5-47D9-9D07-3E7170475CD1}" type="sibTrans" cxnId="{7A0CA334-50F8-4297-99A0-91F2680D3E90}">
      <dgm:prSet/>
      <dgm:spPr/>
      <dgm:t>
        <a:bodyPr/>
        <a:lstStyle/>
        <a:p>
          <a:endParaRPr lang="en-US"/>
        </a:p>
      </dgm:t>
    </dgm:pt>
    <dgm:pt modelId="{4BE71B32-A2D7-4DAD-B8D6-03FC33E75034}" type="pres">
      <dgm:prSet presAssocID="{7539C1DF-53BD-40BC-A522-0F0631BFC2A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F0DCFB-C4B3-4126-852B-A9C03E442486}" type="pres">
      <dgm:prSet presAssocID="{DD802B9E-B170-4486-B0A3-9837474DE824}" presName="composite" presStyleCnt="0"/>
      <dgm:spPr/>
    </dgm:pt>
    <dgm:pt modelId="{CF828022-00A9-40C3-9F8D-1AE7D58D7018}" type="pres">
      <dgm:prSet presAssocID="{DD802B9E-B170-4486-B0A3-9837474DE82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BAEDF-45EF-4D72-81B2-1933EB4774F1}" type="pres">
      <dgm:prSet presAssocID="{DD802B9E-B170-4486-B0A3-9837474DE824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4D30D-D8DA-4ED0-868B-2FAD7F1DEC3F}" type="pres">
      <dgm:prSet presAssocID="{CB814A21-091F-4C82-9ACD-672F29D959C6}" presName="space" presStyleCnt="0"/>
      <dgm:spPr/>
    </dgm:pt>
    <dgm:pt modelId="{D9CC1622-ED90-4CE0-AD20-AC1B22158A44}" type="pres">
      <dgm:prSet presAssocID="{17661D30-F151-40DF-B35A-154EC1D15549}" presName="composite" presStyleCnt="0"/>
      <dgm:spPr/>
    </dgm:pt>
    <dgm:pt modelId="{57366F40-C801-4377-BD18-C1B6F00C51BF}" type="pres">
      <dgm:prSet presAssocID="{17661D30-F151-40DF-B35A-154EC1D1554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837672-79C3-4E9E-AE66-B974633FF964}" type="pres">
      <dgm:prSet presAssocID="{17661D30-F151-40DF-B35A-154EC1D15549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D725E1-7EFC-49F4-BAF9-AA39573D4E8E}" type="pres">
      <dgm:prSet presAssocID="{04FE946C-73D3-4D68-910E-800D37F8113F}" presName="space" presStyleCnt="0"/>
      <dgm:spPr/>
    </dgm:pt>
    <dgm:pt modelId="{12E58A7B-707C-4248-BDD3-BD08CD1DA7FF}" type="pres">
      <dgm:prSet presAssocID="{37B05A3A-5CA7-49ED-AB8E-4AFA150E966C}" presName="composite" presStyleCnt="0"/>
      <dgm:spPr/>
    </dgm:pt>
    <dgm:pt modelId="{20259A4C-24E9-40B0-AB93-BA42F442F0D5}" type="pres">
      <dgm:prSet presAssocID="{37B05A3A-5CA7-49ED-AB8E-4AFA150E966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2898F-6D35-4C8A-81FE-F86E383B6BEA}" type="pres">
      <dgm:prSet presAssocID="{37B05A3A-5CA7-49ED-AB8E-4AFA150E966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0CA334-50F8-4297-99A0-91F2680D3E90}" srcId="{37B05A3A-5CA7-49ED-AB8E-4AFA150E966C}" destId="{1FF4D822-6F2C-4D19-84FD-FAF295EB65DC}" srcOrd="1" destOrd="0" parTransId="{51F7C253-299C-46DA-A3EF-7DAA7A7F04B0}" sibTransId="{4C73B5D6-63B5-47D9-9D07-3E7170475CD1}"/>
    <dgm:cxn modelId="{FFB6240D-7A1E-4294-A840-21D3737E05E6}" type="presOf" srcId="{9AC3B8FE-6F4B-4348-A95B-6828B2E48876}" destId="{81837672-79C3-4E9E-AE66-B974633FF964}" srcOrd="0" destOrd="1" presId="urn:microsoft.com/office/officeart/2005/8/layout/hList1"/>
    <dgm:cxn modelId="{67EA84CF-CB1F-428B-B0B4-BDAD6BABA1B6}" type="presOf" srcId="{3D7F7518-00D8-41E8-A8B2-1AD285E7C249}" destId="{946BAEDF-45EF-4D72-81B2-1933EB4774F1}" srcOrd="0" destOrd="1" presId="urn:microsoft.com/office/officeart/2005/8/layout/hList1"/>
    <dgm:cxn modelId="{151E3C0A-F79F-4A87-AAAB-2E25B34A7E81}" srcId="{7539C1DF-53BD-40BC-A522-0F0631BFC2AB}" destId="{17661D30-F151-40DF-B35A-154EC1D15549}" srcOrd="1" destOrd="0" parTransId="{011E0B37-84AD-45FE-8C5E-9ECA8FBCA1C7}" sibTransId="{04FE946C-73D3-4D68-910E-800D37F8113F}"/>
    <dgm:cxn modelId="{415B7E7A-ECCE-422D-B496-F1E0F009A72F}" type="presOf" srcId="{9F29DE3E-9822-4B99-94DB-547E0BB362B8}" destId="{1372898F-6D35-4C8A-81FE-F86E383B6BEA}" srcOrd="0" destOrd="0" presId="urn:microsoft.com/office/officeart/2005/8/layout/hList1"/>
    <dgm:cxn modelId="{95402AB2-938E-4632-AF69-FAA00086816D}" srcId="{37B05A3A-5CA7-49ED-AB8E-4AFA150E966C}" destId="{9F29DE3E-9822-4B99-94DB-547E0BB362B8}" srcOrd="0" destOrd="0" parTransId="{1722E300-6FEE-4EC9-8ECA-B08B416FA3E4}" sibTransId="{1ED7231F-2AAF-4C46-BB43-14D85C78696B}"/>
    <dgm:cxn modelId="{296E76BA-A0FC-47E0-A423-6C89C4F42C06}" srcId="{DD802B9E-B170-4486-B0A3-9837474DE824}" destId="{3D7F7518-00D8-41E8-A8B2-1AD285E7C249}" srcOrd="1" destOrd="0" parTransId="{26F3851C-B21A-4BEF-8AC0-E423FF13A9BD}" sibTransId="{8EFA7A12-F699-4F65-880A-DD461D38F40A}"/>
    <dgm:cxn modelId="{CB30722F-417F-4D46-AEBD-0EB78EFC6FF4}" type="presOf" srcId="{F8E6FB18-1EA7-4871-9FE1-86315A2D6556}" destId="{81837672-79C3-4E9E-AE66-B974633FF964}" srcOrd="0" destOrd="0" presId="urn:microsoft.com/office/officeart/2005/8/layout/hList1"/>
    <dgm:cxn modelId="{1C53E218-40D9-4DC8-BF41-8D59B4B4E5F3}" type="presOf" srcId="{17661D30-F151-40DF-B35A-154EC1D15549}" destId="{57366F40-C801-4377-BD18-C1B6F00C51BF}" srcOrd="0" destOrd="0" presId="urn:microsoft.com/office/officeart/2005/8/layout/hList1"/>
    <dgm:cxn modelId="{DA19A770-0AE0-4CC5-B0C9-444AE2648B3F}" type="presOf" srcId="{DD802B9E-B170-4486-B0A3-9837474DE824}" destId="{CF828022-00A9-40C3-9F8D-1AE7D58D7018}" srcOrd="0" destOrd="0" presId="urn:microsoft.com/office/officeart/2005/8/layout/hList1"/>
    <dgm:cxn modelId="{4B73DD88-92FC-45FE-BD1B-47E6A4EB0CE6}" srcId="{7539C1DF-53BD-40BC-A522-0F0631BFC2AB}" destId="{37B05A3A-5CA7-49ED-AB8E-4AFA150E966C}" srcOrd="2" destOrd="0" parTransId="{918FEE0D-2346-4357-8B78-BC0E7EAF3789}" sibTransId="{BBF24D7A-56D8-44E3-AC4C-2EFB9033A2B0}"/>
    <dgm:cxn modelId="{F283F3A3-E974-4DD3-8C5F-F3D99EEF0F9B}" type="presOf" srcId="{37B05A3A-5CA7-49ED-AB8E-4AFA150E966C}" destId="{20259A4C-24E9-40B0-AB93-BA42F442F0D5}" srcOrd="0" destOrd="0" presId="urn:microsoft.com/office/officeart/2005/8/layout/hList1"/>
    <dgm:cxn modelId="{5BC6BFB0-0968-4BAF-8715-D7F8EFCCAE14}" srcId="{17661D30-F151-40DF-B35A-154EC1D15549}" destId="{F8E6FB18-1EA7-4871-9FE1-86315A2D6556}" srcOrd="0" destOrd="0" parTransId="{1FD3A031-C214-46A2-B8F2-FFB81F9E4FDD}" sibTransId="{20391070-CD8F-40EE-8DDF-400A570F62B5}"/>
    <dgm:cxn modelId="{5CD68709-E882-40DD-89F6-A62EF69E31C0}" type="presOf" srcId="{BBE25C4D-F15E-4162-A5F8-3D5A2227DB5E}" destId="{946BAEDF-45EF-4D72-81B2-1933EB4774F1}" srcOrd="0" destOrd="0" presId="urn:microsoft.com/office/officeart/2005/8/layout/hList1"/>
    <dgm:cxn modelId="{344F69AB-F1A2-4E39-8311-DB232226A07B}" type="presOf" srcId="{1FF4D822-6F2C-4D19-84FD-FAF295EB65DC}" destId="{1372898F-6D35-4C8A-81FE-F86E383B6BEA}" srcOrd="0" destOrd="1" presId="urn:microsoft.com/office/officeart/2005/8/layout/hList1"/>
    <dgm:cxn modelId="{2ADF55CF-3798-43AB-865C-75AE586096D9}" srcId="{DD802B9E-B170-4486-B0A3-9837474DE824}" destId="{BBE25C4D-F15E-4162-A5F8-3D5A2227DB5E}" srcOrd="0" destOrd="0" parTransId="{DB8457C8-1B39-48DB-BA5A-7663559A7C6F}" sibTransId="{395257D9-B97A-4F40-8C4C-E476C338B335}"/>
    <dgm:cxn modelId="{2384A9D7-C014-43A8-8A6D-C1417D1D049C}" type="presOf" srcId="{7539C1DF-53BD-40BC-A522-0F0631BFC2AB}" destId="{4BE71B32-A2D7-4DAD-B8D6-03FC33E75034}" srcOrd="0" destOrd="0" presId="urn:microsoft.com/office/officeart/2005/8/layout/hList1"/>
    <dgm:cxn modelId="{D8482531-AE52-403A-91A4-BCCC01677A7D}" srcId="{17661D30-F151-40DF-B35A-154EC1D15549}" destId="{9AC3B8FE-6F4B-4348-A95B-6828B2E48876}" srcOrd="1" destOrd="0" parTransId="{0688A5A8-904F-498A-9180-889942A3A084}" sibTransId="{5C6CE8EE-BC93-4F85-85B7-01CE2652D757}"/>
    <dgm:cxn modelId="{B9341F2A-2FC4-4D75-BC4F-800585590E03}" srcId="{7539C1DF-53BD-40BC-A522-0F0631BFC2AB}" destId="{DD802B9E-B170-4486-B0A3-9837474DE824}" srcOrd="0" destOrd="0" parTransId="{F9BDAD25-3444-4737-8B83-0C87468CFFEC}" sibTransId="{CB814A21-091F-4C82-9ACD-672F29D959C6}"/>
    <dgm:cxn modelId="{7CBC2837-F8E1-4B5C-896F-0E5596763151}" type="presParOf" srcId="{4BE71B32-A2D7-4DAD-B8D6-03FC33E75034}" destId="{75F0DCFB-C4B3-4126-852B-A9C03E442486}" srcOrd="0" destOrd="0" presId="urn:microsoft.com/office/officeart/2005/8/layout/hList1"/>
    <dgm:cxn modelId="{86C75CB6-129A-43D6-988D-BFE3EA679848}" type="presParOf" srcId="{75F0DCFB-C4B3-4126-852B-A9C03E442486}" destId="{CF828022-00A9-40C3-9F8D-1AE7D58D7018}" srcOrd="0" destOrd="0" presId="urn:microsoft.com/office/officeart/2005/8/layout/hList1"/>
    <dgm:cxn modelId="{297B47E1-29E6-4927-8416-FC798BF39B74}" type="presParOf" srcId="{75F0DCFB-C4B3-4126-852B-A9C03E442486}" destId="{946BAEDF-45EF-4D72-81B2-1933EB4774F1}" srcOrd="1" destOrd="0" presId="urn:microsoft.com/office/officeart/2005/8/layout/hList1"/>
    <dgm:cxn modelId="{0552DD15-A648-44AB-9A6B-E77324473AAC}" type="presParOf" srcId="{4BE71B32-A2D7-4DAD-B8D6-03FC33E75034}" destId="{7EF4D30D-D8DA-4ED0-868B-2FAD7F1DEC3F}" srcOrd="1" destOrd="0" presId="urn:microsoft.com/office/officeart/2005/8/layout/hList1"/>
    <dgm:cxn modelId="{A060AE8E-5B8A-4811-9D87-CB5DBA99BA1E}" type="presParOf" srcId="{4BE71B32-A2D7-4DAD-B8D6-03FC33E75034}" destId="{D9CC1622-ED90-4CE0-AD20-AC1B22158A44}" srcOrd="2" destOrd="0" presId="urn:microsoft.com/office/officeart/2005/8/layout/hList1"/>
    <dgm:cxn modelId="{32432637-62E7-41B0-B382-32FEE2520A0F}" type="presParOf" srcId="{D9CC1622-ED90-4CE0-AD20-AC1B22158A44}" destId="{57366F40-C801-4377-BD18-C1B6F00C51BF}" srcOrd="0" destOrd="0" presId="urn:microsoft.com/office/officeart/2005/8/layout/hList1"/>
    <dgm:cxn modelId="{57FC3B71-2081-452F-B392-536043DFE75F}" type="presParOf" srcId="{D9CC1622-ED90-4CE0-AD20-AC1B22158A44}" destId="{81837672-79C3-4E9E-AE66-B974633FF964}" srcOrd="1" destOrd="0" presId="urn:microsoft.com/office/officeart/2005/8/layout/hList1"/>
    <dgm:cxn modelId="{43E1AF54-B160-4FA3-A6A9-EE64C13C356D}" type="presParOf" srcId="{4BE71B32-A2D7-4DAD-B8D6-03FC33E75034}" destId="{ACD725E1-7EFC-49F4-BAF9-AA39573D4E8E}" srcOrd="3" destOrd="0" presId="urn:microsoft.com/office/officeart/2005/8/layout/hList1"/>
    <dgm:cxn modelId="{237487A6-21A7-42D6-9451-7F4555AD089F}" type="presParOf" srcId="{4BE71B32-A2D7-4DAD-B8D6-03FC33E75034}" destId="{12E58A7B-707C-4248-BDD3-BD08CD1DA7FF}" srcOrd="4" destOrd="0" presId="urn:microsoft.com/office/officeart/2005/8/layout/hList1"/>
    <dgm:cxn modelId="{5E630457-59A7-420E-91A0-01D6894A0377}" type="presParOf" srcId="{12E58A7B-707C-4248-BDD3-BD08CD1DA7FF}" destId="{20259A4C-24E9-40B0-AB93-BA42F442F0D5}" srcOrd="0" destOrd="0" presId="urn:microsoft.com/office/officeart/2005/8/layout/hList1"/>
    <dgm:cxn modelId="{EFB24263-98CF-4FD3-A24E-7DC308088FF0}" type="presParOf" srcId="{12E58A7B-707C-4248-BDD3-BD08CD1DA7FF}" destId="{1372898F-6D35-4C8A-81FE-F86E383B6BE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39C1DF-53BD-40BC-A522-0F0631BFC2A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802B9E-B170-4486-B0A3-9837474DE824}">
      <dgm:prSet phldrT="[Text]"/>
      <dgm:spPr/>
      <dgm:t>
        <a:bodyPr/>
        <a:lstStyle/>
        <a:p>
          <a:r>
            <a:rPr lang="en-US" dirty="0" err="1" smtClean="0"/>
            <a:t>dasar</a:t>
          </a:r>
          <a:endParaRPr lang="en-US" dirty="0"/>
        </a:p>
      </dgm:t>
    </dgm:pt>
    <dgm:pt modelId="{F9BDAD25-3444-4737-8B83-0C87468CFFEC}" type="parTrans" cxnId="{B9341F2A-2FC4-4D75-BC4F-800585590E03}">
      <dgm:prSet/>
      <dgm:spPr/>
      <dgm:t>
        <a:bodyPr/>
        <a:lstStyle/>
        <a:p>
          <a:endParaRPr lang="en-US"/>
        </a:p>
      </dgm:t>
    </dgm:pt>
    <dgm:pt modelId="{CB814A21-091F-4C82-9ACD-672F29D959C6}" type="sibTrans" cxnId="{B9341F2A-2FC4-4D75-BC4F-800585590E03}">
      <dgm:prSet/>
      <dgm:spPr/>
      <dgm:t>
        <a:bodyPr/>
        <a:lstStyle/>
        <a:p>
          <a:endParaRPr lang="en-US"/>
        </a:p>
      </dgm:t>
    </dgm:pt>
    <dgm:pt modelId="{BBE25C4D-F15E-4162-A5F8-3D5A2227DB5E}">
      <dgm:prSet phldrT="[Text]"/>
      <dgm:spPr/>
      <dgm:t>
        <a:bodyPr/>
        <a:lstStyle/>
        <a:p>
          <a:r>
            <a:rPr lang="en-US" dirty="0" err="1" smtClean="0"/>
            <a:t>Sintetis</a:t>
          </a:r>
          <a:r>
            <a:rPr lang="en-US" dirty="0" smtClean="0"/>
            <a:t> </a:t>
          </a:r>
          <a:r>
            <a:rPr lang="en-US" dirty="0" err="1" smtClean="0"/>
            <a:t>senyawa</a:t>
          </a:r>
          <a:r>
            <a:rPr lang="en-US" dirty="0" smtClean="0"/>
            <a:t> </a:t>
          </a:r>
          <a:r>
            <a:rPr lang="en-US" dirty="0" err="1" smtClean="0"/>
            <a:t>serupa</a:t>
          </a:r>
          <a:r>
            <a:rPr lang="en-US" dirty="0" smtClean="0"/>
            <a:t> EHN</a:t>
          </a:r>
          <a:endParaRPr lang="en-US" dirty="0"/>
        </a:p>
      </dgm:t>
    </dgm:pt>
    <dgm:pt modelId="{DB8457C8-1B39-48DB-BA5A-7663559A7C6F}" type="parTrans" cxnId="{2ADF55CF-3798-43AB-865C-75AE586096D9}">
      <dgm:prSet/>
      <dgm:spPr/>
      <dgm:t>
        <a:bodyPr/>
        <a:lstStyle/>
        <a:p>
          <a:endParaRPr lang="en-US"/>
        </a:p>
      </dgm:t>
    </dgm:pt>
    <dgm:pt modelId="{395257D9-B97A-4F40-8C4C-E476C338B335}" type="sibTrans" cxnId="{2ADF55CF-3798-43AB-865C-75AE586096D9}">
      <dgm:prSet/>
      <dgm:spPr/>
      <dgm:t>
        <a:bodyPr/>
        <a:lstStyle/>
        <a:p>
          <a:endParaRPr lang="en-US"/>
        </a:p>
      </dgm:t>
    </dgm:pt>
    <dgm:pt modelId="{17661D30-F151-40DF-B35A-154EC1D15549}">
      <dgm:prSet phldrT="[Text]"/>
      <dgm:spPr/>
      <dgm:t>
        <a:bodyPr/>
        <a:lstStyle/>
        <a:p>
          <a:r>
            <a:rPr lang="en-US" dirty="0" err="1" smtClean="0"/>
            <a:t>terapan</a:t>
          </a:r>
          <a:endParaRPr lang="en-US" dirty="0"/>
        </a:p>
      </dgm:t>
    </dgm:pt>
    <dgm:pt modelId="{011E0B37-84AD-45FE-8C5E-9ECA8FBCA1C7}" type="parTrans" cxnId="{151E3C0A-F79F-4A87-AAAB-2E25B34A7E81}">
      <dgm:prSet/>
      <dgm:spPr/>
      <dgm:t>
        <a:bodyPr/>
        <a:lstStyle/>
        <a:p>
          <a:endParaRPr lang="en-US"/>
        </a:p>
      </dgm:t>
    </dgm:pt>
    <dgm:pt modelId="{04FE946C-73D3-4D68-910E-800D37F8113F}" type="sibTrans" cxnId="{151E3C0A-F79F-4A87-AAAB-2E25B34A7E81}">
      <dgm:prSet/>
      <dgm:spPr/>
      <dgm:t>
        <a:bodyPr/>
        <a:lstStyle/>
        <a:p>
          <a:endParaRPr lang="en-US"/>
        </a:p>
      </dgm:t>
    </dgm:pt>
    <dgm:pt modelId="{F8E6FB18-1EA7-4871-9FE1-86315A2D6556}">
      <dgm:prSet phldrT="[Text]"/>
      <dgm:spPr/>
      <dgm:t>
        <a:bodyPr/>
        <a:lstStyle/>
        <a:p>
          <a:r>
            <a:rPr lang="en-US" dirty="0" smtClean="0"/>
            <a:t>Scale up</a:t>
          </a:r>
          <a:endParaRPr lang="en-US" dirty="0"/>
        </a:p>
      </dgm:t>
    </dgm:pt>
    <dgm:pt modelId="{1FD3A031-C214-46A2-B8F2-FFB81F9E4FDD}" type="parTrans" cxnId="{5BC6BFB0-0968-4BAF-8715-D7F8EFCCAE14}">
      <dgm:prSet/>
      <dgm:spPr/>
      <dgm:t>
        <a:bodyPr/>
        <a:lstStyle/>
        <a:p>
          <a:endParaRPr lang="en-US"/>
        </a:p>
      </dgm:t>
    </dgm:pt>
    <dgm:pt modelId="{20391070-CD8F-40EE-8DDF-400A570F62B5}" type="sibTrans" cxnId="{5BC6BFB0-0968-4BAF-8715-D7F8EFCCAE14}">
      <dgm:prSet/>
      <dgm:spPr/>
      <dgm:t>
        <a:bodyPr/>
        <a:lstStyle/>
        <a:p>
          <a:endParaRPr lang="en-US"/>
        </a:p>
      </dgm:t>
    </dgm:pt>
    <dgm:pt modelId="{9AC3B8FE-6F4B-4348-A95B-6828B2E48876}">
      <dgm:prSet phldrT="[Text]"/>
      <dgm:spPr/>
      <dgm:t>
        <a:bodyPr/>
        <a:lstStyle/>
        <a:p>
          <a:r>
            <a:rPr lang="en-US" dirty="0" err="1" smtClean="0"/>
            <a:t>Uji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sertifikasi</a:t>
          </a:r>
          <a:endParaRPr lang="en-US" dirty="0"/>
        </a:p>
      </dgm:t>
    </dgm:pt>
    <dgm:pt modelId="{0688A5A8-904F-498A-9180-889942A3A084}" type="parTrans" cxnId="{D8482531-AE52-403A-91A4-BCCC01677A7D}">
      <dgm:prSet/>
      <dgm:spPr/>
      <dgm:t>
        <a:bodyPr/>
        <a:lstStyle/>
        <a:p>
          <a:endParaRPr lang="en-US"/>
        </a:p>
      </dgm:t>
    </dgm:pt>
    <dgm:pt modelId="{5C6CE8EE-BC93-4F85-85B7-01CE2652D757}" type="sibTrans" cxnId="{D8482531-AE52-403A-91A4-BCCC01677A7D}">
      <dgm:prSet/>
      <dgm:spPr/>
      <dgm:t>
        <a:bodyPr/>
        <a:lstStyle/>
        <a:p>
          <a:endParaRPr lang="en-US"/>
        </a:p>
      </dgm:t>
    </dgm:pt>
    <dgm:pt modelId="{37B05A3A-5CA7-49ED-AB8E-4AFA150E966C}">
      <dgm:prSet phldrT="[Text]"/>
      <dgm:spPr/>
      <dgm:t>
        <a:bodyPr/>
        <a:lstStyle/>
        <a:p>
          <a:r>
            <a:rPr lang="en-US" dirty="0" err="1" smtClean="0"/>
            <a:t>pengembangan</a:t>
          </a:r>
          <a:endParaRPr lang="en-US" dirty="0"/>
        </a:p>
      </dgm:t>
    </dgm:pt>
    <dgm:pt modelId="{918FEE0D-2346-4357-8B78-BC0E7EAF3789}" type="parTrans" cxnId="{4B73DD88-92FC-45FE-BD1B-47E6A4EB0CE6}">
      <dgm:prSet/>
      <dgm:spPr/>
      <dgm:t>
        <a:bodyPr/>
        <a:lstStyle/>
        <a:p>
          <a:endParaRPr lang="en-US"/>
        </a:p>
      </dgm:t>
    </dgm:pt>
    <dgm:pt modelId="{BBF24D7A-56D8-44E3-AC4C-2EFB9033A2B0}" type="sibTrans" cxnId="{4B73DD88-92FC-45FE-BD1B-47E6A4EB0CE6}">
      <dgm:prSet/>
      <dgm:spPr/>
      <dgm:t>
        <a:bodyPr/>
        <a:lstStyle/>
        <a:p>
          <a:endParaRPr lang="en-US"/>
        </a:p>
      </dgm:t>
    </dgm:pt>
    <dgm:pt modelId="{9F29DE3E-9822-4B99-94DB-547E0BB362B8}">
      <dgm:prSet phldrT="[Text]"/>
      <dgm:spPr/>
      <dgm:t>
        <a:bodyPr/>
        <a:lstStyle/>
        <a:p>
          <a:r>
            <a:rPr lang="en-US" dirty="0" err="1" smtClean="0"/>
            <a:t>prototipe</a:t>
          </a:r>
          <a:endParaRPr lang="en-US" dirty="0"/>
        </a:p>
      </dgm:t>
    </dgm:pt>
    <dgm:pt modelId="{1722E300-6FEE-4EC9-8ECA-B08B416FA3E4}" type="parTrans" cxnId="{95402AB2-938E-4632-AF69-FAA00086816D}">
      <dgm:prSet/>
      <dgm:spPr/>
      <dgm:t>
        <a:bodyPr/>
        <a:lstStyle/>
        <a:p>
          <a:endParaRPr lang="en-US"/>
        </a:p>
      </dgm:t>
    </dgm:pt>
    <dgm:pt modelId="{1ED7231F-2AAF-4C46-BB43-14D85C78696B}" type="sibTrans" cxnId="{95402AB2-938E-4632-AF69-FAA00086816D}">
      <dgm:prSet/>
      <dgm:spPr/>
      <dgm:t>
        <a:bodyPr/>
        <a:lstStyle/>
        <a:p>
          <a:endParaRPr lang="en-US"/>
        </a:p>
      </dgm:t>
    </dgm:pt>
    <dgm:pt modelId="{1FF4D822-6F2C-4D19-84FD-FAF295EB65DC}">
      <dgm:prSet phldrT="[Text]"/>
      <dgm:spPr/>
      <dgm:t>
        <a:bodyPr/>
        <a:lstStyle/>
        <a:p>
          <a:r>
            <a:rPr lang="en-US" dirty="0" err="1" smtClean="0"/>
            <a:t>Bisnis</a:t>
          </a:r>
          <a:r>
            <a:rPr lang="en-US" dirty="0" smtClean="0"/>
            <a:t> plan</a:t>
          </a:r>
          <a:endParaRPr lang="en-US" dirty="0"/>
        </a:p>
      </dgm:t>
    </dgm:pt>
    <dgm:pt modelId="{51F7C253-299C-46DA-A3EF-7DAA7A7F04B0}" type="parTrans" cxnId="{7A0CA334-50F8-4297-99A0-91F2680D3E90}">
      <dgm:prSet/>
      <dgm:spPr/>
      <dgm:t>
        <a:bodyPr/>
        <a:lstStyle/>
        <a:p>
          <a:endParaRPr lang="en-US"/>
        </a:p>
      </dgm:t>
    </dgm:pt>
    <dgm:pt modelId="{4C73B5D6-63B5-47D9-9D07-3E7170475CD1}" type="sibTrans" cxnId="{7A0CA334-50F8-4297-99A0-91F2680D3E90}">
      <dgm:prSet/>
      <dgm:spPr/>
      <dgm:t>
        <a:bodyPr/>
        <a:lstStyle/>
        <a:p>
          <a:endParaRPr lang="en-US"/>
        </a:p>
      </dgm:t>
    </dgm:pt>
    <dgm:pt modelId="{4BE71B32-A2D7-4DAD-B8D6-03FC33E75034}" type="pres">
      <dgm:prSet presAssocID="{7539C1DF-53BD-40BC-A522-0F0631BFC2A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F0DCFB-C4B3-4126-852B-A9C03E442486}" type="pres">
      <dgm:prSet presAssocID="{DD802B9E-B170-4486-B0A3-9837474DE824}" presName="composite" presStyleCnt="0"/>
      <dgm:spPr/>
    </dgm:pt>
    <dgm:pt modelId="{CF828022-00A9-40C3-9F8D-1AE7D58D7018}" type="pres">
      <dgm:prSet presAssocID="{DD802B9E-B170-4486-B0A3-9837474DE824}" presName="parTx" presStyleLbl="alignNode1" presStyleIdx="0" presStyleCnt="3" custLinFactNeighborY="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BAEDF-45EF-4D72-81B2-1933EB4774F1}" type="pres">
      <dgm:prSet presAssocID="{DD802B9E-B170-4486-B0A3-9837474DE824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4D30D-D8DA-4ED0-868B-2FAD7F1DEC3F}" type="pres">
      <dgm:prSet presAssocID="{CB814A21-091F-4C82-9ACD-672F29D959C6}" presName="space" presStyleCnt="0"/>
      <dgm:spPr/>
    </dgm:pt>
    <dgm:pt modelId="{D9CC1622-ED90-4CE0-AD20-AC1B22158A44}" type="pres">
      <dgm:prSet presAssocID="{17661D30-F151-40DF-B35A-154EC1D15549}" presName="composite" presStyleCnt="0"/>
      <dgm:spPr/>
    </dgm:pt>
    <dgm:pt modelId="{57366F40-C801-4377-BD18-C1B6F00C51BF}" type="pres">
      <dgm:prSet presAssocID="{17661D30-F151-40DF-B35A-154EC1D1554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837672-79C3-4E9E-AE66-B974633FF964}" type="pres">
      <dgm:prSet presAssocID="{17661D30-F151-40DF-B35A-154EC1D15549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D725E1-7EFC-49F4-BAF9-AA39573D4E8E}" type="pres">
      <dgm:prSet presAssocID="{04FE946C-73D3-4D68-910E-800D37F8113F}" presName="space" presStyleCnt="0"/>
      <dgm:spPr/>
    </dgm:pt>
    <dgm:pt modelId="{12E58A7B-707C-4248-BDD3-BD08CD1DA7FF}" type="pres">
      <dgm:prSet presAssocID="{37B05A3A-5CA7-49ED-AB8E-4AFA150E966C}" presName="composite" presStyleCnt="0"/>
      <dgm:spPr/>
    </dgm:pt>
    <dgm:pt modelId="{20259A4C-24E9-40B0-AB93-BA42F442F0D5}" type="pres">
      <dgm:prSet presAssocID="{37B05A3A-5CA7-49ED-AB8E-4AFA150E966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2898F-6D35-4C8A-81FE-F86E383B6BEA}" type="pres">
      <dgm:prSet presAssocID="{37B05A3A-5CA7-49ED-AB8E-4AFA150E966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0CA334-50F8-4297-99A0-91F2680D3E90}" srcId="{37B05A3A-5CA7-49ED-AB8E-4AFA150E966C}" destId="{1FF4D822-6F2C-4D19-84FD-FAF295EB65DC}" srcOrd="1" destOrd="0" parTransId="{51F7C253-299C-46DA-A3EF-7DAA7A7F04B0}" sibTransId="{4C73B5D6-63B5-47D9-9D07-3E7170475CD1}"/>
    <dgm:cxn modelId="{FFB6240D-7A1E-4294-A840-21D3737E05E6}" type="presOf" srcId="{9AC3B8FE-6F4B-4348-A95B-6828B2E48876}" destId="{81837672-79C3-4E9E-AE66-B974633FF964}" srcOrd="0" destOrd="1" presId="urn:microsoft.com/office/officeart/2005/8/layout/hList1"/>
    <dgm:cxn modelId="{151E3C0A-F79F-4A87-AAAB-2E25B34A7E81}" srcId="{7539C1DF-53BD-40BC-A522-0F0631BFC2AB}" destId="{17661D30-F151-40DF-B35A-154EC1D15549}" srcOrd="1" destOrd="0" parTransId="{011E0B37-84AD-45FE-8C5E-9ECA8FBCA1C7}" sibTransId="{04FE946C-73D3-4D68-910E-800D37F8113F}"/>
    <dgm:cxn modelId="{415B7E7A-ECCE-422D-B496-F1E0F009A72F}" type="presOf" srcId="{9F29DE3E-9822-4B99-94DB-547E0BB362B8}" destId="{1372898F-6D35-4C8A-81FE-F86E383B6BEA}" srcOrd="0" destOrd="0" presId="urn:microsoft.com/office/officeart/2005/8/layout/hList1"/>
    <dgm:cxn modelId="{95402AB2-938E-4632-AF69-FAA00086816D}" srcId="{37B05A3A-5CA7-49ED-AB8E-4AFA150E966C}" destId="{9F29DE3E-9822-4B99-94DB-547E0BB362B8}" srcOrd="0" destOrd="0" parTransId="{1722E300-6FEE-4EC9-8ECA-B08B416FA3E4}" sibTransId="{1ED7231F-2AAF-4C46-BB43-14D85C78696B}"/>
    <dgm:cxn modelId="{CB30722F-417F-4D46-AEBD-0EB78EFC6FF4}" type="presOf" srcId="{F8E6FB18-1EA7-4871-9FE1-86315A2D6556}" destId="{81837672-79C3-4E9E-AE66-B974633FF964}" srcOrd="0" destOrd="0" presId="urn:microsoft.com/office/officeart/2005/8/layout/hList1"/>
    <dgm:cxn modelId="{1C53E218-40D9-4DC8-BF41-8D59B4B4E5F3}" type="presOf" srcId="{17661D30-F151-40DF-B35A-154EC1D15549}" destId="{57366F40-C801-4377-BD18-C1B6F00C51BF}" srcOrd="0" destOrd="0" presId="urn:microsoft.com/office/officeart/2005/8/layout/hList1"/>
    <dgm:cxn modelId="{DA19A770-0AE0-4CC5-B0C9-444AE2648B3F}" type="presOf" srcId="{DD802B9E-B170-4486-B0A3-9837474DE824}" destId="{CF828022-00A9-40C3-9F8D-1AE7D58D7018}" srcOrd="0" destOrd="0" presId="urn:microsoft.com/office/officeart/2005/8/layout/hList1"/>
    <dgm:cxn modelId="{4B73DD88-92FC-45FE-BD1B-47E6A4EB0CE6}" srcId="{7539C1DF-53BD-40BC-A522-0F0631BFC2AB}" destId="{37B05A3A-5CA7-49ED-AB8E-4AFA150E966C}" srcOrd="2" destOrd="0" parTransId="{918FEE0D-2346-4357-8B78-BC0E7EAF3789}" sibTransId="{BBF24D7A-56D8-44E3-AC4C-2EFB9033A2B0}"/>
    <dgm:cxn modelId="{F283F3A3-E974-4DD3-8C5F-F3D99EEF0F9B}" type="presOf" srcId="{37B05A3A-5CA7-49ED-AB8E-4AFA150E966C}" destId="{20259A4C-24E9-40B0-AB93-BA42F442F0D5}" srcOrd="0" destOrd="0" presId="urn:microsoft.com/office/officeart/2005/8/layout/hList1"/>
    <dgm:cxn modelId="{5BC6BFB0-0968-4BAF-8715-D7F8EFCCAE14}" srcId="{17661D30-F151-40DF-B35A-154EC1D15549}" destId="{F8E6FB18-1EA7-4871-9FE1-86315A2D6556}" srcOrd="0" destOrd="0" parTransId="{1FD3A031-C214-46A2-B8F2-FFB81F9E4FDD}" sibTransId="{20391070-CD8F-40EE-8DDF-400A570F62B5}"/>
    <dgm:cxn modelId="{5CD68709-E882-40DD-89F6-A62EF69E31C0}" type="presOf" srcId="{BBE25C4D-F15E-4162-A5F8-3D5A2227DB5E}" destId="{946BAEDF-45EF-4D72-81B2-1933EB4774F1}" srcOrd="0" destOrd="0" presId="urn:microsoft.com/office/officeart/2005/8/layout/hList1"/>
    <dgm:cxn modelId="{344F69AB-F1A2-4E39-8311-DB232226A07B}" type="presOf" srcId="{1FF4D822-6F2C-4D19-84FD-FAF295EB65DC}" destId="{1372898F-6D35-4C8A-81FE-F86E383B6BEA}" srcOrd="0" destOrd="1" presId="urn:microsoft.com/office/officeart/2005/8/layout/hList1"/>
    <dgm:cxn modelId="{2ADF55CF-3798-43AB-865C-75AE586096D9}" srcId="{DD802B9E-B170-4486-B0A3-9837474DE824}" destId="{BBE25C4D-F15E-4162-A5F8-3D5A2227DB5E}" srcOrd="0" destOrd="0" parTransId="{DB8457C8-1B39-48DB-BA5A-7663559A7C6F}" sibTransId="{395257D9-B97A-4F40-8C4C-E476C338B335}"/>
    <dgm:cxn modelId="{2384A9D7-C014-43A8-8A6D-C1417D1D049C}" type="presOf" srcId="{7539C1DF-53BD-40BC-A522-0F0631BFC2AB}" destId="{4BE71B32-A2D7-4DAD-B8D6-03FC33E75034}" srcOrd="0" destOrd="0" presId="urn:microsoft.com/office/officeart/2005/8/layout/hList1"/>
    <dgm:cxn modelId="{D8482531-AE52-403A-91A4-BCCC01677A7D}" srcId="{17661D30-F151-40DF-B35A-154EC1D15549}" destId="{9AC3B8FE-6F4B-4348-A95B-6828B2E48876}" srcOrd="1" destOrd="0" parTransId="{0688A5A8-904F-498A-9180-889942A3A084}" sibTransId="{5C6CE8EE-BC93-4F85-85B7-01CE2652D757}"/>
    <dgm:cxn modelId="{B9341F2A-2FC4-4D75-BC4F-800585590E03}" srcId="{7539C1DF-53BD-40BC-A522-0F0631BFC2AB}" destId="{DD802B9E-B170-4486-B0A3-9837474DE824}" srcOrd="0" destOrd="0" parTransId="{F9BDAD25-3444-4737-8B83-0C87468CFFEC}" sibTransId="{CB814A21-091F-4C82-9ACD-672F29D959C6}"/>
    <dgm:cxn modelId="{7CBC2837-F8E1-4B5C-896F-0E5596763151}" type="presParOf" srcId="{4BE71B32-A2D7-4DAD-B8D6-03FC33E75034}" destId="{75F0DCFB-C4B3-4126-852B-A9C03E442486}" srcOrd="0" destOrd="0" presId="urn:microsoft.com/office/officeart/2005/8/layout/hList1"/>
    <dgm:cxn modelId="{86C75CB6-129A-43D6-988D-BFE3EA679848}" type="presParOf" srcId="{75F0DCFB-C4B3-4126-852B-A9C03E442486}" destId="{CF828022-00A9-40C3-9F8D-1AE7D58D7018}" srcOrd="0" destOrd="0" presId="urn:microsoft.com/office/officeart/2005/8/layout/hList1"/>
    <dgm:cxn modelId="{297B47E1-29E6-4927-8416-FC798BF39B74}" type="presParOf" srcId="{75F0DCFB-C4B3-4126-852B-A9C03E442486}" destId="{946BAEDF-45EF-4D72-81B2-1933EB4774F1}" srcOrd="1" destOrd="0" presId="urn:microsoft.com/office/officeart/2005/8/layout/hList1"/>
    <dgm:cxn modelId="{0552DD15-A648-44AB-9A6B-E77324473AAC}" type="presParOf" srcId="{4BE71B32-A2D7-4DAD-B8D6-03FC33E75034}" destId="{7EF4D30D-D8DA-4ED0-868B-2FAD7F1DEC3F}" srcOrd="1" destOrd="0" presId="urn:microsoft.com/office/officeart/2005/8/layout/hList1"/>
    <dgm:cxn modelId="{A060AE8E-5B8A-4811-9D87-CB5DBA99BA1E}" type="presParOf" srcId="{4BE71B32-A2D7-4DAD-B8D6-03FC33E75034}" destId="{D9CC1622-ED90-4CE0-AD20-AC1B22158A44}" srcOrd="2" destOrd="0" presId="urn:microsoft.com/office/officeart/2005/8/layout/hList1"/>
    <dgm:cxn modelId="{32432637-62E7-41B0-B382-32FEE2520A0F}" type="presParOf" srcId="{D9CC1622-ED90-4CE0-AD20-AC1B22158A44}" destId="{57366F40-C801-4377-BD18-C1B6F00C51BF}" srcOrd="0" destOrd="0" presId="urn:microsoft.com/office/officeart/2005/8/layout/hList1"/>
    <dgm:cxn modelId="{57FC3B71-2081-452F-B392-536043DFE75F}" type="presParOf" srcId="{D9CC1622-ED90-4CE0-AD20-AC1B22158A44}" destId="{81837672-79C3-4E9E-AE66-B974633FF964}" srcOrd="1" destOrd="0" presId="urn:microsoft.com/office/officeart/2005/8/layout/hList1"/>
    <dgm:cxn modelId="{43E1AF54-B160-4FA3-A6A9-EE64C13C356D}" type="presParOf" srcId="{4BE71B32-A2D7-4DAD-B8D6-03FC33E75034}" destId="{ACD725E1-7EFC-49F4-BAF9-AA39573D4E8E}" srcOrd="3" destOrd="0" presId="urn:microsoft.com/office/officeart/2005/8/layout/hList1"/>
    <dgm:cxn modelId="{237487A6-21A7-42D6-9451-7F4555AD089F}" type="presParOf" srcId="{4BE71B32-A2D7-4DAD-B8D6-03FC33E75034}" destId="{12E58A7B-707C-4248-BDD3-BD08CD1DA7FF}" srcOrd="4" destOrd="0" presId="urn:microsoft.com/office/officeart/2005/8/layout/hList1"/>
    <dgm:cxn modelId="{5E630457-59A7-420E-91A0-01D6894A0377}" type="presParOf" srcId="{12E58A7B-707C-4248-BDD3-BD08CD1DA7FF}" destId="{20259A4C-24E9-40B0-AB93-BA42F442F0D5}" srcOrd="0" destOrd="0" presId="urn:microsoft.com/office/officeart/2005/8/layout/hList1"/>
    <dgm:cxn modelId="{EFB24263-98CF-4FD3-A24E-7DC308088FF0}" type="presParOf" srcId="{12E58A7B-707C-4248-BDD3-BD08CD1DA7FF}" destId="{1372898F-6D35-4C8A-81FE-F86E383B6BE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41C1B-696B-4EC3-8915-575508596872}">
      <dsp:nvSpPr>
        <dsp:cNvPr id="0" name=""/>
        <dsp:cNvSpPr/>
      </dsp:nvSpPr>
      <dsp:spPr>
        <a:xfrm>
          <a:off x="2869" y="1537570"/>
          <a:ext cx="2508876" cy="1003550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300" kern="1200" dirty="0"/>
            <a:t>PENELITIAN DASAR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300" kern="1200" dirty="0"/>
            <a:t>(TKT 1-3)</a:t>
          </a:r>
          <a:endParaRPr lang="en-US" sz="1300" kern="1200" dirty="0"/>
        </a:p>
      </dsp:txBody>
      <dsp:txXfrm>
        <a:off x="2869" y="1537570"/>
        <a:ext cx="2257989" cy="1003550"/>
      </dsp:txXfrm>
    </dsp:sp>
    <dsp:sp modelId="{007CB534-520B-4BEB-86DB-2A8787F6A32C}">
      <dsp:nvSpPr>
        <dsp:cNvPr id="0" name=""/>
        <dsp:cNvSpPr/>
      </dsp:nvSpPr>
      <dsp:spPr>
        <a:xfrm>
          <a:off x="2009969" y="1530224"/>
          <a:ext cx="2508876" cy="1003550"/>
        </a:xfrm>
        <a:prstGeom prst="chevron">
          <a:avLst/>
        </a:prstGeom>
        <a:solidFill>
          <a:schemeClr val="accent5">
            <a:hueOff val="3359558"/>
            <a:satOff val="945"/>
            <a:lumOff val="-1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300" kern="1200" dirty="0"/>
            <a:t>PENELITIAN TERAPAN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300" kern="1200" dirty="0"/>
            <a:t>(TKT 4-6)</a:t>
          </a:r>
          <a:endParaRPr lang="en-US" sz="1300" kern="1200" dirty="0"/>
        </a:p>
      </dsp:txBody>
      <dsp:txXfrm>
        <a:off x="2511744" y="1530224"/>
        <a:ext cx="1505326" cy="1003550"/>
      </dsp:txXfrm>
    </dsp:sp>
    <dsp:sp modelId="{AE305C1B-DF14-49AD-B775-6BFA747270B0}">
      <dsp:nvSpPr>
        <dsp:cNvPr id="0" name=""/>
        <dsp:cNvSpPr/>
      </dsp:nvSpPr>
      <dsp:spPr>
        <a:xfrm>
          <a:off x="4017070" y="1530224"/>
          <a:ext cx="2508876" cy="1003550"/>
        </a:xfrm>
        <a:prstGeom prst="chevron">
          <a:avLst/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300" kern="1200" dirty="0"/>
            <a:t>PENELITIAN PENGEMBANGAN (TKT 7-9)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4518845" y="1530224"/>
        <a:ext cx="1505326" cy="1003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28022-00A9-40C3-9F8D-1AE7D58D7018}">
      <dsp:nvSpPr>
        <dsp:cNvPr id="0" name=""/>
        <dsp:cNvSpPr/>
      </dsp:nvSpPr>
      <dsp:spPr>
        <a:xfrm>
          <a:off x="866" y="1156722"/>
          <a:ext cx="844436" cy="23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err="1" smtClean="0"/>
            <a:t>dasar</a:t>
          </a:r>
          <a:endParaRPr lang="en-US" sz="800" kern="1200" dirty="0"/>
        </a:p>
      </dsp:txBody>
      <dsp:txXfrm>
        <a:off x="866" y="1156722"/>
        <a:ext cx="844436" cy="230400"/>
      </dsp:txXfrm>
    </dsp:sp>
    <dsp:sp modelId="{946BAEDF-45EF-4D72-81B2-1933EB4774F1}">
      <dsp:nvSpPr>
        <dsp:cNvPr id="0" name=""/>
        <dsp:cNvSpPr/>
      </dsp:nvSpPr>
      <dsp:spPr>
        <a:xfrm>
          <a:off x="866" y="1387121"/>
          <a:ext cx="844436" cy="351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manuscript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proceeding</a:t>
          </a:r>
          <a:endParaRPr lang="en-US" sz="800" kern="1200" dirty="0"/>
        </a:p>
      </dsp:txBody>
      <dsp:txXfrm>
        <a:off x="866" y="1387121"/>
        <a:ext cx="844436" cy="351360"/>
      </dsp:txXfrm>
    </dsp:sp>
    <dsp:sp modelId="{57366F40-C801-4377-BD18-C1B6F00C51BF}">
      <dsp:nvSpPr>
        <dsp:cNvPr id="0" name=""/>
        <dsp:cNvSpPr/>
      </dsp:nvSpPr>
      <dsp:spPr>
        <a:xfrm>
          <a:off x="963523" y="1156722"/>
          <a:ext cx="844436" cy="23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err="1" smtClean="0"/>
            <a:t>terapan</a:t>
          </a:r>
          <a:endParaRPr lang="en-US" sz="800" kern="1200" dirty="0"/>
        </a:p>
      </dsp:txBody>
      <dsp:txXfrm>
        <a:off x="963523" y="1156722"/>
        <a:ext cx="844436" cy="230400"/>
      </dsp:txXfrm>
    </dsp:sp>
    <dsp:sp modelId="{81837672-79C3-4E9E-AE66-B974633FF964}">
      <dsp:nvSpPr>
        <dsp:cNvPr id="0" name=""/>
        <dsp:cNvSpPr/>
      </dsp:nvSpPr>
      <dsp:spPr>
        <a:xfrm>
          <a:off x="963523" y="1387121"/>
          <a:ext cx="844436" cy="351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paten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err="1" smtClean="0"/>
            <a:t>Sertifikat</a:t>
          </a:r>
          <a:r>
            <a:rPr lang="en-US" sz="800" kern="1200" dirty="0" smtClean="0"/>
            <a:t> </a:t>
          </a:r>
          <a:r>
            <a:rPr lang="en-US" sz="800" kern="1200" dirty="0" err="1" smtClean="0"/>
            <a:t>uji</a:t>
          </a:r>
          <a:endParaRPr lang="en-US" sz="800" kern="1200" dirty="0"/>
        </a:p>
      </dsp:txBody>
      <dsp:txXfrm>
        <a:off x="963523" y="1387121"/>
        <a:ext cx="844436" cy="351360"/>
      </dsp:txXfrm>
    </dsp:sp>
    <dsp:sp modelId="{20259A4C-24E9-40B0-AB93-BA42F442F0D5}">
      <dsp:nvSpPr>
        <dsp:cNvPr id="0" name=""/>
        <dsp:cNvSpPr/>
      </dsp:nvSpPr>
      <dsp:spPr>
        <a:xfrm>
          <a:off x="1926181" y="1156722"/>
          <a:ext cx="844436" cy="23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err="1" smtClean="0"/>
            <a:t>pengembangan</a:t>
          </a:r>
          <a:endParaRPr lang="en-US" sz="800" kern="1200" dirty="0"/>
        </a:p>
      </dsp:txBody>
      <dsp:txXfrm>
        <a:off x="1926181" y="1156722"/>
        <a:ext cx="844436" cy="230400"/>
      </dsp:txXfrm>
    </dsp:sp>
    <dsp:sp modelId="{1372898F-6D35-4C8A-81FE-F86E383B6BEA}">
      <dsp:nvSpPr>
        <dsp:cNvPr id="0" name=""/>
        <dsp:cNvSpPr/>
      </dsp:nvSpPr>
      <dsp:spPr>
        <a:xfrm>
          <a:off x="1926181" y="1387121"/>
          <a:ext cx="844436" cy="351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err="1" smtClean="0"/>
            <a:t>prototipe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err="1" smtClean="0"/>
            <a:t>Bisnis</a:t>
          </a:r>
          <a:r>
            <a:rPr lang="en-US" sz="800" kern="1200" dirty="0" smtClean="0"/>
            <a:t> plan</a:t>
          </a:r>
          <a:endParaRPr lang="en-US" sz="800" kern="1200" dirty="0"/>
        </a:p>
      </dsp:txBody>
      <dsp:txXfrm>
        <a:off x="1926181" y="1387121"/>
        <a:ext cx="844436" cy="351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28022-00A9-40C3-9F8D-1AE7D58D7018}">
      <dsp:nvSpPr>
        <dsp:cNvPr id="0" name=""/>
        <dsp:cNvSpPr/>
      </dsp:nvSpPr>
      <dsp:spPr>
        <a:xfrm>
          <a:off x="866" y="1113317"/>
          <a:ext cx="844436" cy="23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err="1" smtClean="0"/>
            <a:t>dasar</a:t>
          </a:r>
          <a:endParaRPr lang="en-US" sz="800" kern="1200" dirty="0"/>
        </a:p>
      </dsp:txBody>
      <dsp:txXfrm>
        <a:off x="866" y="1113317"/>
        <a:ext cx="844436" cy="230400"/>
      </dsp:txXfrm>
    </dsp:sp>
    <dsp:sp modelId="{946BAEDF-45EF-4D72-81B2-1933EB4774F1}">
      <dsp:nvSpPr>
        <dsp:cNvPr id="0" name=""/>
        <dsp:cNvSpPr/>
      </dsp:nvSpPr>
      <dsp:spPr>
        <a:xfrm>
          <a:off x="866" y="1342001"/>
          <a:ext cx="844436" cy="4416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err="1" smtClean="0"/>
            <a:t>Sintetis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senyawa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serupa</a:t>
          </a:r>
          <a:r>
            <a:rPr lang="en-US" sz="800" kern="1200" dirty="0" smtClean="0"/>
            <a:t> EHN</a:t>
          </a:r>
          <a:endParaRPr lang="en-US" sz="800" kern="1200" dirty="0"/>
        </a:p>
      </dsp:txBody>
      <dsp:txXfrm>
        <a:off x="866" y="1342001"/>
        <a:ext cx="844436" cy="441601"/>
      </dsp:txXfrm>
    </dsp:sp>
    <dsp:sp modelId="{57366F40-C801-4377-BD18-C1B6F00C51BF}">
      <dsp:nvSpPr>
        <dsp:cNvPr id="0" name=""/>
        <dsp:cNvSpPr/>
      </dsp:nvSpPr>
      <dsp:spPr>
        <a:xfrm>
          <a:off x="963523" y="1111601"/>
          <a:ext cx="844436" cy="23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err="1" smtClean="0"/>
            <a:t>terapan</a:t>
          </a:r>
          <a:endParaRPr lang="en-US" sz="800" kern="1200" dirty="0"/>
        </a:p>
      </dsp:txBody>
      <dsp:txXfrm>
        <a:off x="963523" y="1111601"/>
        <a:ext cx="844436" cy="230400"/>
      </dsp:txXfrm>
    </dsp:sp>
    <dsp:sp modelId="{81837672-79C3-4E9E-AE66-B974633FF964}">
      <dsp:nvSpPr>
        <dsp:cNvPr id="0" name=""/>
        <dsp:cNvSpPr/>
      </dsp:nvSpPr>
      <dsp:spPr>
        <a:xfrm>
          <a:off x="963523" y="1342001"/>
          <a:ext cx="844436" cy="4416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Scale up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err="1" smtClean="0"/>
            <a:t>Uji</a:t>
          </a:r>
          <a:r>
            <a:rPr lang="en-US" sz="800" kern="1200" dirty="0" smtClean="0"/>
            <a:t> </a:t>
          </a:r>
          <a:r>
            <a:rPr lang="en-US" sz="800" kern="1200" dirty="0" err="1" smtClean="0"/>
            <a:t>dan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sertifikasi</a:t>
          </a:r>
          <a:endParaRPr lang="en-US" sz="800" kern="1200" dirty="0"/>
        </a:p>
      </dsp:txBody>
      <dsp:txXfrm>
        <a:off x="963523" y="1342001"/>
        <a:ext cx="844436" cy="441601"/>
      </dsp:txXfrm>
    </dsp:sp>
    <dsp:sp modelId="{20259A4C-24E9-40B0-AB93-BA42F442F0D5}">
      <dsp:nvSpPr>
        <dsp:cNvPr id="0" name=""/>
        <dsp:cNvSpPr/>
      </dsp:nvSpPr>
      <dsp:spPr>
        <a:xfrm>
          <a:off x="1926181" y="1111601"/>
          <a:ext cx="844436" cy="23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err="1" smtClean="0"/>
            <a:t>pengembangan</a:t>
          </a:r>
          <a:endParaRPr lang="en-US" sz="800" kern="1200" dirty="0"/>
        </a:p>
      </dsp:txBody>
      <dsp:txXfrm>
        <a:off x="1926181" y="1111601"/>
        <a:ext cx="844436" cy="230400"/>
      </dsp:txXfrm>
    </dsp:sp>
    <dsp:sp modelId="{1372898F-6D35-4C8A-81FE-F86E383B6BEA}">
      <dsp:nvSpPr>
        <dsp:cNvPr id="0" name=""/>
        <dsp:cNvSpPr/>
      </dsp:nvSpPr>
      <dsp:spPr>
        <a:xfrm>
          <a:off x="1926181" y="1342001"/>
          <a:ext cx="844436" cy="4416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err="1" smtClean="0"/>
            <a:t>prototipe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err="1" smtClean="0"/>
            <a:t>Bisnis</a:t>
          </a:r>
          <a:r>
            <a:rPr lang="en-US" sz="800" kern="1200" dirty="0" smtClean="0"/>
            <a:t> plan</a:t>
          </a:r>
          <a:endParaRPr lang="en-US" sz="800" kern="1200" dirty="0"/>
        </a:p>
      </dsp:txBody>
      <dsp:txXfrm>
        <a:off x="1926181" y="1342001"/>
        <a:ext cx="844436" cy="441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35844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962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3197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852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528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61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563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B2E1743-7D1D-4295-81D3-208F15523A27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558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903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391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922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445B214-C2F3-4744-AC9C-B8BA4485B5A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16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94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488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266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22" name="Google Shape;22;p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2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12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17" name="Google Shape;317;p1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12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12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_1_1_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4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4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4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4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4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4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4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4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4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4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4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14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72" name="Google Shape;372;p1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14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75" name="Google Shape;375;p1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14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78172A-A661-4399-9C8B-EABCAFCBCD81}" type="datetimeFigureOut">
              <a:rPr lang="id-ID" smtClean="0"/>
              <a:t>07/05/2019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213A7-B2EA-42F7-9EA7-688FCD46139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771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19C1-6EE5-4DA1-85C0-7A93ADA85D01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1CAA6-0C42-41E5-852D-E28B532EA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5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3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51" name="Google Shape;51;p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3000">
                <a:solidFill>
                  <a:srgbClr val="02BDC7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886100" y="2916252"/>
            <a:ext cx="3371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2000"/>
              <a:buNone/>
              <a:defRPr>
                <a:solidFill>
                  <a:srgbClr val="FFB600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rgbClr val="FFB600"/>
              </a:buClr>
              <a:buSzPts val="3000"/>
              <a:buNone/>
              <a:defRPr sz="3000">
                <a:solidFill>
                  <a:srgbClr val="FFB6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3811800" y="-194800"/>
            <a:ext cx="1520400" cy="152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4982150" y="734775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3469949" y="810973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3109875" y="154418"/>
            <a:ext cx="508800" cy="508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5395528" y="-85690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/>
          <p:nvPr/>
        </p:nvSpPr>
        <p:spPr>
          <a:xfrm>
            <a:off x="-140400" y="3784204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>
            <a:off x="8079301" y="44162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>
            <a:off x="407150" y="4701449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8896576" y="412332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7800547" y="46533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8471997" y="4203227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528659" y="350927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8327788" y="4664713"/>
            <a:ext cx="382244" cy="382244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154025" y="4093698"/>
            <a:ext cx="508851" cy="478711"/>
            <a:chOff x="5972700" y="2330200"/>
            <a:chExt cx="411625" cy="387275"/>
          </a:xfrm>
        </p:grpSpPr>
        <p:sp>
          <p:nvSpPr>
            <p:cNvPr id="83" name="Google Shape;83;p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5222963" y="889722"/>
            <a:ext cx="292923" cy="464285"/>
            <a:chOff x="6718575" y="2318625"/>
            <a:chExt cx="256950" cy="407375"/>
          </a:xfrm>
        </p:grpSpPr>
        <p:sp>
          <p:nvSpPr>
            <p:cNvPr id="86" name="Google Shape;86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1242275" y="1704600"/>
            <a:ext cx="6659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○"/>
              <a:defRPr sz="3000" i="1">
                <a:solidFill>
                  <a:srgbClr val="4A5C65"/>
                </a:solidFill>
              </a:defRPr>
            </a:lvl1pPr>
            <a:lvl2pPr marL="914400" lvl="1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2pPr>
            <a:lvl3pPr marL="1371600" lvl="2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3pPr>
            <a:lvl4pPr marL="1828800" lvl="3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4pPr>
            <a:lvl5pPr marL="2286000" lvl="4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5pPr>
            <a:lvl6pPr marL="2743200" lvl="5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6pPr>
            <a:lvl7pPr marL="3200400" lvl="6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7pPr>
            <a:lvl8pPr marL="3657600" lvl="7" indent="-419100" algn="ctr" rtl="0"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8pPr>
            <a:lvl9pPr marL="4114800" lvl="8" indent="-419100" algn="ctr">
              <a:spcBef>
                <a:spcPts val="1000"/>
              </a:spcBef>
              <a:spcAft>
                <a:spcPts val="1000"/>
              </a:spcAft>
              <a:buClr>
                <a:srgbClr val="4A5C65"/>
              </a:buClr>
              <a:buSzPts val="3000"/>
              <a:buChar char="◦"/>
              <a:defRPr sz="3000" i="1">
                <a:solidFill>
                  <a:srgbClr val="4A5C65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4"/>
          <p:cNvSpPr txBox="1"/>
          <p:nvPr/>
        </p:nvSpPr>
        <p:spPr>
          <a:xfrm>
            <a:off x="3593400" y="8930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  <a:endParaRPr sz="9600" b="1">
              <a:solidFill>
                <a:srgbClr val="FFFFFF"/>
              </a:solidFill>
            </a:endParaRPr>
          </a:p>
        </p:txBody>
      </p:sp>
      <p:sp>
        <p:nvSpPr>
          <p:cNvPr id="96" name="Google Shape;96;p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5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13" name="Google Shape;113;p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5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16" name="Google Shape;11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6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43" name="Google Shape;143;p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6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46" name="Google Shape;146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2830925" y="1200150"/>
            <a:ext cx="25164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2"/>
          </p:nvPr>
        </p:nvSpPr>
        <p:spPr>
          <a:xfrm>
            <a:off x="5651044" y="1200150"/>
            <a:ext cx="26715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7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7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74" name="Google Shape;174;p7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7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77" name="Google Shape;177;p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2683000" y="1428750"/>
            <a:ext cx="1858800" cy="27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4637114" y="1428750"/>
            <a:ext cx="1858800" cy="27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body" idx="3"/>
          </p:nvPr>
        </p:nvSpPr>
        <p:spPr>
          <a:xfrm>
            <a:off x="6591228" y="1428750"/>
            <a:ext cx="1858800" cy="27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06" name="Google Shape;206;p8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8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209" name="Google Shape;209;p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0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0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0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" name="Google Shape;260;p10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61" name="Google Shape;261;p1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10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64" name="Google Shape;264;p1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0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2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1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1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1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1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1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1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1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1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11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92" name="Google Shape;292;p1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1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  <p:sldLayoutId id="2147483662" r:id="rId12"/>
    <p:sldLayoutId id="2147483663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Kiat</a:t>
            </a:r>
            <a:r>
              <a:rPr lang="en-US" dirty="0"/>
              <a:t> </a:t>
            </a:r>
            <a:r>
              <a:rPr lang="en-US" dirty="0" err="1" smtClean="0"/>
              <a:t>Tepat</a:t>
            </a:r>
            <a:r>
              <a:rPr dirty="0" smtClean="0"/>
              <a:t> </a:t>
            </a:r>
            <a:r>
              <a:rPr dirty="0" err="1" smtClean="0"/>
              <a:t>Penulisan</a:t>
            </a:r>
            <a:r>
              <a:rPr dirty="0" smtClean="0"/>
              <a:t> Proposal </a:t>
            </a:r>
            <a:r>
              <a:rPr dirty="0" err="1" smtClean="0"/>
              <a:t>Penelitian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0" y="4897279"/>
            <a:ext cx="1895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dirty="0" smtClean="0"/>
              <a:t>Sumber ppt: slidecarnival.com</a:t>
            </a:r>
            <a:endParaRPr lang="id-ID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7064829" y="3875314"/>
            <a:ext cx="18966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Prof.M.Nasikin</a:t>
            </a:r>
          </a:p>
          <a:p>
            <a:r>
              <a:rPr lang="id-ID" dirty="0" smtClean="0"/>
              <a:t>Universitas Indonesia</a:t>
            </a:r>
          </a:p>
          <a:p>
            <a:r>
              <a:rPr lang="id-ID" dirty="0" smtClean="0"/>
              <a:t>2019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2331719" y="121158"/>
            <a:ext cx="41150" cy="4888992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87535" y="374359"/>
            <a:ext cx="53582" cy="4761401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300788" y="374358"/>
            <a:ext cx="52291" cy="4751832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65525254"/>
              </p:ext>
            </p:extLst>
          </p:nvPr>
        </p:nvGraphicFramePr>
        <p:xfrm>
          <a:off x="2331720" y="1695920"/>
          <a:ext cx="65288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16456"/>
              </p:ext>
            </p:extLst>
          </p:nvPr>
        </p:nvGraphicFramePr>
        <p:xfrm>
          <a:off x="2331719" y="972528"/>
          <a:ext cx="3991996" cy="571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91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ID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Skema</a:t>
                      </a:r>
                      <a:r>
                        <a:rPr lang="en-ID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ID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Penelitian</a:t>
                      </a:r>
                      <a:r>
                        <a:rPr lang="en-ID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ID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Dosen</a:t>
                      </a:r>
                      <a:r>
                        <a:rPr lang="en-ID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ID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Pemula</a:t>
                      </a:r>
                      <a:r>
                        <a:rPr lang="en-ID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(PDP)</a:t>
                      </a:r>
                      <a:endParaRPr lang="en-US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Skema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Penelitian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Kerjasama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Antar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Perguruan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Tinggi (PKPT)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Skema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Penelitian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Pascasarjana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(PPS)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973721"/>
              </p:ext>
            </p:extLst>
          </p:nvPr>
        </p:nvGraphicFramePr>
        <p:xfrm>
          <a:off x="2331720" y="595338"/>
          <a:ext cx="6041900" cy="403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2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en-ID" sz="1100" dirty="0" err="1"/>
                        <a:t>Skema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Penelitian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Dasar</a:t>
                      </a:r>
                      <a:r>
                        <a:rPr lang="en-ID" sz="1100" dirty="0"/>
                        <a:t> (PD)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100" dirty="0" err="1"/>
                        <a:t>Skema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Penelitian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Terapan</a:t>
                      </a:r>
                      <a:r>
                        <a:rPr lang="en-ID" sz="1100" dirty="0"/>
                        <a:t> (PP)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100" dirty="0" err="1"/>
                        <a:t>Skema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Penelitian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Pengembangan</a:t>
                      </a:r>
                      <a:r>
                        <a:rPr lang="en-ID" sz="1100" dirty="0"/>
                        <a:t> (PP)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677018"/>
              </p:ext>
            </p:extLst>
          </p:nvPr>
        </p:nvGraphicFramePr>
        <p:xfrm>
          <a:off x="2347669" y="1703539"/>
          <a:ext cx="6041899" cy="571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2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5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ID" sz="1100" dirty="0" err="1"/>
                        <a:t>Skema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Penelitian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Dasar</a:t>
                      </a:r>
                      <a:r>
                        <a:rPr lang="en-ID" sz="1100" baseline="0" dirty="0"/>
                        <a:t> </a:t>
                      </a:r>
                      <a:r>
                        <a:rPr lang="en-ID" sz="1100" baseline="0" dirty="0" err="1"/>
                        <a:t>Unggulan</a:t>
                      </a:r>
                      <a:r>
                        <a:rPr lang="en-ID" sz="1100" baseline="0" dirty="0"/>
                        <a:t> PT</a:t>
                      </a:r>
                      <a:r>
                        <a:rPr lang="en-ID" sz="1100" dirty="0"/>
                        <a:t> (PDUPT)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100" dirty="0" err="1"/>
                        <a:t>Skema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Penelitian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Terapan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Unggulan</a:t>
                      </a:r>
                      <a:r>
                        <a:rPr lang="en-ID" sz="1100" dirty="0"/>
                        <a:t> PT (PTUPT)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100" dirty="0" err="1"/>
                        <a:t>Skema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Penelitian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Pengembangan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Unggulan</a:t>
                      </a:r>
                      <a:r>
                        <a:rPr lang="en-ID" sz="1100" dirty="0"/>
                        <a:t> PT (PPUPT)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576713"/>
              </p:ext>
            </p:extLst>
          </p:nvPr>
        </p:nvGraphicFramePr>
        <p:xfrm>
          <a:off x="4299966" y="2484871"/>
          <a:ext cx="4073652" cy="403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3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Skema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Konsorsium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Riset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Unggulan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Perguruan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Tinggi (KRU-PT)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64592" y="670776"/>
            <a:ext cx="1721358" cy="5692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050" dirty="0">
                <a:solidFill>
                  <a:srgbClr val="FF0000"/>
                </a:solidFill>
              </a:rPr>
              <a:t>KOMPETITIF NASIONAL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981962" y="821652"/>
            <a:ext cx="219456" cy="33604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ounded Rectangle 8"/>
          <p:cNvSpPr/>
          <p:nvPr/>
        </p:nvSpPr>
        <p:spPr>
          <a:xfrm>
            <a:off x="123443" y="1621086"/>
            <a:ext cx="1721358" cy="5692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050" dirty="0">
                <a:solidFill>
                  <a:schemeClr val="tx1"/>
                </a:solidFill>
              </a:rPr>
              <a:t>DESENTRALISASI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940813" y="1724114"/>
            <a:ext cx="219456" cy="33604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ounded Rectangle 10"/>
          <p:cNvSpPr/>
          <p:nvPr/>
        </p:nvSpPr>
        <p:spPr>
          <a:xfrm>
            <a:off x="123443" y="2447124"/>
            <a:ext cx="1721358" cy="5692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050" dirty="0">
                <a:solidFill>
                  <a:schemeClr val="tx1"/>
                </a:solidFill>
              </a:rPr>
              <a:t>PENUGASAN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1940813" y="2598000"/>
            <a:ext cx="219456" cy="33604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ounded Rectangle 12"/>
          <p:cNvSpPr/>
          <p:nvPr/>
        </p:nvSpPr>
        <p:spPr>
          <a:xfrm>
            <a:off x="164592" y="4551387"/>
            <a:ext cx="1721358" cy="5692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050" dirty="0">
                <a:solidFill>
                  <a:schemeClr val="tx1"/>
                </a:solidFill>
              </a:rPr>
              <a:t>LUARAN WAJIB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1981962" y="4702263"/>
            <a:ext cx="219456" cy="3360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557797"/>
              </p:ext>
            </p:extLst>
          </p:nvPr>
        </p:nvGraphicFramePr>
        <p:xfrm>
          <a:off x="2372868" y="4648600"/>
          <a:ext cx="6041899" cy="41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2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1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084">
                <a:tc>
                  <a:txBody>
                    <a:bodyPr/>
                    <a:lstStyle/>
                    <a:p>
                      <a:r>
                        <a:rPr lang="en-ID" sz="1100" dirty="0" err="1"/>
                        <a:t>Publikasi</a:t>
                      </a:r>
                      <a:r>
                        <a:rPr lang="en-ID" sz="1100" dirty="0"/>
                        <a:t> di </a:t>
                      </a:r>
                      <a:r>
                        <a:rPr lang="en-ID" sz="1100" dirty="0" err="1"/>
                        <a:t>Jurnal</a:t>
                      </a:r>
                      <a:r>
                        <a:rPr lang="en-ID" sz="1100" dirty="0"/>
                        <a:t>, </a:t>
                      </a:r>
                      <a:r>
                        <a:rPr lang="en-ID" sz="1100" dirty="0" err="1"/>
                        <a:t>prosiding</a:t>
                      </a:r>
                      <a:r>
                        <a:rPr lang="en-ID" sz="1100" dirty="0"/>
                        <a:t>, </a:t>
                      </a:r>
                      <a:r>
                        <a:rPr lang="en-ID" sz="1100" dirty="0" err="1"/>
                        <a:t>atau</a:t>
                      </a:r>
                      <a:r>
                        <a:rPr lang="en-ID" sz="1100" dirty="0"/>
                        <a:t> </a:t>
                      </a:r>
                      <a:r>
                        <a:rPr lang="en-ID" sz="1100" dirty="0" err="1"/>
                        <a:t>buku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100" dirty="0" err="1"/>
                        <a:t>Kekayaan</a:t>
                      </a:r>
                      <a:r>
                        <a:rPr lang="en-ID" sz="1100" baseline="0" dirty="0"/>
                        <a:t> </a:t>
                      </a:r>
                      <a:r>
                        <a:rPr lang="en-ID" sz="1100" baseline="0" dirty="0" err="1"/>
                        <a:t>Intelektual</a:t>
                      </a:r>
                      <a:r>
                        <a:rPr lang="en-ID" sz="1100" baseline="0" dirty="0"/>
                        <a:t>, </a:t>
                      </a:r>
                      <a:r>
                        <a:rPr lang="en-ID" sz="1100" baseline="0" dirty="0" err="1"/>
                        <a:t>uji</a:t>
                      </a:r>
                      <a:r>
                        <a:rPr lang="en-ID" sz="1100" baseline="0" dirty="0"/>
                        <a:t> </a:t>
                      </a:r>
                      <a:r>
                        <a:rPr lang="en-ID" sz="1100" baseline="0" dirty="0" err="1"/>
                        <a:t>coba</a:t>
                      </a:r>
                      <a:r>
                        <a:rPr lang="en-ID" sz="1100" baseline="0" dirty="0"/>
                        <a:t> </a:t>
                      </a:r>
                      <a:r>
                        <a:rPr lang="en-ID" sz="1100" baseline="0" dirty="0" err="1"/>
                        <a:t>produk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KI </a:t>
                      </a:r>
                      <a:r>
                        <a:rPr lang="en-ID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laik</a:t>
                      </a:r>
                      <a:r>
                        <a:rPr lang="en-ID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industry, </a:t>
                      </a:r>
                      <a:r>
                        <a:rPr lang="en-US" sz="11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feasibility study, business plan</a:t>
                      </a: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567F906F-5AEA-4E6C-854F-85EF3F6A238D}"/>
              </a:ext>
            </a:extLst>
          </p:cNvPr>
          <p:cNvGrpSpPr/>
          <p:nvPr/>
        </p:nvGrpSpPr>
        <p:grpSpPr>
          <a:xfrm>
            <a:off x="52547" y="-46713"/>
            <a:ext cx="9067539" cy="604456"/>
            <a:chOff x="106878" y="235974"/>
            <a:chExt cx="11465690" cy="73844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43F7CE8-9C74-4BEE-95A8-C469489F3872}"/>
                </a:ext>
              </a:extLst>
            </p:cNvPr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94671" y="235974"/>
              <a:ext cx="777897" cy="738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3334E8-6A88-47E4-8EA4-A245979FF2D2}"/>
                </a:ext>
              </a:extLst>
            </p:cNvPr>
            <p:cNvSpPr txBox="1"/>
            <p:nvPr/>
          </p:nvSpPr>
          <p:spPr>
            <a:xfrm>
              <a:off x="106878" y="328091"/>
              <a:ext cx="10509664" cy="620404"/>
            </a:xfrm>
            <a:prstGeom prst="rect">
              <a:avLst/>
            </a:prstGeom>
            <a:solidFill>
              <a:srgbClr val="122086"/>
            </a:solidFill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sz="3600" b="1"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en-US" sz="2700" dirty="0"/>
                <a:t>SKEMA PENELITIAN</a:t>
              </a:r>
              <a:endParaRPr lang="id-ID" sz="2700" dirty="0"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8E23274D-6DD0-4170-8764-4A4A42A0D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381894"/>
              </p:ext>
            </p:extLst>
          </p:nvPr>
        </p:nvGraphicFramePr>
        <p:xfrm>
          <a:off x="4302623" y="2814479"/>
          <a:ext cx="4073652" cy="236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3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lvl="0" indent="0" algn="ctr">
                        <a:buFont typeface="+mj-lt"/>
                        <a:buNone/>
                      </a:pP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Skema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Kajian </a:t>
                      </a: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Kebijakan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Strategis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(KKS)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778603"/>
              </p:ext>
            </p:extLst>
          </p:nvPr>
        </p:nvGraphicFramePr>
        <p:xfrm>
          <a:off x="358293" y="557743"/>
          <a:ext cx="8305169" cy="603808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612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3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SKEMA PENDANAAN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ACUAN SBK RISET*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 TAHUN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700">
                <a:tc gridSpan="3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lphaUcPeriod"/>
                      </a:pPr>
                      <a:r>
                        <a:rPr lang="en-ID" sz="1400" dirty="0">
                          <a:effectLst/>
                        </a:rPr>
                        <a:t>PENELITIAN </a:t>
                      </a:r>
                      <a:r>
                        <a:rPr lang="id-ID" sz="1400" dirty="0">
                          <a:effectLst/>
                        </a:rPr>
                        <a:t>KOMPETITIF NASIONAL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03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1. </a:t>
                      </a:r>
                      <a:r>
                        <a:rPr lang="en-ID" sz="1400" dirty="0" err="1">
                          <a:effectLst/>
                        </a:rPr>
                        <a:t>Skema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Penelitian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Dasar</a:t>
                      </a:r>
                      <a:r>
                        <a:rPr lang="en-ID" sz="1400" dirty="0">
                          <a:effectLst/>
                        </a:rPr>
                        <a:t> (PD)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SBK </a:t>
                      </a:r>
                      <a:r>
                        <a:rPr lang="en-ID" sz="1400" dirty="0" err="1">
                          <a:effectLst/>
                        </a:rPr>
                        <a:t>Riset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Dasar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2-3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03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n-ID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Skema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Penelitian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Terapan</a:t>
                      </a:r>
                      <a:r>
                        <a:rPr lang="en-ID" sz="1400" dirty="0">
                          <a:effectLst/>
                        </a:rPr>
                        <a:t> (PT)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>
                          <a:effectLst/>
                        </a:rPr>
                        <a:t>SBK Riset Terapan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>
                          <a:effectLst/>
                        </a:rPr>
                        <a:t>2-3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03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3. </a:t>
                      </a:r>
                      <a:r>
                        <a:rPr lang="en-ID" sz="1400" dirty="0" err="1">
                          <a:effectLst/>
                        </a:rPr>
                        <a:t>Skema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Penelitian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Pengembangan</a:t>
                      </a:r>
                      <a:r>
                        <a:rPr lang="en-ID" sz="1400" dirty="0">
                          <a:effectLst/>
                        </a:rPr>
                        <a:t> (PP)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>
                          <a:effectLst/>
                        </a:rPr>
                        <a:t>SBK Riset Pengembangan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>
                          <a:effectLst/>
                        </a:rPr>
                        <a:t>3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20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4. </a:t>
                      </a:r>
                      <a:r>
                        <a:rPr lang="en-ID" sz="1400" dirty="0" err="1">
                          <a:effectLst/>
                        </a:rPr>
                        <a:t>Skema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Penelitian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Dosen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Pemula</a:t>
                      </a:r>
                      <a:r>
                        <a:rPr lang="en-ID" sz="1400" dirty="0">
                          <a:effectLst/>
                        </a:rPr>
                        <a:t> (PDP)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>
                          <a:effectLst/>
                        </a:rPr>
                        <a:t>SBK Riset Pembinaan/Kapasitas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09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5. </a:t>
                      </a:r>
                      <a:r>
                        <a:rPr lang="en-ID" sz="1400" dirty="0" err="1">
                          <a:effectLst/>
                        </a:rPr>
                        <a:t>Skema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Penelitian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Kerja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Sama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Antar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Perguruan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     Tinggi (PKPT)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SBK </a:t>
                      </a:r>
                      <a:r>
                        <a:rPr lang="en-ID" sz="1400" dirty="0" err="1">
                          <a:effectLst/>
                        </a:rPr>
                        <a:t>Riset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Dasar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atau</a:t>
                      </a:r>
                      <a:r>
                        <a:rPr lang="en-ID" sz="1400" dirty="0">
                          <a:effectLst/>
                        </a:rPr>
                        <a:t> SBK </a:t>
                      </a:r>
                      <a:r>
                        <a:rPr lang="en-ID" sz="1400" dirty="0" err="1">
                          <a:effectLst/>
                        </a:rPr>
                        <a:t>Riset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Terapan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>
                          <a:effectLst/>
                        </a:rPr>
                        <a:t>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09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6. </a:t>
                      </a:r>
                      <a:r>
                        <a:rPr lang="en-ID" sz="1400" dirty="0" err="1">
                          <a:effectLst/>
                        </a:rPr>
                        <a:t>Skema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Penelitian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Pascasarjana</a:t>
                      </a:r>
                      <a:r>
                        <a:rPr lang="en-ID" sz="1400" dirty="0">
                          <a:effectLst/>
                        </a:rPr>
                        <a:t> (PPS)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>
                          <a:effectLst/>
                        </a:rPr>
                        <a:t>SBK Riset Dasar atau SBK Riset Terapan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>
                          <a:effectLst/>
                        </a:rPr>
                        <a:t>1-3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700">
                <a:tc gridSpan="3"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effectLst/>
                        </a:rPr>
                        <a:t>B. PENELITIAN DESENTRALISASI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09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1. </a:t>
                      </a:r>
                      <a:r>
                        <a:rPr lang="en-ID" sz="1400" dirty="0" err="1">
                          <a:effectLst/>
                        </a:rPr>
                        <a:t>Skema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Penelitian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Dasar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Unggulan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Perguruan</a:t>
                      </a:r>
                      <a:r>
                        <a:rPr lang="en-ID" sz="1400" dirty="0">
                          <a:effectLst/>
                        </a:rPr>
                        <a:t> Tinggi (PDUPT)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SBK </a:t>
                      </a:r>
                      <a:r>
                        <a:rPr lang="en-ID" sz="1400" dirty="0" err="1">
                          <a:effectLst/>
                        </a:rPr>
                        <a:t>Riset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Dasar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 2-3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314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2. </a:t>
                      </a:r>
                      <a:r>
                        <a:rPr lang="en-ID" sz="1400" dirty="0" err="1">
                          <a:effectLst/>
                        </a:rPr>
                        <a:t>Skema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Penelitian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Terapan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Unggulan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Perguruan</a:t>
                      </a:r>
                      <a:r>
                        <a:rPr lang="en-ID" sz="1400" dirty="0">
                          <a:effectLst/>
                        </a:rPr>
                        <a:t> Tinggi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    (PTUPT)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>
                          <a:effectLst/>
                        </a:rPr>
                        <a:t>SBK Riset Terapan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>
                          <a:effectLst/>
                        </a:rPr>
                        <a:t>2-3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9314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3. </a:t>
                      </a:r>
                      <a:r>
                        <a:rPr lang="en-ID" sz="1400" dirty="0" err="1">
                          <a:effectLst/>
                        </a:rPr>
                        <a:t>Skema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Penelitian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Pengembangan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Unggulan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Perguruan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    Tinggi (PPUPT)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>
                          <a:effectLst/>
                        </a:rPr>
                        <a:t>SBK Riset Pengembangan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700">
                <a:tc gridSpan="3"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effectLst/>
                        </a:rPr>
                        <a:t>C. PENELITIAN PENUGASAN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9314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1. </a:t>
                      </a:r>
                      <a:r>
                        <a:rPr lang="en-ID" sz="1400" dirty="0" err="1">
                          <a:effectLst/>
                        </a:rPr>
                        <a:t>Skema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Konsorsium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Riset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Unggulan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Perguruan</a:t>
                      </a:r>
                      <a:r>
                        <a:rPr lang="en-ID" sz="1400" dirty="0">
                          <a:effectLst/>
                        </a:rPr>
                        <a:t> Tinggi (KRU-</a:t>
                      </a:r>
                      <a:r>
                        <a:rPr lang="en-ID" sz="1400" baseline="0" dirty="0">
                          <a:effectLst/>
                        </a:rPr>
                        <a:t>   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baseline="0" dirty="0">
                          <a:effectLst/>
                        </a:rPr>
                        <a:t>     </a:t>
                      </a:r>
                      <a:r>
                        <a:rPr lang="en-ID" sz="1400" dirty="0">
                          <a:effectLst/>
                        </a:rPr>
                        <a:t>PT)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SBK </a:t>
                      </a:r>
                      <a:r>
                        <a:rPr lang="en-ID" sz="1400" dirty="0" err="1">
                          <a:effectLst/>
                        </a:rPr>
                        <a:t>Riset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Terapan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atau</a:t>
                      </a:r>
                      <a:r>
                        <a:rPr lang="en-ID" sz="1400" dirty="0">
                          <a:effectLst/>
                        </a:rPr>
                        <a:t> SBK </a:t>
                      </a:r>
                      <a:r>
                        <a:rPr lang="en-ID" sz="1400" dirty="0" err="1">
                          <a:effectLst/>
                        </a:rPr>
                        <a:t>Riset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Pengembangan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2-3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903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2. </a:t>
                      </a:r>
                      <a:r>
                        <a:rPr lang="en-ID" sz="1400" dirty="0" err="1">
                          <a:effectLst/>
                        </a:rPr>
                        <a:t>Skema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Kajian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Kebijakan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r>
                        <a:rPr lang="en-ID" sz="1400" dirty="0" err="1">
                          <a:effectLst/>
                        </a:rPr>
                        <a:t>Strategis</a:t>
                      </a:r>
                      <a:r>
                        <a:rPr lang="en-ID" sz="1400" dirty="0">
                          <a:effectLst/>
                        </a:rPr>
                        <a:t> (KKS)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>
                          <a:effectLst/>
                        </a:rPr>
                        <a:t>SBK Kajian Aktual Strategis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ID" sz="1400" dirty="0"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39538FC5-847B-4947-BE00-ADA2BA4878C4}"/>
              </a:ext>
            </a:extLst>
          </p:cNvPr>
          <p:cNvGrpSpPr/>
          <p:nvPr/>
        </p:nvGrpSpPr>
        <p:grpSpPr>
          <a:xfrm>
            <a:off x="52547" y="-46713"/>
            <a:ext cx="9067539" cy="604456"/>
            <a:chOff x="106878" y="235974"/>
            <a:chExt cx="11465690" cy="7384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1AF9048-30CC-401D-9C43-0D20AD9CB5AE}"/>
                </a:ext>
              </a:extLst>
            </p:cNvPr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94671" y="235974"/>
              <a:ext cx="777897" cy="738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5073F1-7A36-4F92-ACBE-3FAFD697A711}"/>
                </a:ext>
              </a:extLst>
            </p:cNvPr>
            <p:cNvSpPr txBox="1"/>
            <p:nvPr/>
          </p:nvSpPr>
          <p:spPr>
            <a:xfrm>
              <a:off x="106878" y="328091"/>
              <a:ext cx="10509664" cy="620404"/>
            </a:xfrm>
            <a:prstGeom prst="rect">
              <a:avLst/>
            </a:prstGeom>
            <a:solidFill>
              <a:srgbClr val="122086"/>
            </a:solidFill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sz="3600" b="1"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en-US" sz="2700" dirty="0"/>
                <a:t>PENDANAAN PENELITIAN</a:t>
              </a:r>
              <a:endParaRPr lang="id-ID" sz="27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3"/>
          <p:cNvSpPr txBox="1">
            <a:spLocks noGrp="1"/>
          </p:cNvSpPr>
          <p:nvPr>
            <p:ph type="title"/>
          </p:nvPr>
        </p:nvSpPr>
        <p:spPr>
          <a:xfrm>
            <a:off x="236542" y="614863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 smtClean="0"/>
              <a:t>Lakukan a</a:t>
            </a:r>
            <a:r>
              <a:rPr lang="en-US" dirty="0" err="1" smtClean="0"/>
              <a:t>sesmen</a:t>
            </a:r>
            <a:r>
              <a:rPr lang="en-US" dirty="0" smtClean="0"/>
              <a:t> </a:t>
            </a:r>
            <a:r>
              <a:rPr lang="id-ID" dirty="0" smtClean="0"/>
              <a:t>thd </a:t>
            </a:r>
            <a:r>
              <a:rPr lang="en-US" dirty="0" err="1" smtClean="0"/>
              <a:t>kompetensi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level </a:t>
            </a:r>
            <a:r>
              <a:rPr lang="en-US" dirty="0" err="1" smtClean="0"/>
              <a:t>kemampuan</a:t>
            </a:r>
            <a:r>
              <a:rPr lang="en-US" dirty="0" smtClean="0"/>
              <a:t> </a:t>
            </a:r>
            <a:r>
              <a:rPr lang="en-US" dirty="0" err="1" smtClean="0"/>
              <a:t>penelitian</a:t>
            </a:r>
            <a:r>
              <a:rPr lang="en-US" dirty="0" smtClean="0"/>
              <a:t> </a:t>
            </a:r>
            <a:r>
              <a:rPr lang="en-US" dirty="0" err="1" smtClean="0"/>
              <a:t>pribadi</a:t>
            </a:r>
            <a:r>
              <a:rPr lang="id-ID" dirty="0" smtClean="0"/>
              <a:t> anda</a:t>
            </a:r>
            <a:endParaRPr dirty="0"/>
          </a:p>
        </p:txBody>
      </p:sp>
      <p:sp>
        <p:nvSpPr>
          <p:cNvPr id="459" name="Google Shape;459;p23"/>
          <p:cNvSpPr txBox="1">
            <a:spLocks noGrp="1"/>
          </p:cNvSpPr>
          <p:nvPr>
            <p:ph type="body" idx="1"/>
          </p:nvPr>
        </p:nvSpPr>
        <p:spPr>
          <a:xfrm>
            <a:off x="2683000" y="1428749"/>
            <a:ext cx="5269198" cy="15302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 smtClean="0"/>
              <a:t>Cek</a:t>
            </a:r>
            <a:r>
              <a:rPr lang="en-US" b="1" dirty="0" smtClean="0"/>
              <a:t>: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 err="1" smtClean="0"/>
              <a:t>Bagian</a:t>
            </a:r>
            <a:r>
              <a:rPr lang="en-US" b="1" dirty="0" smtClean="0"/>
              <a:t> roadmap yang </a:t>
            </a:r>
            <a:r>
              <a:rPr lang="en-US" b="1" dirty="0" err="1" smtClean="0"/>
              <a:t>telah</a:t>
            </a:r>
            <a:r>
              <a:rPr lang="en-US" b="1" dirty="0" smtClean="0"/>
              <a:t> </a:t>
            </a:r>
            <a:r>
              <a:rPr lang="en-US" b="1" dirty="0" err="1" smtClean="0"/>
              <a:t>dikerjakan</a:t>
            </a:r>
            <a:r>
              <a:rPr lang="en-US" b="1" dirty="0" smtClean="0"/>
              <a:t>, </a:t>
            </a:r>
            <a:r>
              <a:rPr lang="en-US" b="1" dirty="0" err="1" smtClean="0"/>
              <a:t>hasil</a:t>
            </a:r>
            <a:r>
              <a:rPr lang="en-US" b="1" dirty="0" smtClean="0"/>
              <a:t> : TKT </a:t>
            </a:r>
            <a:r>
              <a:rPr lang="en-US" b="1" dirty="0" err="1" smtClean="0"/>
              <a:t>berapa</a:t>
            </a:r>
            <a:r>
              <a:rPr lang="en-US" b="1" dirty="0" smtClean="0"/>
              <a:t>?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 err="1" smtClean="0"/>
              <a:t>Hibah</a:t>
            </a:r>
            <a:r>
              <a:rPr lang="en-US" b="1" dirty="0" smtClean="0"/>
              <a:t> </a:t>
            </a:r>
            <a:r>
              <a:rPr lang="en-US" b="1" dirty="0" err="1" smtClean="0"/>
              <a:t>penelitian</a:t>
            </a:r>
            <a:r>
              <a:rPr lang="en-US" b="1" dirty="0" smtClean="0"/>
              <a:t> yang </a:t>
            </a:r>
            <a:r>
              <a:rPr lang="en-US" b="1" dirty="0" err="1" smtClean="0"/>
              <a:t>pernah</a:t>
            </a:r>
            <a:r>
              <a:rPr lang="en-US" b="1" dirty="0" smtClean="0"/>
              <a:t> </a:t>
            </a:r>
            <a:r>
              <a:rPr lang="en-US" b="1" dirty="0" err="1" smtClean="0"/>
              <a:t>didapat</a:t>
            </a:r>
            <a:endParaRPr lang="en-US" b="1" dirty="0" smtClean="0"/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 err="1" smtClean="0"/>
              <a:t>Luaran</a:t>
            </a:r>
            <a:r>
              <a:rPr lang="en-US" b="1" dirty="0" smtClean="0"/>
              <a:t> yang </a:t>
            </a:r>
            <a:r>
              <a:rPr lang="en-US" b="1" dirty="0" err="1" smtClean="0"/>
              <a:t>telah</a:t>
            </a:r>
            <a:r>
              <a:rPr lang="en-US" b="1" dirty="0" smtClean="0"/>
              <a:t> </a:t>
            </a:r>
            <a:r>
              <a:rPr lang="en-US" b="1" dirty="0" err="1" smtClean="0"/>
              <a:t>dimiliki</a:t>
            </a:r>
            <a:r>
              <a:rPr lang="id-ID" b="1" dirty="0" smtClean="0"/>
              <a:t> (jurnal, HKI, prototipe)</a:t>
            </a:r>
            <a:endParaRPr lang="en-US" b="1" dirty="0" smtClean="0"/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 err="1" smtClean="0"/>
              <a:t>Kepemilikan</a:t>
            </a:r>
            <a:r>
              <a:rPr lang="en-US" b="1" dirty="0" smtClean="0"/>
              <a:t> network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mendukung</a:t>
            </a:r>
            <a:r>
              <a:rPr lang="en-US" b="1" dirty="0" smtClean="0"/>
              <a:t> </a:t>
            </a:r>
            <a:r>
              <a:rPr lang="en-US" b="1" dirty="0" err="1" smtClean="0"/>
              <a:t>penelitian</a:t>
            </a:r>
            <a:endParaRPr lang="en-US" b="1" dirty="0" smtClean="0"/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b="1" dirty="0"/>
          </a:p>
        </p:txBody>
      </p:sp>
      <p:sp>
        <p:nvSpPr>
          <p:cNvPr id="462" name="Google Shape;462;p23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8" name="Google Shape;459;p23"/>
          <p:cNvSpPr txBox="1">
            <a:spLocks noGrp="1"/>
          </p:cNvSpPr>
          <p:nvPr>
            <p:ph type="body" idx="1"/>
          </p:nvPr>
        </p:nvSpPr>
        <p:spPr>
          <a:xfrm>
            <a:off x="805543" y="3165053"/>
            <a:ext cx="7312441" cy="14171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 smtClean="0"/>
              <a:t>Tentukan</a:t>
            </a:r>
            <a:r>
              <a:rPr lang="en-US" b="1" dirty="0" smtClean="0"/>
              <a:t> level </a:t>
            </a:r>
            <a:r>
              <a:rPr lang="en-US" b="1" dirty="0" err="1" smtClean="0"/>
              <a:t>anda</a:t>
            </a:r>
            <a:r>
              <a:rPr lang="en-US" b="1" dirty="0" smtClean="0"/>
              <a:t> </a:t>
            </a:r>
            <a:r>
              <a:rPr lang="en-US" b="1" dirty="0" err="1" smtClean="0"/>
              <a:t>dimana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penelitian</a:t>
            </a:r>
            <a:r>
              <a:rPr lang="en-US" b="1" dirty="0" smtClean="0"/>
              <a:t> </a:t>
            </a:r>
            <a:r>
              <a:rPr lang="en-US" b="1" dirty="0" err="1" smtClean="0"/>
              <a:t>selanjutnya</a:t>
            </a:r>
            <a:r>
              <a:rPr lang="en-US" b="1" dirty="0" smtClean="0"/>
              <a:t>?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 err="1" smtClean="0"/>
              <a:t>Masih</a:t>
            </a:r>
            <a:r>
              <a:rPr lang="en-US" b="1" dirty="0" smtClean="0"/>
              <a:t> di level </a:t>
            </a:r>
            <a:r>
              <a:rPr lang="en-US" b="1" dirty="0" err="1" smtClean="0"/>
              <a:t>penelitian</a:t>
            </a:r>
            <a:r>
              <a:rPr lang="en-US" b="1" dirty="0" smtClean="0"/>
              <a:t> </a:t>
            </a:r>
            <a:r>
              <a:rPr lang="id-ID" b="1" dirty="0" err="1"/>
              <a:t>D</a:t>
            </a:r>
            <a:r>
              <a:rPr lang="en-US" b="1" dirty="0" err="1" smtClean="0"/>
              <a:t>asar</a:t>
            </a:r>
            <a:r>
              <a:rPr lang="id-ID" b="1" dirty="0" smtClean="0"/>
              <a:t>, atau</a:t>
            </a:r>
            <a:endParaRPr lang="en-US" b="1" dirty="0" smtClean="0"/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 err="1" smtClean="0"/>
              <a:t>Bisa</a:t>
            </a:r>
            <a:r>
              <a:rPr lang="en-US" b="1" dirty="0" smtClean="0"/>
              <a:t> </a:t>
            </a:r>
            <a:r>
              <a:rPr lang="en-US" b="1" dirty="0" err="1" smtClean="0"/>
              <a:t>mengajukan</a:t>
            </a:r>
            <a:r>
              <a:rPr lang="en-US" b="1" dirty="0" smtClean="0"/>
              <a:t> proposal di level </a:t>
            </a:r>
            <a:r>
              <a:rPr lang="en-US" b="1" dirty="0" err="1" smtClean="0"/>
              <a:t>Terapan</a:t>
            </a:r>
            <a:r>
              <a:rPr lang="en-US" b="1" dirty="0" smtClean="0"/>
              <a:t> </a:t>
            </a:r>
            <a:r>
              <a:rPr lang="en-US" b="1" dirty="0" err="1" smtClean="0"/>
              <a:t>atau</a:t>
            </a:r>
            <a:r>
              <a:rPr lang="en-US" b="1" dirty="0" smtClean="0"/>
              <a:t> </a:t>
            </a:r>
            <a:r>
              <a:rPr lang="id-ID" b="1" dirty="0" err="1"/>
              <a:t>P</a:t>
            </a:r>
            <a:r>
              <a:rPr lang="en-US" b="1" dirty="0" err="1" smtClean="0"/>
              <a:t>engembangan</a:t>
            </a:r>
            <a:r>
              <a:rPr lang="en-US" b="1" dirty="0" smtClean="0"/>
              <a:t> 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smtClean="0"/>
              <a:t>	</a:t>
            </a:r>
            <a:r>
              <a:rPr lang="en-US" b="1" dirty="0" err="1" smtClean="0">
                <a:solidFill>
                  <a:srgbClr val="FF0000"/>
                </a:solidFill>
              </a:rPr>
              <a:t>Jangan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id-ID" b="1" dirty="0" smtClean="0">
                <a:solidFill>
                  <a:srgbClr val="FF0000"/>
                </a:solidFill>
              </a:rPr>
              <a:t> menyimpulkan hasil </a:t>
            </a:r>
            <a:r>
              <a:rPr lang="en-US" b="1" dirty="0" smtClean="0">
                <a:solidFill>
                  <a:srgbClr val="FF0000"/>
                </a:solidFill>
              </a:rPr>
              <a:t>asses</a:t>
            </a:r>
            <a:r>
              <a:rPr lang="id-ID" b="1" dirty="0" smtClean="0">
                <a:solidFill>
                  <a:srgbClr val="FF0000"/>
                </a:solidFill>
              </a:rPr>
              <a:t>men</a:t>
            </a:r>
            <a:r>
              <a:rPr lang="id-ID" b="1" dirty="0">
                <a:solidFill>
                  <a:srgbClr val="FF0000"/>
                </a:solidFill>
              </a:rPr>
              <a:t> </a:t>
            </a:r>
            <a:r>
              <a:rPr lang="id-ID" b="1" dirty="0" smtClean="0">
                <a:solidFill>
                  <a:srgbClr val="FF0000"/>
                </a:solidFill>
              </a:rPr>
              <a:t>yang dapat menyebabkan </a:t>
            </a:r>
            <a:r>
              <a:rPr lang="en-US" b="1" dirty="0" err="1" smtClean="0">
                <a:solidFill>
                  <a:srgbClr val="FF0000"/>
                </a:solidFill>
              </a:rPr>
              <a:t>salah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kapling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DF5B868-8F9E-410F-B096-C6D31090C478}"/>
              </a:ext>
            </a:extLst>
          </p:cNvPr>
          <p:cNvSpPr txBox="1"/>
          <p:nvPr/>
        </p:nvSpPr>
        <p:spPr>
          <a:xfrm>
            <a:off x="460510" y="1646631"/>
            <a:ext cx="8311474" cy="2677656"/>
          </a:xfrm>
          <a:prstGeom prst="rect">
            <a:avLst/>
          </a:prstGeom>
          <a:solidFill>
            <a:srgbClr val="122086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400" u="sng" dirty="0" err="1" smtClean="0"/>
              <a:t>Tulislah</a:t>
            </a:r>
            <a:r>
              <a:rPr lang="en-US" sz="2400" u="sng" dirty="0" smtClean="0"/>
              <a:t> proposal </a:t>
            </a:r>
            <a:r>
              <a:rPr lang="en-US" sz="2400" u="sng" dirty="0" err="1" smtClean="0"/>
              <a:t>anda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dengan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memperhatikan</a:t>
            </a:r>
            <a:r>
              <a:rPr lang="en-US" sz="2400" u="sng" dirty="0" smtClean="0"/>
              <a:t>:</a:t>
            </a:r>
          </a:p>
          <a:p>
            <a:pPr algn="ctr"/>
            <a:r>
              <a:rPr lang="en-US" sz="2400" dirty="0" smtClean="0"/>
              <a:t>O </a:t>
            </a:r>
            <a:r>
              <a:rPr lang="en-US" sz="2400" dirty="0" err="1" smtClean="0"/>
              <a:t>Bidang</a:t>
            </a:r>
            <a:r>
              <a:rPr lang="en-US" sz="2400" dirty="0" smtClean="0"/>
              <a:t> </a:t>
            </a:r>
            <a:r>
              <a:rPr lang="en-US" sz="2400" dirty="0" err="1" smtClean="0"/>
              <a:t>unggulan</a:t>
            </a:r>
            <a:r>
              <a:rPr lang="en-US" sz="2400" dirty="0" smtClean="0"/>
              <a:t> vs </a:t>
            </a:r>
            <a:r>
              <a:rPr lang="en-US" sz="2400" dirty="0" err="1" smtClean="0"/>
              <a:t>keahlian</a:t>
            </a:r>
            <a:endParaRPr lang="en-US" sz="2400" dirty="0" smtClean="0"/>
          </a:p>
          <a:p>
            <a:pPr algn="ctr"/>
            <a:r>
              <a:rPr lang="en-US" sz="2400" dirty="0" smtClean="0"/>
              <a:t>O </a:t>
            </a:r>
            <a:r>
              <a:rPr lang="en-US" sz="2400" dirty="0" err="1" smtClean="0"/>
              <a:t>skema</a:t>
            </a:r>
            <a:r>
              <a:rPr lang="en-US" sz="2400" dirty="0" smtClean="0"/>
              <a:t> </a:t>
            </a:r>
            <a:r>
              <a:rPr lang="en-US" sz="2400" dirty="0" err="1" smtClean="0"/>
              <a:t>penelitian</a:t>
            </a:r>
            <a:r>
              <a:rPr lang="en-US" sz="2400" dirty="0" smtClean="0"/>
              <a:t> vs level </a:t>
            </a:r>
            <a:r>
              <a:rPr lang="en-US" sz="2400" dirty="0" err="1" smtClean="0"/>
              <a:t>kompetensi</a:t>
            </a:r>
            <a:endParaRPr lang="en-US" sz="2400" dirty="0"/>
          </a:p>
          <a:p>
            <a:pPr algn="ctr"/>
            <a:r>
              <a:rPr lang="en-US" sz="2400" dirty="0" smtClean="0"/>
              <a:t>O </a:t>
            </a:r>
            <a:r>
              <a:rPr lang="en-US" sz="2400" dirty="0" err="1" smtClean="0"/>
              <a:t>administrasi</a:t>
            </a:r>
            <a:r>
              <a:rPr lang="en-US" sz="2400" dirty="0" smtClean="0"/>
              <a:t> : 	</a:t>
            </a:r>
          </a:p>
          <a:p>
            <a:pPr algn="ctr"/>
            <a:r>
              <a:rPr lang="en-US" sz="2400" dirty="0" smtClean="0"/>
              <a:t>- </a:t>
            </a:r>
            <a:r>
              <a:rPr lang="en-US" sz="2400" dirty="0" err="1" smtClean="0"/>
              <a:t>eligibilitas</a:t>
            </a:r>
            <a:endParaRPr lang="en-US" sz="2400" dirty="0" smtClean="0"/>
          </a:p>
          <a:p>
            <a:pPr algn="ctr"/>
            <a:r>
              <a:rPr lang="en-US" sz="2400" dirty="0"/>
              <a:t>	</a:t>
            </a:r>
            <a:r>
              <a:rPr lang="en-US" sz="2400" dirty="0" smtClean="0"/>
              <a:t>	- </a:t>
            </a:r>
            <a:r>
              <a:rPr lang="en-US" sz="2400" dirty="0" err="1" smtClean="0"/>
              <a:t>kelengkapan</a:t>
            </a:r>
            <a:r>
              <a:rPr lang="en-US" sz="2400" dirty="0" smtClean="0"/>
              <a:t> proposal</a:t>
            </a:r>
          </a:p>
          <a:p>
            <a:pPr algn="ctr"/>
            <a:r>
              <a:rPr lang="en-US" sz="2400" dirty="0" smtClean="0"/>
              <a:t>- </a:t>
            </a:r>
            <a:r>
              <a:rPr lang="en-US" sz="2400" dirty="0" err="1" smtClean="0"/>
              <a:t>anggaran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459435" y="1657007"/>
            <a:ext cx="84401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INGAT, Proposal </a:t>
            </a:r>
            <a:r>
              <a:rPr lang="en-US" sz="1600" dirty="0" err="1" smtClean="0">
                <a:solidFill>
                  <a:schemeClr val="bg1"/>
                </a:solidFill>
              </a:rPr>
              <a:t>penelitian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id-ID" sz="1600" dirty="0" smtClean="0">
                <a:solidFill>
                  <a:schemeClr val="bg1"/>
                </a:solidFill>
              </a:rPr>
              <a:t>untuk pendanaan </a:t>
            </a:r>
            <a:r>
              <a:rPr lang="en-US" sz="1600" dirty="0" smtClean="0">
                <a:solidFill>
                  <a:schemeClr val="bg1"/>
                </a:solidFill>
              </a:rPr>
              <a:t>DRPM </a:t>
            </a:r>
            <a:r>
              <a:rPr lang="en-US" sz="1600" dirty="0" err="1" smtClean="0">
                <a:solidFill>
                  <a:schemeClr val="bg1"/>
                </a:solidFill>
              </a:rPr>
              <a:t>adalah</a:t>
            </a:r>
            <a:r>
              <a:rPr lang="en-US" sz="1600" dirty="0" smtClean="0">
                <a:solidFill>
                  <a:schemeClr val="bg1"/>
                </a:solidFill>
              </a:rPr>
              <a:t> semi scientific, </a:t>
            </a:r>
            <a:r>
              <a:rPr lang="en-US" sz="1600" dirty="0" err="1" smtClean="0">
                <a:solidFill>
                  <a:schemeClr val="bg1"/>
                </a:solidFill>
              </a:rPr>
              <a:t>sehingga</a:t>
            </a:r>
            <a:r>
              <a:rPr lang="id-ID" sz="1600" dirty="0" smtClean="0">
                <a:solidFill>
                  <a:schemeClr val="bg1"/>
                </a:solidFill>
              </a:rPr>
              <a:t>: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Track record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peneliti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harus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ditampilkan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di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abstrak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dan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di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teks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(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tidak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hanya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di CV)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Roadmap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dan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tahap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penelitian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yang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sudah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dikerjakan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d-ID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termasuk pendanaan dan luaran,</a:t>
            </a:r>
          </a:p>
          <a:p>
            <a:pPr>
              <a:lnSpc>
                <a:spcPct val="150000"/>
              </a:lnSpc>
            </a:pPr>
            <a:r>
              <a:rPr lang="id-ID" sz="16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harus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juga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ditampilkan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di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abstrak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maupun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di </a:t>
            </a:r>
            <a:r>
              <a:rPr lang="en-US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pendahuluan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6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 txBox="1">
            <a:spLocks noGrp="1"/>
          </p:cNvSpPr>
          <p:nvPr>
            <p:ph type="ctrTitle"/>
          </p:nvPr>
        </p:nvSpPr>
        <p:spPr>
          <a:xfrm>
            <a:off x="2886100" y="2051436"/>
            <a:ext cx="3371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rgbClr val="4A5C65"/>
                </a:solidFill>
              </a:rPr>
              <a:t>Aspek</a:t>
            </a:r>
            <a:r>
              <a:rPr lang="en-US" dirty="0" smtClean="0">
                <a:solidFill>
                  <a:srgbClr val="4A5C65"/>
                </a:solidFill>
              </a:rPr>
              <a:t> </a:t>
            </a:r>
            <a:r>
              <a:rPr lang="en-US" dirty="0" err="1" smtClean="0">
                <a:solidFill>
                  <a:srgbClr val="4A5C65"/>
                </a:solidFill>
              </a:rPr>
              <a:t>penilaian</a:t>
            </a:r>
            <a:endParaRPr dirty="0">
              <a:solidFill>
                <a:srgbClr val="4A5C6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Apa</a:t>
            </a:r>
            <a:r>
              <a:rPr lang="en-US" dirty="0" smtClean="0"/>
              <a:t> </a:t>
            </a:r>
            <a:r>
              <a:rPr lang="en-US" dirty="0" err="1" smtClean="0"/>
              <a:t>aspek</a:t>
            </a:r>
            <a:r>
              <a:rPr lang="en-US" dirty="0" smtClean="0"/>
              <a:t> yang </a:t>
            </a:r>
            <a:r>
              <a:rPr lang="en-US" dirty="0" err="1" smtClean="0"/>
              <a:t>dinilai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reviewer?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3033656" y="2926080"/>
            <a:ext cx="2584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Rekam</a:t>
            </a:r>
            <a:r>
              <a:rPr lang="en-US" sz="2400" dirty="0" smtClean="0"/>
              <a:t> </a:t>
            </a:r>
            <a:r>
              <a:rPr lang="en-US" sz="2400" dirty="0" err="1" smtClean="0"/>
              <a:t>Jejak</a:t>
            </a:r>
            <a:endParaRPr lang="en-US" sz="2400" dirty="0" smtClean="0"/>
          </a:p>
          <a:p>
            <a:pPr algn="ctr"/>
            <a:r>
              <a:rPr lang="en-US" sz="2400" dirty="0" err="1" smtClean="0"/>
              <a:t>Usulan</a:t>
            </a:r>
            <a:r>
              <a:rPr lang="en-US" sz="2400" dirty="0" smtClean="0"/>
              <a:t> </a:t>
            </a:r>
            <a:r>
              <a:rPr lang="en-US" sz="2400" dirty="0" err="1" smtClean="0"/>
              <a:t>Penelitian</a:t>
            </a:r>
            <a:endParaRPr lang="en-US" sz="2400" dirty="0" smtClean="0"/>
          </a:p>
          <a:p>
            <a:pPr algn="ctr"/>
            <a:r>
              <a:rPr lang="en-US" sz="2400" dirty="0" err="1" smtClean="0"/>
              <a:t>Anggaran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94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Rekam</a:t>
            </a:r>
            <a:r>
              <a:rPr lang="en-US" dirty="0" smtClean="0"/>
              <a:t> </a:t>
            </a:r>
            <a:r>
              <a:rPr lang="en-US" dirty="0" err="1" smtClean="0"/>
              <a:t>jejak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5" name="Google Shape;417;p19"/>
          <p:cNvSpPr txBox="1">
            <a:spLocks noGrp="1"/>
          </p:cNvSpPr>
          <p:nvPr>
            <p:ph type="body" idx="1"/>
          </p:nvPr>
        </p:nvSpPr>
        <p:spPr>
          <a:xfrm>
            <a:off x="2720206" y="706396"/>
            <a:ext cx="6230156" cy="15634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○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1910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indent="0" algn="l">
              <a:lnSpc>
                <a:spcPts val="800"/>
              </a:lnSpc>
              <a:spcAft>
                <a:spcPts val="1000"/>
              </a:spcAft>
              <a:buNone/>
            </a:pPr>
            <a:r>
              <a:rPr lang="en-US" sz="1400" dirty="0" err="1" smtClean="0"/>
              <a:t>Aspek</a:t>
            </a:r>
            <a:r>
              <a:rPr lang="en-US" sz="1400" dirty="0" smtClean="0"/>
              <a:t> yang </a:t>
            </a:r>
            <a:r>
              <a:rPr lang="en-US" sz="1400" dirty="0" err="1" smtClean="0"/>
              <a:t>dinilai</a:t>
            </a:r>
            <a:r>
              <a:rPr lang="en-US" sz="1400" dirty="0" smtClean="0"/>
              <a:t> (</a:t>
            </a:r>
            <a:r>
              <a:rPr lang="en-US" sz="1400" dirty="0" err="1" smtClean="0"/>
              <a:t>skema</a:t>
            </a:r>
            <a:r>
              <a:rPr lang="en-US" sz="1400" dirty="0" smtClean="0"/>
              <a:t> </a:t>
            </a:r>
            <a:r>
              <a:rPr lang="en-US" sz="1400" dirty="0" err="1" smtClean="0"/>
              <a:t>Penelitian</a:t>
            </a:r>
            <a:r>
              <a:rPr lang="en-US" sz="1400" dirty="0" smtClean="0"/>
              <a:t> </a:t>
            </a:r>
            <a:r>
              <a:rPr lang="en-US" sz="1400" dirty="0" err="1" smtClean="0"/>
              <a:t>Pengembangan</a:t>
            </a:r>
            <a:r>
              <a:rPr lang="en-US" sz="1400" dirty="0" smtClean="0"/>
              <a:t>):</a:t>
            </a:r>
          </a:p>
          <a:p>
            <a:pPr marL="514350" indent="-514350" algn="l">
              <a:lnSpc>
                <a:spcPts val="8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Jurnal</a:t>
            </a:r>
            <a:r>
              <a:rPr lang="en-US" sz="1400" dirty="0" smtClean="0"/>
              <a:t> Int’l </a:t>
            </a:r>
            <a:r>
              <a:rPr lang="en-US" sz="1400" dirty="0" err="1" smtClean="0"/>
              <a:t>bereputasi</a:t>
            </a:r>
            <a:r>
              <a:rPr lang="en-US" sz="1400" dirty="0" smtClean="0"/>
              <a:t> </a:t>
            </a:r>
            <a:r>
              <a:rPr lang="en-US" sz="1400" dirty="0" err="1" smtClean="0"/>
              <a:t>sbg</a:t>
            </a:r>
            <a:r>
              <a:rPr lang="en-US" sz="1400" dirty="0" smtClean="0"/>
              <a:t> </a:t>
            </a:r>
            <a:r>
              <a:rPr lang="en-US" sz="1400" dirty="0" err="1" smtClean="0"/>
              <a:t>penulis</a:t>
            </a:r>
            <a:r>
              <a:rPr lang="en-US" sz="1400" dirty="0" smtClean="0"/>
              <a:t> </a:t>
            </a:r>
            <a:r>
              <a:rPr lang="en-US" sz="1400" dirty="0" err="1" smtClean="0"/>
              <a:t>utama</a:t>
            </a:r>
            <a:r>
              <a:rPr lang="en-US" sz="1400" dirty="0" smtClean="0"/>
              <a:t> </a:t>
            </a:r>
            <a:r>
              <a:rPr lang="en-US" sz="1400" dirty="0" err="1" smtClean="0"/>
              <a:t>atau</a:t>
            </a:r>
            <a:r>
              <a:rPr lang="en-US" sz="1400" dirty="0" smtClean="0"/>
              <a:t> corresponding author (5)</a:t>
            </a:r>
          </a:p>
          <a:p>
            <a:pPr marL="514350" indent="-514350" algn="l">
              <a:lnSpc>
                <a:spcPts val="8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smtClean="0"/>
              <a:t>Proceeding </a:t>
            </a:r>
            <a:r>
              <a:rPr lang="en-US" sz="1400" dirty="0" err="1" smtClean="0"/>
              <a:t>terindex</a:t>
            </a:r>
            <a:r>
              <a:rPr lang="en-US" sz="1400" dirty="0" smtClean="0"/>
              <a:t> </a:t>
            </a:r>
            <a:r>
              <a:rPr lang="en-US" sz="1400" dirty="0" err="1" smtClean="0"/>
              <a:t>sbg</a:t>
            </a:r>
            <a:r>
              <a:rPr lang="en-US" sz="1400" dirty="0" smtClean="0"/>
              <a:t> </a:t>
            </a:r>
            <a:r>
              <a:rPr lang="en-US" sz="1400" dirty="0" err="1" smtClean="0"/>
              <a:t>penulis</a:t>
            </a:r>
            <a:r>
              <a:rPr lang="en-US" sz="1400" dirty="0" smtClean="0"/>
              <a:t> </a:t>
            </a:r>
            <a:r>
              <a:rPr lang="en-US" sz="1400" dirty="0" err="1" smtClean="0"/>
              <a:t>utama</a:t>
            </a:r>
            <a:r>
              <a:rPr lang="en-US" sz="1400" dirty="0" smtClean="0"/>
              <a:t> </a:t>
            </a:r>
            <a:r>
              <a:rPr lang="en-US" sz="1400" dirty="0" err="1" smtClean="0"/>
              <a:t>atau</a:t>
            </a:r>
            <a:r>
              <a:rPr lang="en-US" sz="1400" dirty="0" smtClean="0"/>
              <a:t> corresponding author (5)</a:t>
            </a:r>
          </a:p>
          <a:p>
            <a:pPr marL="514350" indent="-514350" algn="l">
              <a:lnSpc>
                <a:spcPts val="8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Buku</a:t>
            </a:r>
            <a:r>
              <a:rPr lang="en-US" sz="1400" dirty="0" smtClean="0"/>
              <a:t> </a:t>
            </a:r>
            <a:r>
              <a:rPr lang="en-US" sz="1400" dirty="0" err="1" smtClean="0"/>
              <a:t>ber</a:t>
            </a:r>
            <a:r>
              <a:rPr lang="en-US" sz="1400" dirty="0" smtClean="0"/>
              <a:t> ISBN &gt; 9 chapter (5)</a:t>
            </a:r>
          </a:p>
          <a:p>
            <a:pPr marL="514350" indent="-514350" algn="l">
              <a:lnSpc>
                <a:spcPts val="8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smtClean="0"/>
              <a:t>KI granted (15)</a:t>
            </a:r>
          </a:p>
          <a:p>
            <a:pPr marL="514350" indent="-514350"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US" sz="1400" dirty="0" smtClean="0"/>
          </a:p>
          <a:p>
            <a:pPr marL="0" indent="0">
              <a:spcAft>
                <a:spcPts val="1000"/>
              </a:spcAft>
              <a:buFont typeface="Lato Light"/>
              <a:buNone/>
            </a:pPr>
            <a:endParaRPr lang="en-US" sz="1400" dirty="0"/>
          </a:p>
        </p:txBody>
      </p:sp>
      <p:sp>
        <p:nvSpPr>
          <p:cNvPr id="6" name="Google Shape;417;p19"/>
          <p:cNvSpPr txBox="1">
            <a:spLocks/>
          </p:cNvSpPr>
          <p:nvPr/>
        </p:nvSpPr>
        <p:spPr>
          <a:xfrm>
            <a:off x="1215075" y="3189875"/>
            <a:ext cx="6386452" cy="7338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marR="0" lvl="0" indent="-4191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○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1910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indent="0" algn="l">
              <a:lnSpc>
                <a:spcPts val="800"/>
              </a:lnSpc>
              <a:spcAft>
                <a:spcPts val="1000"/>
              </a:spcAft>
              <a:buFont typeface="Lato Light"/>
              <a:buNone/>
            </a:pPr>
            <a:r>
              <a:rPr lang="en-US" sz="1400" dirty="0" smtClean="0"/>
              <a:t>Data </a:t>
            </a:r>
            <a:r>
              <a:rPr lang="en-US" sz="1400" dirty="0" err="1" smtClean="0"/>
              <a:t>untuk</a:t>
            </a:r>
            <a:r>
              <a:rPr lang="en-US" sz="1400" dirty="0" smtClean="0"/>
              <a:t> </a:t>
            </a:r>
            <a:r>
              <a:rPr lang="en-US" sz="1400" dirty="0" err="1" smtClean="0"/>
              <a:t>dasar</a:t>
            </a:r>
            <a:r>
              <a:rPr lang="en-US" sz="1400" dirty="0" smtClean="0"/>
              <a:t> </a:t>
            </a:r>
            <a:r>
              <a:rPr lang="en-US" sz="1400" dirty="0" err="1" smtClean="0"/>
              <a:t>penilaian</a:t>
            </a:r>
            <a:r>
              <a:rPr lang="en-US" sz="1400" dirty="0" smtClean="0"/>
              <a:t> </a:t>
            </a:r>
            <a:r>
              <a:rPr lang="en-US" sz="1400" dirty="0" err="1" smtClean="0"/>
              <a:t>berasal</a:t>
            </a:r>
            <a:r>
              <a:rPr lang="en-US" sz="1400" dirty="0" smtClean="0"/>
              <a:t> </a:t>
            </a:r>
            <a:r>
              <a:rPr lang="en-US" sz="1400" dirty="0" err="1" smtClean="0"/>
              <a:t>dari</a:t>
            </a:r>
            <a:r>
              <a:rPr lang="en-US" sz="1400" dirty="0" smtClean="0"/>
              <a:t> RIWAYAT HIDUP, </a:t>
            </a:r>
            <a:r>
              <a:rPr lang="en-US" sz="1400" dirty="0" err="1" smtClean="0"/>
              <a:t>maka</a:t>
            </a:r>
            <a:r>
              <a:rPr lang="en-US" sz="1400" dirty="0" smtClean="0"/>
              <a:t>:</a:t>
            </a:r>
          </a:p>
          <a:p>
            <a:pPr marL="0" indent="0" algn="l">
              <a:lnSpc>
                <a:spcPts val="800"/>
              </a:lnSpc>
              <a:spcAft>
                <a:spcPts val="1000"/>
              </a:spcAft>
              <a:buNone/>
            </a:pP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err="1" smtClean="0"/>
              <a:t>Tulis</a:t>
            </a:r>
            <a:r>
              <a:rPr lang="en-US" sz="1400" dirty="0" smtClean="0"/>
              <a:t> </a:t>
            </a:r>
            <a:r>
              <a:rPr lang="en-US" sz="1400" dirty="0" err="1" smtClean="0"/>
              <a:t>riwayat</a:t>
            </a:r>
            <a:r>
              <a:rPr lang="en-US" sz="1400" dirty="0" smtClean="0"/>
              <a:t> </a:t>
            </a:r>
            <a:r>
              <a:rPr lang="en-US" sz="1400" dirty="0" err="1" smtClean="0"/>
              <a:t>hidup</a:t>
            </a:r>
            <a:r>
              <a:rPr lang="en-US" sz="1400" dirty="0" smtClean="0"/>
              <a:t> yang </a:t>
            </a:r>
            <a:r>
              <a:rPr lang="en-US" sz="1400" dirty="0" err="1" smtClean="0"/>
              <a:t>memuat</a:t>
            </a:r>
            <a:r>
              <a:rPr lang="en-US" sz="1400" dirty="0" smtClean="0"/>
              <a:t> info </a:t>
            </a:r>
            <a:r>
              <a:rPr lang="en-US" sz="1400" dirty="0" err="1" smtClean="0"/>
              <a:t>sesuai</a:t>
            </a:r>
            <a:r>
              <a:rPr lang="en-US" sz="1400" dirty="0" smtClean="0"/>
              <a:t> yang </a:t>
            </a:r>
            <a:r>
              <a:rPr lang="en-US" sz="1400" dirty="0" err="1" smtClean="0"/>
              <a:t>diharapkan</a:t>
            </a:r>
            <a:r>
              <a:rPr lang="en-US" sz="1400" dirty="0" smtClean="0"/>
              <a:t> </a:t>
            </a:r>
            <a:r>
              <a:rPr lang="en-US" sz="1400" dirty="0" err="1" smtClean="0"/>
              <a:t>oleh</a:t>
            </a:r>
            <a:r>
              <a:rPr lang="en-US" sz="1400" dirty="0" smtClean="0"/>
              <a:t> reviewer</a:t>
            </a:r>
          </a:p>
          <a:p>
            <a:pPr marL="514350" indent="-514350"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US" sz="1400" dirty="0" smtClean="0"/>
          </a:p>
          <a:p>
            <a:pPr marL="0" indent="0">
              <a:spcAft>
                <a:spcPts val="1000"/>
              </a:spcAft>
              <a:buFont typeface="Lato Light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601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9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4" name="Google Shape;417;p19"/>
          <p:cNvSpPr txBox="1">
            <a:spLocks/>
          </p:cNvSpPr>
          <p:nvPr/>
        </p:nvSpPr>
        <p:spPr>
          <a:xfrm>
            <a:off x="227888" y="1396770"/>
            <a:ext cx="6045743" cy="32660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○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191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1910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4A5C65"/>
              </a:buClr>
              <a:buSzPts val="3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indent="0" algn="l">
              <a:lnSpc>
                <a:spcPts val="700"/>
              </a:lnSpc>
              <a:spcAft>
                <a:spcPts val="1000"/>
              </a:spcAft>
              <a:buNone/>
            </a:pPr>
            <a:r>
              <a:rPr lang="en-US" sz="1400" dirty="0" err="1" smtClean="0"/>
              <a:t>Substansi</a:t>
            </a:r>
            <a:r>
              <a:rPr lang="en-US" sz="1400" dirty="0" smtClean="0"/>
              <a:t> proposal (PD): </a:t>
            </a:r>
          </a:p>
          <a:p>
            <a:pPr marL="514350" indent="-514350" algn="l">
              <a:lnSpc>
                <a:spcPts val="7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Relevansi</a:t>
            </a:r>
            <a:r>
              <a:rPr lang="en-US" sz="1400" dirty="0" smtClean="0"/>
              <a:t> </a:t>
            </a:r>
            <a:r>
              <a:rPr lang="en-US" sz="1400" dirty="0" err="1" smtClean="0"/>
              <a:t>thd</a:t>
            </a:r>
            <a:r>
              <a:rPr lang="en-US" sz="1400" dirty="0" smtClean="0"/>
              <a:t> RIRN (3)</a:t>
            </a:r>
          </a:p>
          <a:p>
            <a:pPr marL="514350" indent="-514350" algn="l">
              <a:lnSpc>
                <a:spcPts val="7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Kualitas</a:t>
            </a:r>
            <a:r>
              <a:rPr lang="en-US" sz="1400" dirty="0" smtClean="0"/>
              <a:t>/</a:t>
            </a:r>
            <a:r>
              <a:rPr lang="en-US" sz="1400" dirty="0" err="1" smtClean="0"/>
              <a:t>relevansi</a:t>
            </a:r>
            <a:r>
              <a:rPr lang="en-US" sz="1400" dirty="0" smtClean="0"/>
              <a:t> : </a:t>
            </a:r>
            <a:r>
              <a:rPr lang="en-US" sz="1400" dirty="0" err="1" smtClean="0"/>
              <a:t>tujuan</a:t>
            </a:r>
            <a:r>
              <a:rPr lang="en-US" sz="1400" dirty="0" smtClean="0"/>
              <a:t>, </a:t>
            </a:r>
            <a:r>
              <a:rPr lang="en-US" sz="1400" dirty="0" err="1" smtClean="0"/>
              <a:t>masalah</a:t>
            </a:r>
            <a:r>
              <a:rPr lang="en-US" sz="1400" dirty="0" smtClean="0"/>
              <a:t>, state of art, </a:t>
            </a:r>
            <a:r>
              <a:rPr lang="en-US" sz="1400" dirty="0" err="1" smtClean="0"/>
              <a:t>metode</a:t>
            </a:r>
            <a:r>
              <a:rPr lang="en-US" sz="1400" dirty="0" smtClean="0"/>
              <a:t>, </a:t>
            </a:r>
            <a:r>
              <a:rPr lang="en-US" sz="1400" dirty="0" err="1" smtClean="0"/>
              <a:t>kebaruan</a:t>
            </a:r>
            <a:r>
              <a:rPr lang="en-US" sz="1400" dirty="0" smtClean="0"/>
              <a:t> (15)</a:t>
            </a:r>
          </a:p>
          <a:p>
            <a:pPr marL="514350" indent="-514350" algn="l">
              <a:lnSpc>
                <a:spcPts val="7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smtClean="0"/>
              <a:t>Roadmap (5)</a:t>
            </a:r>
          </a:p>
          <a:p>
            <a:pPr marL="514350" indent="-514350" algn="l">
              <a:lnSpc>
                <a:spcPts val="7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tim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pembagian</a:t>
            </a:r>
            <a:r>
              <a:rPr lang="en-US" sz="1400" dirty="0" smtClean="0"/>
              <a:t> </a:t>
            </a:r>
            <a:r>
              <a:rPr lang="en-US" sz="1400" dirty="0" err="1" smtClean="0"/>
              <a:t>tugas</a:t>
            </a:r>
            <a:r>
              <a:rPr lang="en-US" sz="1400" dirty="0" smtClean="0"/>
              <a:t> (3)</a:t>
            </a:r>
          </a:p>
          <a:p>
            <a:pPr marL="514350" indent="-514350" algn="l">
              <a:lnSpc>
                <a:spcPts val="7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Kesesuaian</a:t>
            </a:r>
            <a:r>
              <a:rPr lang="en-US" sz="1400" dirty="0" smtClean="0"/>
              <a:t> </a:t>
            </a:r>
            <a:r>
              <a:rPr lang="en-US" sz="1400" dirty="0" err="1" smtClean="0"/>
              <a:t>luaran</a:t>
            </a:r>
            <a:r>
              <a:rPr lang="en-US" sz="1400" dirty="0" smtClean="0"/>
              <a:t> </a:t>
            </a:r>
            <a:r>
              <a:rPr lang="en-US" sz="1400" dirty="0" err="1" smtClean="0"/>
              <a:t>wajib</a:t>
            </a:r>
            <a:r>
              <a:rPr lang="en-US" sz="1400" dirty="0" smtClean="0"/>
              <a:t> (10)</a:t>
            </a:r>
          </a:p>
          <a:p>
            <a:pPr marL="514350" indent="-514350" algn="l">
              <a:lnSpc>
                <a:spcPts val="7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Kewajaran</a:t>
            </a:r>
            <a:r>
              <a:rPr lang="en-US" sz="1400" dirty="0" smtClean="0"/>
              <a:t> </a:t>
            </a:r>
            <a:r>
              <a:rPr lang="en-US" sz="1400" dirty="0" err="1" smtClean="0"/>
              <a:t>metode</a:t>
            </a:r>
            <a:r>
              <a:rPr lang="en-US" sz="1400" dirty="0" smtClean="0"/>
              <a:t> (5)</a:t>
            </a:r>
          </a:p>
          <a:p>
            <a:pPr marL="514350" indent="-514350" algn="l">
              <a:lnSpc>
                <a:spcPts val="7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Kesesuaian</a:t>
            </a:r>
            <a:r>
              <a:rPr lang="en-US" sz="1400" dirty="0" smtClean="0"/>
              <a:t> target TKT (3)</a:t>
            </a:r>
          </a:p>
          <a:p>
            <a:pPr marL="514350" indent="-514350" algn="l">
              <a:lnSpc>
                <a:spcPts val="7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Kesesuaian</a:t>
            </a:r>
            <a:r>
              <a:rPr lang="en-US" sz="1400" dirty="0" smtClean="0"/>
              <a:t> </a:t>
            </a:r>
            <a:r>
              <a:rPr lang="en-US" sz="1400" dirty="0" err="1" smtClean="0"/>
              <a:t>jadwal</a:t>
            </a:r>
            <a:r>
              <a:rPr lang="en-US" sz="1400" dirty="0" smtClean="0"/>
              <a:t> (2)</a:t>
            </a:r>
          </a:p>
          <a:p>
            <a:pPr marL="514350" indent="-514350" algn="l">
              <a:lnSpc>
                <a:spcPts val="7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Kekinian</a:t>
            </a:r>
            <a:r>
              <a:rPr lang="en-US" sz="1400" dirty="0" smtClean="0"/>
              <a:t> </a:t>
            </a:r>
            <a:r>
              <a:rPr lang="en-US" sz="1400" dirty="0" err="1" smtClean="0"/>
              <a:t>pustaka</a:t>
            </a:r>
            <a:r>
              <a:rPr lang="en-US" sz="1400" dirty="0" smtClean="0"/>
              <a:t> (7)</a:t>
            </a:r>
          </a:p>
          <a:p>
            <a:pPr marL="514350" indent="-514350" algn="l">
              <a:lnSpc>
                <a:spcPts val="7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Dukungan</a:t>
            </a:r>
            <a:r>
              <a:rPr lang="en-US" sz="1400" dirty="0" smtClean="0"/>
              <a:t> </a:t>
            </a:r>
            <a:r>
              <a:rPr lang="en-US" sz="1400" dirty="0" err="1" smtClean="0"/>
              <a:t>kersajama</a:t>
            </a:r>
            <a:r>
              <a:rPr lang="en-US" sz="1400" dirty="0" smtClean="0"/>
              <a:t> (7)</a:t>
            </a:r>
          </a:p>
          <a:p>
            <a:pPr marL="514350" indent="-514350" algn="l">
              <a:lnSpc>
                <a:spcPts val="1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US" sz="1400" dirty="0" smtClean="0"/>
          </a:p>
          <a:p>
            <a:pPr marL="514350" indent="-514350"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US" sz="1400" dirty="0" smtClean="0"/>
          </a:p>
          <a:p>
            <a:pPr marL="0" indent="0">
              <a:spcAft>
                <a:spcPts val="1000"/>
              </a:spcAft>
              <a:buFont typeface="Lato Light"/>
              <a:buNone/>
            </a:pPr>
            <a:endParaRPr lang="en-US" sz="1400" dirty="0"/>
          </a:p>
        </p:txBody>
      </p:sp>
      <p:sp>
        <p:nvSpPr>
          <p:cNvPr id="417" name="Google Shape;417;p19"/>
          <p:cNvSpPr txBox="1">
            <a:spLocks noGrp="1"/>
          </p:cNvSpPr>
          <p:nvPr>
            <p:ph type="body" idx="1"/>
          </p:nvPr>
        </p:nvSpPr>
        <p:spPr>
          <a:xfrm>
            <a:off x="5579184" y="2673499"/>
            <a:ext cx="2651494" cy="1765277"/>
          </a:xfrm>
          <a:prstGeom prst="rect">
            <a:avLst/>
          </a:prstGeom>
          <a:solidFill>
            <a:srgbClr val="00B0F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1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1400" dirty="0" smtClean="0"/>
              <a:t>PT </a:t>
            </a:r>
            <a:r>
              <a:rPr lang="en-US" sz="1400" dirty="0" err="1" smtClean="0"/>
              <a:t>dan</a:t>
            </a:r>
            <a:r>
              <a:rPr lang="en-US" sz="1400" dirty="0" smtClean="0"/>
              <a:t> PP : PD +</a:t>
            </a:r>
          </a:p>
          <a:p>
            <a:pPr marL="514350" lvl="0" indent="-514350" algn="l" rtl="0">
              <a:lnSpc>
                <a:spcPts val="1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Produk</a:t>
            </a:r>
            <a:r>
              <a:rPr lang="en-US" sz="1400" dirty="0" smtClean="0"/>
              <a:t> </a:t>
            </a:r>
            <a:r>
              <a:rPr lang="en-US" sz="1400" dirty="0" err="1" smtClean="0"/>
              <a:t>iptek</a:t>
            </a:r>
            <a:r>
              <a:rPr lang="en-US" sz="1400" dirty="0" smtClean="0"/>
              <a:t> &amp; </a:t>
            </a:r>
            <a:r>
              <a:rPr lang="en-US" sz="1400" dirty="0" err="1" smtClean="0"/>
              <a:t>sosbud</a:t>
            </a:r>
            <a:endParaRPr lang="en-US" sz="1400" dirty="0" smtClean="0"/>
          </a:p>
          <a:p>
            <a:pPr marL="514350" lvl="0" indent="-514350" algn="l" rtl="0">
              <a:lnSpc>
                <a:spcPts val="1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Dokumentasi</a:t>
            </a:r>
            <a:r>
              <a:rPr lang="en-US" sz="1400" dirty="0" smtClean="0"/>
              <a:t> </a:t>
            </a:r>
            <a:r>
              <a:rPr lang="en-US" sz="1400" dirty="0" err="1" smtClean="0"/>
              <a:t>hasil</a:t>
            </a:r>
            <a:r>
              <a:rPr lang="en-US" sz="1400" dirty="0" smtClean="0"/>
              <a:t> </a:t>
            </a:r>
            <a:r>
              <a:rPr lang="en-US" sz="1400" dirty="0" err="1" smtClean="0"/>
              <a:t>uji</a:t>
            </a:r>
            <a:endParaRPr lang="en-US" sz="1400" dirty="0" smtClean="0"/>
          </a:p>
          <a:p>
            <a:pPr marL="514350" lvl="0" indent="-514350" algn="l" rtl="0">
              <a:lnSpc>
                <a:spcPts val="1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Mitra</a:t>
            </a:r>
            <a:r>
              <a:rPr lang="en-US" sz="1400" dirty="0" smtClean="0"/>
              <a:t> </a:t>
            </a:r>
            <a:r>
              <a:rPr lang="en-US" sz="1400" dirty="0" err="1" smtClean="0"/>
              <a:t>calon</a:t>
            </a:r>
            <a:r>
              <a:rPr lang="en-US" sz="1400" dirty="0" smtClean="0"/>
              <a:t> </a:t>
            </a:r>
            <a:r>
              <a:rPr lang="en-US" sz="1400" dirty="0" err="1" smtClean="0"/>
              <a:t>pengguna</a:t>
            </a:r>
            <a:endParaRPr lang="en-US" sz="1400" dirty="0" smtClean="0"/>
          </a:p>
          <a:p>
            <a:pPr marL="514350" lvl="0" indent="-514350" algn="l" rtl="0">
              <a:lnSpc>
                <a:spcPts val="1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400" dirty="0" smtClean="0"/>
              <a:t>Dana </a:t>
            </a:r>
            <a:r>
              <a:rPr lang="en-US" sz="1400" dirty="0" err="1" smtClean="0"/>
              <a:t>dari</a:t>
            </a:r>
            <a:r>
              <a:rPr lang="en-US" sz="1400" dirty="0" smtClean="0"/>
              <a:t> </a:t>
            </a:r>
            <a:r>
              <a:rPr lang="en-US" sz="1400" dirty="0" err="1" smtClean="0"/>
              <a:t>mitra</a:t>
            </a:r>
            <a:endParaRPr lang="en-US" sz="1400" dirty="0" smtClean="0"/>
          </a:p>
          <a:p>
            <a:pPr marL="0" lvl="0" indent="0" algn="l" rtl="0">
              <a:lnSpc>
                <a:spcPts val="1000"/>
              </a:lnSpc>
              <a:spcBef>
                <a:spcPts val="600"/>
              </a:spcBef>
              <a:spcAft>
                <a:spcPts val="1000"/>
              </a:spcAft>
              <a:buNone/>
            </a:pPr>
            <a:endParaRPr lang="en-US" sz="1400" dirty="0" smtClean="0"/>
          </a:p>
          <a:p>
            <a:pPr marL="514350" lvl="0" indent="-514350" algn="ctr" rtl="0"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US" sz="1400" dirty="0" smtClean="0"/>
          </a:p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endParaRPr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164630" y="811663"/>
            <a:ext cx="2383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Aspek</a:t>
            </a:r>
            <a:r>
              <a:rPr lang="en-US" dirty="0" smtClean="0"/>
              <a:t> yang </a:t>
            </a:r>
            <a:r>
              <a:rPr lang="en-US" dirty="0" err="1" smtClean="0"/>
              <a:t>dinilai</a:t>
            </a:r>
            <a:r>
              <a:rPr lang="en-US" dirty="0" smtClean="0"/>
              <a:t> </a:t>
            </a:r>
            <a:r>
              <a:rPr lang="en-US" dirty="0" err="1" smtClean="0"/>
              <a:t>terhadap</a:t>
            </a:r>
            <a:endParaRPr lang="en-US" dirty="0" smtClean="0"/>
          </a:p>
          <a:p>
            <a:r>
              <a:rPr lang="en-US" dirty="0" smtClean="0"/>
              <a:t>USULAN PENELITIAN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16" y="1358632"/>
            <a:ext cx="4794668" cy="2697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3346" y="527125"/>
            <a:ext cx="4174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Contoh</a:t>
            </a:r>
            <a:r>
              <a:rPr lang="en-US" sz="2400" dirty="0" smtClean="0"/>
              <a:t> </a:t>
            </a:r>
            <a:r>
              <a:rPr lang="en-US" sz="2400" dirty="0" err="1" smtClean="0"/>
              <a:t>daftar</a:t>
            </a:r>
            <a:r>
              <a:rPr lang="en-US" sz="2400" dirty="0" smtClean="0"/>
              <a:t> </a:t>
            </a:r>
            <a:r>
              <a:rPr lang="en-US" sz="2400" dirty="0" err="1" smtClean="0"/>
              <a:t>publikasi</a:t>
            </a:r>
            <a:r>
              <a:rPr lang="en-US" sz="2400" dirty="0" smtClean="0"/>
              <a:t> di CV</a:t>
            </a:r>
            <a:endParaRPr lang="en-US" sz="2400" dirty="0"/>
          </a:p>
        </p:txBody>
      </p:sp>
      <p:sp>
        <p:nvSpPr>
          <p:cNvPr id="5" name="Up Arrow 4"/>
          <p:cNvSpPr/>
          <p:nvPr/>
        </p:nvSpPr>
        <p:spPr>
          <a:xfrm>
            <a:off x="2033195" y="4055632"/>
            <a:ext cx="1430767" cy="1087867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Harusnya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diisi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750742"/>
              </p:ext>
            </p:extLst>
          </p:nvPr>
        </p:nvGraphicFramePr>
        <p:xfrm>
          <a:off x="5672184" y="1873698"/>
          <a:ext cx="2829262" cy="1483360"/>
        </p:xfrm>
        <a:graphic>
          <a:graphicData uri="http://schemas.openxmlformats.org/drawingml/2006/table">
            <a:tbl>
              <a:tblPr firstRow="1" bandRow="1">
                <a:tableStyleId>{03E00866-924A-4234-BBE1-54676D55C32D}</a:tableStyleId>
              </a:tblPr>
              <a:tblGrid>
                <a:gridCol w="1414631">
                  <a:extLst>
                    <a:ext uri="{9D8B030D-6E8A-4147-A177-3AD203B41FA5}">
                      <a16:colId xmlns:a16="http://schemas.microsoft.com/office/drawing/2014/main" val="2404665938"/>
                    </a:ext>
                  </a:extLst>
                </a:gridCol>
                <a:gridCol w="1414631">
                  <a:extLst>
                    <a:ext uri="{9D8B030D-6E8A-4147-A177-3AD203B41FA5}">
                      <a16:colId xmlns:a16="http://schemas.microsoft.com/office/drawing/2014/main" val="1882620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Index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Quartil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399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028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Scopus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387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……..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…..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995712"/>
                  </a:ext>
                </a:extLst>
              </a:tr>
            </a:tbl>
          </a:graphicData>
        </a:graphic>
      </p:graphicFrame>
      <p:sp>
        <p:nvSpPr>
          <p:cNvPr id="8" name="Rectangular Callout 7"/>
          <p:cNvSpPr/>
          <p:nvPr/>
        </p:nvSpPr>
        <p:spPr>
          <a:xfrm>
            <a:off x="6605195" y="527125"/>
            <a:ext cx="1512789" cy="1183341"/>
          </a:xfrm>
          <a:prstGeom prst="wedgeRect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Dilengkapi</a:t>
            </a:r>
            <a:r>
              <a:rPr lang="en-US" dirty="0" smtClean="0">
                <a:solidFill>
                  <a:srgbClr val="FF0000"/>
                </a:solidFill>
              </a:rPr>
              <a:t> info </a:t>
            </a:r>
            <a:r>
              <a:rPr lang="en-US" dirty="0" err="1" smtClean="0">
                <a:solidFill>
                  <a:srgbClr val="FF0000"/>
                </a:solidFill>
              </a:rPr>
              <a:t>spt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ini</a:t>
            </a:r>
            <a:r>
              <a:rPr lang="en-US" dirty="0" smtClean="0">
                <a:solidFill>
                  <a:srgbClr val="FF0000"/>
                </a:solidFill>
              </a:rPr>
              <a:t>, best…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-32274"/>
            <a:ext cx="9144000" cy="5325035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101600" indent="0">
              <a:lnSpc>
                <a:spcPts val="1000"/>
              </a:lnSpc>
              <a:buNone/>
            </a:pPr>
            <a:r>
              <a:rPr lang="id-ID" sz="1600" b="1" dirty="0" smtClean="0">
                <a:solidFill>
                  <a:srgbClr val="00B0F0"/>
                </a:solidFill>
              </a:rPr>
              <a:t>O </a:t>
            </a:r>
            <a:r>
              <a:rPr lang="en-US" sz="1600" b="1" dirty="0" err="1" smtClean="0">
                <a:solidFill>
                  <a:srgbClr val="00B0F0"/>
                </a:solidFill>
              </a:rPr>
              <a:t>Lahir</a:t>
            </a:r>
            <a:r>
              <a:rPr lang="en-US" sz="1600" b="1" dirty="0" smtClean="0">
                <a:solidFill>
                  <a:srgbClr val="00B0F0"/>
                </a:solidFill>
              </a:rPr>
              <a:t> </a:t>
            </a:r>
            <a:r>
              <a:rPr lang="en-US" sz="1600" b="1" dirty="0">
                <a:solidFill>
                  <a:srgbClr val="00B0F0"/>
                </a:solidFill>
              </a:rPr>
              <a:t>: </a:t>
            </a:r>
            <a:r>
              <a:rPr lang="en-US" sz="1600" b="1" dirty="0" err="1">
                <a:solidFill>
                  <a:srgbClr val="00B0F0"/>
                </a:solidFill>
              </a:rPr>
              <a:t>Sidoarjo</a:t>
            </a:r>
            <a:r>
              <a:rPr lang="en-US" sz="1600" b="1" dirty="0">
                <a:solidFill>
                  <a:srgbClr val="00B0F0"/>
                </a:solidFill>
              </a:rPr>
              <a:t> 1 Mei 1961</a:t>
            </a:r>
          </a:p>
          <a:p>
            <a:pPr marL="101600" indent="0">
              <a:lnSpc>
                <a:spcPts val="1000"/>
              </a:lnSpc>
              <a:buNone/>
            </a:pPr>
            <a:r>
              <a:rPr lang="id-ID" sz="1600" b="1" dirty="0" smtClean="0">
                <a:solidFill>
                  <a:srgbClr val="00B0F0"/>
                </a:solidFill>
              </a:rPr>
              <a:t>O </a:t>
            </a:r>
            <a:r>
              <a:rPr lang="en-US" sz="1600" b="1" dirty="0" err="1" smtClean="0">
                <a:solidFill>
                  <a:srgbClr val="00B0F0"/>
                </a:solidFill>
              </a:rPr>
              <a:t>Dosen</a:t>
            </a:r>
            <a:r>
              <a:rPr lang="en-US" sz="1600" b="1" dirty="0" smtClean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Teknik</a:t>
            </a:r>
            <a:r>
              <a:rPr lang="en-US" sz="1600" b="1" dirty="0">
                <a:solidFill>
                  <a:srgbClr val="00B0F0"/>
                </a:solidFill>
              </a:rPr>
              <a:t> Kimia UI </a:t>
            </a:r>
            <a:r>
              <a:rPr lang="en-US" sz="1600" b="1" dirty="0" err="1">
                <a:solidFill>
                  <a:srgbClr val="00B0F0"/>
                </a:solidFill>
              </a:rPr>
              <a:t>sejak</a:t>
            </a:r>
            <a:r>
              <a:rPr lang="en-US" sz="1600" b="1" dirty="0">
                <a:solidFill>
                  <a:srgbClr val="00B0F0"/>
                </a:solidFill>
              </a:rPr>
              <a:t> 1985, </a:t>
            </a:r>
            <a:r>
              <a:rPr lang="en-US" sz="1600" b="1" dirty="0" err="1" smtClean="0">
                <a:solidFill>
                  <a:srgbClr val="00B0F0"/>
                </a:solidFill>
              </a:rPr>
              <a:t>Profesor</a:t>
            </a:r>
            <a:r>
              <a:rPr lang="id-ID" sz="1600" b="1" dirty="0" smtClean="0">
                <a:solidFill>
                  <a:srgbClr val="00B0F0"/>
                </a:solidFill>
              </a:rPr>
              <a:t> </a:t>
            </a:r>
            <a:r>
              <a:rPr lang="en-US" sz="1600" b="1" dirty="0" err="1" smtClean="0">
                <a:solidFill>
                  <a:srgbClr val="00B0F0"/>
                </a:solidFill>
              </a:rPr>
              <a:t>sejak</a:t>
            </a:r>
            <a:r>
              <a:rPr lang="en-US" sz="1600" b="1" dirty="0" smtClean="0">
                <a:solidFill>
                  <a:srgbClr val="00B0F0"/>
                </a:solidFill>
              </a:rPr>
              <a:t> </a:t>
            </a:r>
            <a:r>
              <a:rPr lang="en-US" sz="1600" b="1" dirty="0">
                <a:solidFill>
                  <a:srgbClr val="00B0F0"/>
                </a:solidFill>
              </a:rPr>
              <a:t>2004</a:t>
            </a:r>
          </a:p>
          <a:p>
            <a:pPr marL="101600" indent="0">
              <a:lnSpc>
                <a:spcPts val="1000"/>
              </a:lnSpc>
              <a:buNone/>
            </a:pPr>
            <a:r>
              <a:rPr lang="id-ID" sz="1600" b="1" dirty="0" smtClean="0">
                <a:solidFill>
                  <a:srgbClr val="00B0F0"/>
                </a:solidFill>
              </a:rPr>
              <a:t>O </a:t>
            </a:r>
            <a:r>
              <a:rPr lang="en-US" sz="1600" b="1" dirty="0" err="1" smtClean="0">
                <a:solidFill>
                  <a:srgbClr val="00B0F0"/>
                </a:solidFill>
              </a:rPr>
              <a:t>Pendidikan</a:t>
            </a:r>
            <a:r>
              <a:rPr lang="en-US" sz="1600" b="1" dirty="0" smtClean="0">
                <a:solidFill>
                  <a:srgbClr val="00B0F0"/>
                </a:solidFill>
              </a:rPr>
              <a:t> </a:t>
            </a:r>
            <a:r>
              <a:rPr lang="en-US" sz="1600" b="1" dirty="0">
                <a:solidFill>
                  <a:srgbClr val="00B0F0"/>
                </a:solidFill>
              </a:rPr>
              <a:t>: </a:t>
            </a:r>
            <a:r>
              <a:rPr lang="en-US" sz="1600" b="1" dirty="0" err="1">
                <a:solidFill>
                  <a:srgbClr val="00B0F0"/>
                </a:solidFill>
              </a:rPr>
              <a:t>Teknik</a:t>
            </a:r>
            <a:r>
              <a:rPr lang="en-US" sz="1600" b="1" dirty="0">
                <a:solidFill>
                  <a:srgbClr val="00B0F0"/>
                </a:solidFill>
              </a:rPr>
              <a:t> Kimia S1:ITS, </a:t>
            </a:r>
            <a:r>
              <a:rPr lang="en-US" sz="1600" b="1" dirty="0" smtClean="0">
                <a:solidFill>
                  <a:srgbClr val="00B0F0"/>
                </a:solidFill>
              </a:rPr>
              <a:t>S2:TIT, S3:UI-TIT</a:t>
            </a:r>
            <a:endParaRPr lang="id-ID" sz="1600" b="1" dirty="0" smtClean="0">
              <a:solidFill>
                <a:srgbClr val="00B0F0"/>
              </a:solidFill>
            </a:endParaRPr>
          </a:p>
          <a:p>
            <a:pPr>
              <a:lnSpc>
                <a:spcPts val="1000"/>
              </a:lnSpc>
            </a:pPr>
            <a:endParaRPr lang="en-US" sz="1400" dirty="0">
              <a:solidFill>
                <a:schemeClr val="bg1"/>
              </a:solidFill>
            </a:endParaRPr>
          </a:p>
          <a:p>
            <a:pPr marL="101600" indent="0">
              <a:lnSpc>
                <a:spcPts val="800"/>
              </a:lnSpc>
              <a:buNone/>
            </a:pPr>
            <a:r>
              <a:rPr lang="id-ID" sz="1400" dirty="0" smtClean="0">
                <a:solidFill>
                  <a:schemeClr val="bg1"/>
                </a:solidFill>
              </a:rPr>
              <a:t>O </a:t>
            </a:r>
            <a:r>
              <a:rPr lang="en-US" sz="1400" b="1" dirty="0" err="1" smtClean="0">
                <a:solidFill>
                  <a:schemeClr val="bg1"/>
                </a:solidFill>
              </a:rPr>
              <a:t>Pernah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sebagai</a:t>
            </a:r>
            <a:r>
              <a:rPr lang="en-US" sz="1400" b="1" dirty="0">
                <a:solidFill>
                  <a:schemeClr val="bg1"/>
                </a:solidFill>
              </a:rPr>
              <a:t>: </a:t>
            </a:r>
          </a:p>
          <a:p>
            <a:pPr marL="342900" lvl="1" indent="0">
              <a:lnSpc>
                <a:spcPts val="800"/>
              </a:lnSpc>
              <a:buNone/>
            </a:pPr>
            <a:r>
              <a:rPr lang="id-ID" sz="1400" dirty="0">
                <a:solidFill>
                  <a:schemeClr val="bg1"/>
                </a:solidFill>
              </a:rPr>
              <a:t>-    </a:t>
            </a:r>
            <a:r>
              <a:rPr lang="id-ID" sz="1400" dirty="0" smtClean="0">
                <a:solidFill>
                  <a:schemeClr val="bg1"/>
                </a:solidFill>
              </a:rPr>
              <a:t>    </a:t>
            </a:r>
            <a:r>
              <a:rPr lang="en-US" sz="1400" dirty="0" err="1" smtClean="0">
                <a:solidFill>
                  <a:schemeClr val="bg1"/>
                </a:solidFill>
              </a:rPr>
              <a:t>Ketua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Senat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Akademik</a:t>
            </a:r>
            <a:r>
              <a:rPr lang="en-US" sz="1400" dirty="0" smtClean="0">
                <a:solidFill>
                  <a:schemeClr val="bg1"/>
                </a:solidFill>
              </a:rPr>
              <a:t>- </a:t>
            </a:r>
            <a:r>
              <a:rPr lang="en-US" sz="1400" dirty="0">
                <a:solidFill>
                  <a:schemeClr val="bg1"/>
                </a:solidFill>
              </a:rPr>
              <a:t>UI</a:t>
            </a:r>
          </a:p>
          <a:p>
            <a:pPr marL="685800" lvl="1" indent="-342900">
              <a:lnSpc>
                <a:spcPts val="800"/>
              </a:lnSpc>
              <a:buFontTx/>
              <a:buChar char="-"/>
            </a:pPr>
            <a:r>
              <a:rPr lang="en-US" sz="1400" dirty="0" err="1" smtClean="0">
                <a:solidFill>
                  <a:schemeClr val="bg1"/>
                </a:solidFill>
              </a:rPr>
              <a:t>Ketua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Departemen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Teknik</a:t>
            </a:r>
            <a:r>
              <a:rPr lang="en-US" sz="1400" dirty="0" smtClean="0">
                <a:solidFill>
                  <a:schemeClr val="bg1"/>
                </a:solidFill>
              </a:rPr>
              <a:t> Kimia– UI</a:t>
            </a:r>
            <a:endParaRPr lang="id-ID" sz="1400" dirty="0" smtClean="0">
              <a:solidFill>
                <a:schemeClr val="bg1"/>
              </a:solidFill>
            </a:endParaRPr>
          </a:p>
          <a:p>
            <a:pPr marL="685800" lvl="1" indent="-342900">
              <a:lnSpc>
                <a:spcPts val="800"/>
              </a:lnSpc>
              <a:buFontTx/>
              <a:buChar char="-"/>
            </a:pPr>
            <a:r>
              <a:rPr lang="id-ID" sz="1400" dirty="0">
                <a:solidFill>
                  <a:schemeClr val="bg1"/>
                </a:solidFill>
              </a:rPr>
              <a:t>A</a:t>
            </a:r>
            <a:r>
              <a:rPr lang="en-US" sz="1400" dirty="0" err="1" smtClean="0">
                <a:solidFill>
                  <a:schemeClr val="bg1"/>
                </a:solidFill>
              </a:rPr>
              <a:t>sesor</a:t>
            </a:r>
            <a:r>
              <a:rPr lang="en-US" sz="1400" dirty="0" smtClean="0">
                <a:solidFill>
                  <a:schemeClr val="bg1"/>
                </a:solidFill>
              </a:rPr>
              <a:t> BAN-PT </a:t>
            </a:r>
            <a:r>
              <a:rPr lang="id-ID" sz="1400" dirty="0" smtClean="0">
                <a:solidFill>
                  <a:schemeClr val="bg1"/>
                </a:solidFill>
              </a:rPr>
              <a:t>, Reviewer : </a:t>
            </a:r>
            <a:r>
              <a:rPr lang="id-ID" sz="1400" dirty="0">
                <a:solidFill>
                  <a:schemeClr val="bg1"/>
                </a:solidFill>
              </a:rPr>
              <a:t>DRPM  </a:t>
            </a:r>
            <a:r>
              <a:rPr lang="id-ID" sz="1400" dirty="0" smtClean="0">
                <a:solidFill>
                  <a:schemeClr val="bg1"/>
                </a:solidFill>
              </a:rPr>
              <a:t>R</a:t>
            </a:r>
            <a:r>
              <a:rPr lang="en-US" sz="1400" dirty="0" err="1" smtClean="0">
                <a:solidFill>
                  <a:schemeClr val="bg1"/>
                </a:solidFill>
              </a:rPr>
              <a:t>istekDikti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id-ID" sz="1400" dirty="0" smtClean="0">
                <a:solidFill>
                  <a:schemeClr val="bg1"/>
                </a:solidFill>
              </a:rPr>
              <a:t>RISPRO LPDP, TNI Innovation Award, AP Award, dll</a:t>
            </a:r>
          </a:p>
          <a:p>
            <a:pPr marL="685800" lvl="1" indent="-342900">
              <a:lnSpc>
                <a:spcPts val="800"/>
              </a:lnSpc>
              <a:buFontTx/>
              <a:buChar char="-"/>
            </a:pPr>
            <a:r>
              <a:rPr lang="en-US" sz="1400" dirty="0" err="1" smtClean="0">
                <a:solidFill>
                  <a:schemeClr val="bg1"/>
                </a:solidFill>
              </a:rPr>
              <a:t>Dewan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Pertimbangan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Industri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Hijau</a:t>
            </a:r>
            <a:r>
              <a:rPr lang="id-ID" sz="1400" dirty="0">
                <a:solidFill>
                  <a:schemeClr val="bg1"/>
                </a:solidFill>
              </a:rPr>
              <a:t>, </a:t>
            </a:r>
            <a:r>
              <a:rPr lang="id-ID" sz="1400" dirty="0" smtClean="0">
                <a:solidFill>
                  <a:schemeClr val="bg1"/>
                </a:solidFill>
              </a:rPr>
              <a:t>Kemenperin</a:t>
            </a:r>
          </a:p>
          <a:p>
            <a:pPr marL="685800" lvl="1" indent="-342900">
              <a:lnSpc>
                <a:spcPts val="800"/>
              </a:lnSpc>
              <a:buFontTx/>
              <a:buChar char="-"/>
            </a:pPr>
            <a:r>
              <a:rPr lang="en-US" sz="1400" dirty="0" err="1" smtClean="0">
                <a:solidFill>
                  <a:schemeClr val="bg1"/>
                </a:solidFill>
              </a:rPr>
              <a:t>Ketua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tim</a:t>
            </a:r>
            <a:r>
              <a:rPr lang="en-US" sz="1400" dirty="0">
                <a:solidFill>
                  <a:schemeClr val="bg1"/>
                </a:solidFill>
              </a:rPr>
              <a:t>  </a:t>
            </a:r>
            <a:r>
              <a:rPr lang="en-US" sz="1400" dirty="0" err="1">
                <a:solidFill>
                  <a:schemeClr val="bg1"/>
                </a:solidFill>
              </a:rPr>
              <a:t>ahli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BSNP</a:t>
            </a:r>
            <a:r>
              <a:rPr lang="id-ID" sz="1400" dirty="0" smtClean="0">
                <a:solidFill>
                  <a:schemeClr val="bg1"/>
                </a:solidFill>
              </a:rPr>
              <a:t>	</a:t>
            </a:r>
          </a:p>
          <a:p>
            <a:pPr marL="685800" lvl="1" indent="-342900">
              <a:lnSpc>
                <a:spcPts val="800"/>
              </a:lnSpc>
              <a:buFontTx/>
              <a:buChar char="-"/>
            </a:pPr>
            <a:r>
              <a:rPr lang="id-ID" sz="1400" dirty="0" smtClean="0">
                <a:solidFill>
                  <a:schemeClr val="bg1"/>
                </a:solidFill>
              </a:rPr>
              <a:t>K</a:t>
            </a:r>
            <a:r>
              <a:rPr lang="en-US" sz="1400" dirty="0" err="1">
                <a:solidFill>
                  <a:schemeClr val="bg1"/>
                </a:solidFill>
              </a:rPr>
              <a:t>omisi</a:t>
            </a:r>
            <a:r>
              <a:rPr lang="en-US" sz="1400" dirty="0">
                <a:solidFill>
                  <a:schemeClr val="bg1"/>
                </a:solidFill>
              </a:rPr>
              <a:t> banding paten </a:t>
            </a:r>
            <a:r>
              <a:rPr lang="en-US" sz="1400" dirty="0" err="1" smtClean="0">
                <a:solidFill>
                  <a:schemeClr val="bg1"/>
                </a:solidFill>
              </a:rPr>
              <a:t>Kemkumham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685800" lvl="1" indent="-342900">
              <a:lnSpc>
                <a:spcPts val="800"/>
              </a:lnSpc>
              <a:buFontTx/>
              <a:buChar char="-"/>
            </a:pPr>
            <a:r>
              <a:rPr lang="en-US" sz="1400" dirty="0" err="1" smtClean="0">
                <a:solidFill>
                  <a:schemeClr val="bg1"/>
                </a:solidFill>
              </a:rPr>
              <a:t>Ketua</a:t>
            </a:r>
            <a:r>
              <a:rPr lang="en-US" sz="1400" dirty="0" smtClean="0">
                <a:solidFill>
                  <a:schemeClr val="bg1"/>
                </a:solidFill>
              </a:rPr>
              <a:t> program </a:t>
            </a:r>
            <a:r>
              <a:rPr lang="en-US" sz="1400" dirty="0" err="1" smtClean="0">
                <a:solidFill>
                  <a:schemeClr val="bg1"/>
                </a:solidFill>
              </a:rPr>
              <a:t>kerjasama</a:t>
            </a:r>
            <a:r>
              <a:rPr lang="en-US" sz="1400" dirty="0" smtClean="0">
                <a:solidFill>
                  <a:schemeClr val="bg1"/>
                </a:solidFill>
              </a:rPr>
              <a:t>: </a:t>
            </a:r>
            <a:r>
              <a:rPr lang="en-US" sz="1400" dirty="0" err="1" smtClean="0">
                <a:solidFill>
                  <a:schemeClr val="bg1"/>
                </a:solidFill>
              </a:rPr>
              <a:t>Pertamina</a:t>
            </a:r>
            <a:r>
              <a:rPr lang="en-US" sz="1400" dirty="0" smtClean="0">
                <a:solidFill>
                  <a:schemeClr val="bg1"/>
                </a:solidFill>
              </a:rPr>
              <a:t>-UI, JSPS-UI, Sakura project </a:t>
            </a:r>
            <a:r>
              <a:rPr lang="en-US" sz="1400" dirty="0" err="1" smtClean="0">
                <a:solidFill>
                  <a:schemeClr val="bg1"/>
                </a:solidFill>
              </a:rPr>
              <a:t>dll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685800" lvl="1" indent="-342900">
              <a:lnSpc>
                <a:spcPts val="800"/>
              </a:lnSpc>
              <a:buFontTx/>
              <a:buChar char="-"/>
            </a:pPr>
            <a:r>
              <a:rPr lang="en-US" sz="1400" dirty="0" err="1" smtClean="0">
                <a:solidFill>
                  <a:schemeClr val="bg1"/>
                </a:solidFill>
              </a:rPr>
              <a:t>Direktur</a:t>
            </a:r>
            <a:r>
              <a:rPr lang="en-US" sz="1400" dirty="0" smtClean="0">
                <a:solidFill>
                  <a:schemeClr val="bg1"/>
                </a:solidFill>
              </a:rPr>
              <a:t> : QUE Project, Retooling project </a:t>
            </a:r>
            <a:r>
              <a:rPr lang="en-US" sz="1400" dirty="0" err="1" smtClean="0">
                <a:solidFill>
                  <a:schemeClr val="bg1"/>
                </a:solidFill>
              </a:rPr>
              <a:t>dll</a:t>
            </a:r>
            <a:endParaRPr lang="en-US" sz="1400" dirty="0">
              <a:solidFill>
                <a:schemeClr val="bg1"/>
              </a:solidFill>
            </a:endParaRPr>
          </a:p>
          <a:p>
            <a:pPr marL="342900" lvl="1" indent="0">
              <a:lnSpc>
                <a:spcPts val="1000"/>
              </a:lnSpc>
              <a:buNone/>
            </a:pPr>
            <a:endParaRPr lang="id-ID" sz="1400" dirty="0" smtClean="0">
              <a:solidFill>
                <a:schemeClr val="bg1"/>
              </a:solidFill>
            </a:endParaRPr>
          </a:p>
          <a:p>
            <a:pPr marL="342900" lvl="1" indent="0">
              <a:lnSpc>
                <a:spcPts val="1000"/>
              </a:lnSpc>
              <a:buNone/>
            </a:pPr>
            <a:r>
              <a:rPr lang="id-ID" sz="1600" b="1" dirty="0" smtClean="0">
                <a:solidFill>
                  <a:srgbClr val="FFFF00"/>
                </a:solidFill>
              </a:rPr>
              <a:t>O </a:t>
            </a:r>
            <a:r>
              <a:rPr lang="en-US" sz="1600" b="1" dirty="0" err="1" smtClean="0">
                <a:solidFill>
                  <a:srgbClr val="FFFF00"/>
                </a:solidFill>
              </a:rPr>
              <a:t>Publikasi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: </a:t>
            </a:r>
            <a:r>
              <a:rPr lang="en-US" sz="1600" dirty="0" err="1">
                <a:solidFill>
                  <a:srgbClr val="FFFF00"/>
                </a:solidFill>
              </a:rPr>
              <a:t>Jurnal</a:t>
            </a:r>
            <a:r>
              <a:rPr lang="en-US" sz="1600" dirty="0">
                <a:solidFill>
                  <a:srgbClr val="FFFF00"/>
                </a:solidFill>
              </a:rPr>
              <a:t> : 29 Scopus (H-index </a:t>
            </a:r>
            <a:r>
              <a:rPr lang="id-ID" sz="1600" dirty="0" smtClean="0">
                <a:solidFill>
                  <a:srgbClr val="FFFF00"/>
                </a:solidFill>
              </a:rPr>
              <a:t>5</a:t>
            </a:r>
            <a:r>
              <a:rPr lang="en-US" sz="1600" dirty="0" smtClean="0">
                <a:solidFill>
                  <a:srgbClr val="FFFF00"/>
                </a:solidFill>
              </a:rPr>
              <a:t>), </a:t>
            </a:r>
            <a:r>
              <a:rPr lang="en-US" sz="1600" dirty="0">
                <a:solidFill>
                  <a:srgbClr val="FFFF00"/>
                </a:solidFill>
              </a:rPr>
              <a:t>1</a:t>
            </a:r>
            <a:r>
              <a:rPr lang="id-ID" sz="1600" dirty="0" smtClean="0">
                <a:solidFill>
                  <a:srgbClr val="FFFF00"/>
                </a:solidFill>
              </a:rPr>
              <a:t>78</a:t>
            </a:r>
            <a:r>
              <a:rPr lang="en-US" sz="1600" dirty="0" smtClean="0">
                <a:solidFill>
                  <a:srgbClr val="FFFF00"/>
                </a:solidFill>
              </a:rPr>
              <a:t> G</a:t>
            </a:r>
            <a:r>
              <a:rPr lang="id-ID" sz="1600" dirty="0" smtClean="0">
                <a:solidFill>
                  <a:srgbClr val="FFFF00"/>
                </a:solidFill>
              </a:rPr>
              <a:t>oogle</a:t>
            </a:r>
            <a:r>
              <a:rPr lang="en-US" sz="1600" dirty="0" smtClean="0">
                <a:solidFill>
                  <a:srgbClr val="FFFF00"/>
                </a:solidFill>
              </a:rPr>
              <a:t>S</a:t>
            </a:r>
            <a:r>
              <a:rPr lang="id-ID" sz="1600" dirty="0" smtClean="0">
                <a:solidFill>
                  <a:srgbClr val="FFFF00"/>
                </a:solidFill>
              </a:rPr>
              <a:t>choler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(H-index </a:t>
            </a:r>
            <a:r>
              <a:rPr lang="en-US" sz="1600" dirty="0" smtClean="0">
                <a:solidFill>
                  <a:srgbClr val="FFFF00"/>
                </a:solidFill>
              </a:rPr>
              <a:t>1</a:t>
            </a:r>
            <a:r>
              <a:rPr lang="id-ID" sz="1600" dirty="0" smtClean="0">
                <a:solidFill>
                  <a:srgbClr val="FFFF00"/>
                </a:solidFill>
              </a:rPr>
              <a:t>3</a:t>
            </a:r>
            <a:r>
              <a:rPr lang="en-US" sz="1600" dirty="0" smtClean="0">
                <a:solidFill>
                  <a:srgbClr val="FFFF00"/>
                </a:solidFill>
              </a:rPr>
              <a:t>)</a:t>
            </a:r>
            <a:endParaRPr lang="en-US" sz="1600" dirty="0">
              <a:solidFill>
                <a:srgbClr val="FFFF00"/>
              </a:solidFill>
            </a:endParaRPr>
          </a:p>
          <a:p>
            <a:pPr marL="342900" lvl="1" indent="0">
              <a:lnSpc>
                <a:spcPts val="1000"/>
              </a:lnSpc>
              <a:buNone/>
            </a:pPr>
            <a:r>
              <a:rPr lang="en-US" sz="1600" dirty="0">
                <a:solidFill>
                  <a:srgbClr val="FFFF00"/>
                </a:solidFill>
              </a:rPr>
              <a:t>	       </a:t>
            </a:r>
            <a:r>
              <a:rPr lang="en-US" sz="1600" dirty="0" smtClean="0">
                <a:solidFill>
                  <a:srgbClr val="FFFF00"/>
                </a:solidFill>
              </a:rPr>
              <a:t>Paten </a:t>
            </a:r>
            <a:r>
              <a:rPr lang="en-US" sz="1600" dirty="0">
                <a:solidFill>
                  <a:srgbClr val="FFFF00"/>
                </a:solidFill>
              </a:rPr>
              <a:t>: </a:t>
            </a:r>
            <a:r>
              <a:rPr lang="id-ID" sz="1600" dirty="0" smtClean="0">
                <a:solidFill>
                  <a:srgbClr val="FFFF00"/>
                </a:solidFill>
              </a:rPr>
              <a:t>4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granted, </a:t>
            </a:r>
            <a:r>
              <a:rPr lang="id-ID" sz="1600" dirty="0" smtClean="0">
                <a:solidFill>
                  <a:srgbClr val="FFFF00"/>
                </a:solidFill>
              </a:rPr>
              <a:t>3</a:t>
            </a:r>
            <a:r>
              <a:rPr lang="en-US" sz="1600" dirty="0" smtClean="0">
                <a:solidFill>
                  <a:srgbClr val="FFFF00"/>
                </a:solidFill>
              </a:rPr>
              <a:t> register</a:t>
            </a:r>
            <a:r>
              <a:rPr lang="id-ID" sz="1600" dirty="0" smtClean="0">
                <a:solidFill>
                  <a:srgbClr val="FFFF00"/>
                </a:solidFill>
              </a:rPr>
              <a:t>ed</a:t>
            </a:r>
            <a:r>
              <a:rPr lang="en-US" sz="1600" dirty="0" smtClean="0">
                <a:solidFill>
                  <a:srgbClr val="FFFF00"/>
                </a:solidFill>
              </a:rPr>
              <a:t>, </a:t>
            </a:r>
            <a:r>
              <a:rPr lang="en-US" sz="1600" dirty="0">
                <a:solidFill>
                  <a:srgbClr val="FFFF00"/>
                </a:solidFill>
              </a:rPr>
              <a:t>2 </a:t>
            </a:r>
            <a:r>
              <a:rPr lang="en-US" sz="1600" dirty="0" err="1" smtClean="0">
                <a:solidFill>
                  <a:srgbClr val="FFFF00"/>
                </a:solidFill>
              </a:rPr>
              <a:t>merek</a:t>
            </a:r>
            <a:r>
              <a:rPr lang="id-ID" sz="1600" dirty="0" smtClean="0">
                <a:solidFill>
                  <a:srgbClr val="FFFF00"/>
                </a:solidFill>
              </a:rPr>
              <a:t>, 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id-ID" sz="1600" b="1" dirty="0" smtClean="0">
                <a:solidFill>
                  <a:srgbClr val="FF0000"/>
                </a:solidFill>
              </a:rPr>
              <a:t>lisensi teknologi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untuk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id-ID" sz="1600" b="1" dirty="0" smtClean="0">
                <a:solidFill>
                  <a:srgbClr val="FF0000"/>
                </a:solidFill>
              </a:rPr>
              <a:t>industry</a:t>
            </a:r>
            <a:r>
              <a:rPr lang="en-US" sz="1600" b="1" dirty="0" smtClean="0">
                <a:solidFill>
                  <a:srgbClr val="FF0000"/>
                </a:solidFill>
              </a:rPr>
              <a:t>: paten </a:t>
            </a:r>
            <a:r>
              <a:rPr lang="en-US" sz="1600" b="1" dirty="0" err="1" smtClean="0">
                <a:solidFill>
                  <a:srgbClr val="FF0000"/>
                </a:solidFill>
              </a:rPr>
              <a:t>aditif</a:t>
            </a:r>
            <a:endParaRPr lang="en-US" sz="1600" b="1" dirty="0">
              <a:solidFill>
                <a:srgbClr val="FF0000"/>
              </a:solidFill>
            </a:endParaRPr>
          </a:p>
          <a:p>
            <a:pPr marL="342900" lvl="1" indent="0">
              <a:lnSpc>
                <a:spcPts val="1000"/>
              </a:lnSpc>
              <a:buNone/>
            </a:pPr>
            <a:r>
              <a:rPr lang="en-US" sz="1600" dirty="0">
                <a:solidFill>
                  <a:srgbClr val="FFFF00"/>
                </a:solidFill>
              </a:rPr>
              <a:t>	       </a:t>
            </a:r>
            <a:r>
              <a:rPr lang="en-US" sz="1600" dirty="0" err="1" smtClean="0">
                <a:solidFill>
                  <a:srgbClr val="FFFF00"/>
                </a:solidFill>
              </a:rPr>
              <a:t>Buku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: </a:t>
            </a:r>
            <a:r>
              <a:rPr lang="en-US" sz="1600" dirty="0" err="1">
                <a:solidFill>
                  <a:srgbClr val="FFFF00"/>
                </a:solidFill>
              </a:rPr>
              <a:t>Chemitechnopreneurship</a:t>
            </a:r>
            <a:r>
              <a:rPr lang="en-US" sz="1600" dirty="0">
                <a:solidFill>
                  <a:srgbClr val="FFFF00"/>
                </a:solidFill>
              </a:rPr>
              <a:t>, </a:t>
            </a:r>
            <a:r>
              <a:rPr lang="en-US" sz="1600" dirty="0" err="1">
                <a:solidFill>
                  <a:srgbClr val="FFFF00"/>
                </a:solidFill>
              </a:rPr>
              <a:t>Teknologi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err="1">
                <a:solidFill>
                  <a:srgbClr val="FFFF00"/>
                </a:solidFill>
              </a:rPr>
              <a:t>Katalis</a:t>
            </a:r>
            <a:r>
              <a:rPr lang="en-US" sz="1600" dirty="0">
                <a:solidFill>
                  <a:srgbClr val="FFFF00"/>
                </a:solidFill>
              </a:rPr>
              <a:t>, </a:t>
            </a:r>
            <a:r>
              <a:rPr lang="en-US" sz="1600" dirty="0" err="1">
                <a:solidFill>
                  <a:srgbClr val="FFFF00"/>
                </a:solidFill>
              </a:rPr>
              <a:t>Katalis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id-ID" sz="1600" dirty="0" err="1" smtClean="0">
                <a:solidFill>
                  <a:srgbClr val="FFFF00"/>
                </a:solidFill>
              </a:rPr>
              <a:t>H</a:t>
            </a:r>
            <a:r>
              <a:rPr lang="en-US" sz="1600" dirty="0" err="1" smtClean="0">
                <a:solidFill>
                  <a:srgbClr val="FFFF00"/>
                </a:solidFill>
              </a:rPr>
              <a:t>eterogen</a:t>
            </a:r>
            <a:endParaRPr lang="en-US" sz="1600" dirty="0">
              <a:solidFill>
                <a:srgbClr val="FFFF00"/>
              </a:solidFill>
            </a:endParaRPr>
          </a:p>
          <a:p>
            <a:pPr marL="342900" lvl="1" indent="0">
              <a:lnSpc>
                <a:spcPts val="1000"/>
              </a:lnSpc>
              <a:buNone/>
            </a:pPr>
            <a:r>
              <a:rPr lang="en-US" sz="1600" dirty="0">
                <a:solidFill>
                  <a:srgbClr val="FFFF00"/>
                </a:solidFill>
              </a:rPr>
              <a:t>	       </a:t>
            </a:r>
            <a:r>
              <a:rPr lang="en-US" sz="1600" dirty="0" err="1" smtClean="0">
                <a:solidFill>
                  <a:srgbClr val="FFFF00"/>
                </a:solidFill>
              </a:rPr>
              <a:t>Bisnis</a:t>
            </a:r>
            <a:r>
              <a:rPr lang="en-US" sz="1600" dirty="0" smtClean="0">
                <a:solidFill>
                  <a:srgbClr val="FFFF00"/>
                </a:solidFill>
              </a:rPr>
              <a:t> owner : </a:t>
            </a:r>
            <a:r>
              <a:rPr lang="en-US" sz="1600" dirty="0" err="1">
                <a:solidFill>
                  <a:srgbClr val="FFFF00"/>
                </a:solidFill>
              </a:rPr>
              <a:t>industri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err="1">
                <a:solidFill>
                  <a:srgbClr val="FFFF00"/>
                </a:solidFill>
              </a:rPr>
              <a:t>aditif</a:t>
            </a:r>
            <a:r>
              <a:rPr lang="en-US" sz="1600" dirty="0">
                <a:solidFill>
                  <a:srgbClr val="FFFF00"/>
                </a:solidFill>
              </a:rPr>
              <a:t> (</a:t>
            </a:r>
            <a:r>
              <a:rPr lang="en-US" sz="1600" dirty="0" smtClean="0">
                <a:solidFill>
                  <a:srgbClr val="FFFF00"/>
                </a:solidFill>
              </a:rPr>
              <a:t>saltindo.com, center.nano.or.id)</a:t>
            </a:r>
            <a:r>
              <a:rPr lang="id-ID" sz="1600" dirty="0">
                <a:solidFill>
                  <a:srgbClr val="FFFF00"/>
                </a:solidFill>
              </a:rPr>
              <a:t>, </a:t>
            </a:r>
            <a:r>
              <a:rPr lang="id-ID" sz="1600" dirty="0" smtClean="0">
                <a:solidFill>
                  <a:srgbClr val="FFFF00"/>
                </a:solidFill>
              </a:rPr>
              <a:t>property (PT Griya Asa)</a:t>
            </a:r>
          </a:p>
          <a:p>
            <a:pPr marL="342900" lvl="1" indent="0">
              <a:lnSpc>
                <a:spcPts val="1000"/>
              </a:lnSpc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342900" lvl="1" indent="0">
              <a:lnSpc>
                <a:spcPts val="1000"/>
              </a:lnSpc>
              <a:buNone/>
            </a:pPr>
            <a:r>
              <a:rPr lang="id-ID" sz="1600" b="1" dirty="0" smtClean="0">
                <a:solidFill>
                  <a:srgbClr val="FFCCFF"/>
                </a:solidFill>
              </a:rPr>
              <a:t>O </a:t>
            </a:r>
            <a:r>
              <a:rPr lang="en-US" sz="1600" b="1" dirty="0" err="1" smtClean="0">
                <a:solidFill>
                  <a:srgbClr val="FFCCFF"/>
                </a:solidFill>
              </a:rPr>
              <a:t>Penghargaan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: </a:t>
            </a:r>
            <a:r>
              <a:rPr lang="en-US" sz="1600" b="1" dirty="0" err="1" smtClean="0">
                <a:solidFill>
                  <a:schemeClr val="bg1"/>
                </a:solidFill>
              </a:rPr>
              <a:t>Habibie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Award, </a:t>
            </a:r>
            <a:r>
              <a:rPr lang="id-ID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Anugerah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Kekayaan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Intelektual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Luar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Biasa</a:t>
            </a:r>
            <a:r>
              <a:rPr lang="en-US" sz="1600" b="1" dirty="0">
                <a:solidFill>
                  <a:schemeClr val="bg1"/>
                </a:solidFill>
              </a:rPr>
              <a:t>,</a:t>
            </a:r>
          </a:p>
          <a:p>
            <a:pPr marL="342900" lvl="1" indent="0">
              <a:lnSpc>
                <a:spcPts val="1000"/>
              </a:lnSpc>
              <a:buNone/>
            </a:pPr>
            <a:r>
              <a:rPr lang="en-US" sz="1600" b="1" dirty="0">
                <a:solidFill>
                  <a:schemeClr val="bg1"/>
                </a:solidFill>
              </a:rPr>
              <a:t>		      </a:t>
            </a:r>
            <a:r>
              <a:rPr lang="en-US" sz="1600" b="1" dirty="0" err="1">
                <a:solidFill>
                  <a:schemeClr val="bg1"/>
                </a:solidFill>
              </a:rPr>
              <a:t>Dosen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id-ID" sz="1600" b="1" dirty="0" err="1">
                <a:solidFill>
                  <a:schemeClr val="bg1"/>
                </a:solidFill>
              </a:rPr>
              <a:t>B</a:t>
            </a:r>
            <a:r>
              <a:rPr lang="en-US" sz="1600" b="1" dirty="0" err="1">
                <a:solidFill>
                  <a:schemeClr val="bg1"/>
                </a:solidFill>
              </a:rPr>
              <a:t>erprestasi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id-ID" sz="1600" b="1" dirty="0" err="1">
                <a:solidFill>
                  <a:schemeClr val="bg1"/>
                </a:solidFill>
              </a:rPr>
              <a:t>N</a:t>
            </a:r>
            <a:r>
              <a:rPr lang="en-US" sz="1600" b="1" dirty="0" err="1">
                <a:solidFill>
                  <a:schemeClr val="bg1"/>
                </a:solidFill>
              </a:rPr>
              <a:t>asional</a:t>
            </a:r>
            <a:r>
              <a:rPr lang="en-US" sz="1600" b="1" dirty="0">
                <a:solidFill>
                  <a:schemeClr val="bg1"/>
                </a:solidFill>
              </a:rPr>
              <a:t>,  Outstanding </a:t>
            </a:r>
            <a:r>
              <a:rPr lang="id-ID" sz="1600" b="1" dirty="0">
                <a:solidFill>
                  <a:schemeClr val="bg1"/>
                </a:solidFill>
              </a:rPr>
              <a:t>L</a:t>
            </a:r>
            <a:r>
              <a:rPr lang="en-US" sz="1600" b="1" dirty="0" err="1">
                <a:solidFill>
                  <a:schemeClr val="bg1"/>
                </a:solidFill>
              </a:rPr>
              <a:t>ecturer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endParaRPr lang="id-ID" sz="1600" b="1" dirty="0">
              <a:solidFill>
                <a:schemeClr val="bg1"/>
              </a:solidFill>
            </a:endParaRPr>
          </a:p>
          <a:p>
            <a:pPr marL="342900" lvl="1" indent="0">
              <a:lnSpc>
                <a:spcPts val="1000"/>
              </a:lnSpc>
              <a:buNone/>
            </a:pPr>
            <a:r>
              <a:rPr lang="id-ID" sz="1600" b="1" dirty="0">
                <a:solidFill>
                  <a:schemeClr val="bg1"/>
                </a:solidFill>
              </a:rPr>
              <a:t>			</a:t>
            </a:r>
            <a:r>
              <a:rPr lang="en-US" sz="1600" b="1" dirty="0" err="1">
                <a:solidFill>
                  <a:schemeClr val="bg1"/>
                </a:solidFill>
              </a:rPr>
              <a:t>Tokoh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id-ID" sz="1600" b="1" dirty="0" err="1">
                <a:solidFill>
                  <a:schemeClr val="bg1"/>
                </a:solidFill>
              </a:rPr>
              <a:t>P</a:t>
            </a:r>
            <a:r>
              <a:rPr lang="en-US" sz="1600" b="1" dirty="0" err="1">
                <a:solidFill>
                  <a:schemeClr val="bg1"/>
                </a:solidFill>
              </a:rPr>
              <a:t>enemu</a:t>
            </a:r>
            <a:r>
              <a:rPr lang="en-US" sz="1600" b="1" dirty="0">
                <a:solidFill>
                  <a:schemeClr val="bg1"/>
                </a:solidFill>
              </a:rPr>
              <a:t>,  </a:t>
            </a:r>
            <a:r>
              <a:rPr lang="id-ID" sz="1600" b="1" dirty="0" smtClean="0">
                <a:solidFill>
                  <a:schemeClr val="bg1"/>
                </a:solidFill>
              </a:rPr>
              <a:t>Adibrata, </a:t>
            </a:r>
            <a:r>
              <a:rPr lang="id-ID" sz="1600" b="1" dirty="0" smtClean="0">
                <a:solidFill>
                  <a:srgbClr val="FF0000"/>
                </a:solidFill>
              </a:rPr>
              <a:t>Satyalancana 30 tahun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157" y="0"/>
            <a:ext cx="3441844" cy="857250"/>
          </a:xfrm>
          <a:solidFill>
            <a:schemeClr val="accent2"/>
          </a:solidFill>
        </p:spPr>
        <p:txBody>
          <a:bodyPr/>
          <a:lstStyle/>
          <a:p>
            <a:r>
              <a:rPr lang="id-ID" b="1" dirty="0" smtClean="0"/>
              <a:t>Profil </a:t>
            </a:r>
            <a:r>
              <a:rPr lang="en-US" b="1" dirty="0" smtClean="0"/>
              <a:t>Mohammad Nasikin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147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 smtClean="0"/>
              <a:t>Proposal harus sesuai “Nature” Penelitian</a:t>
            </a:r>
            <a:endParaRPr dirty="0"/>
          </a:p>
        </p:txBody>
      </p:sp>
      <p:sp>
        <p:nvSpPr>
          <p:cNvPr id="468" name="Google Shape;468;p24"/>
          <p:cNvSpPr txBox="1">
            <a:spLocks noGrp="1"/>
          </p:cNvSpPr>
          <p:nvPr>
            <p:ph type="body" idx="1"/>
          </p:nvPr>
        </p:nvSpPr>
        <p:spPr>
          <a:xfrm>
            <a:off x="2719475" y="786850"/>
            <a:ext cx="2693100" cy="24030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id-ID" sz="1800" dirty="0" smtClean="0">
                <a:solidFill>
                  <a:srgbClr val="FF0000"/>
                </a:solidFill>
              </a:rPr>
              <a:t>Penelitian:</a:t>
            </a: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id-ID" sz="1800" dirty="0" smtClean="0">
                <a:solidFill>
                  <a:srgbClr val="FF0000"/>
                </a:solidFill>
              </a:rPr>
              <a:t>Kegiatan yang memiliki kontribusi terhadap perkembangan ilmu pengetahuan</a:t>
            </a:r>
            <a:r>
              <a:rPr lang="en-US" sz="1800" dirty="0" smtClean="0"/>
              <a:t>, </a:t>
            </a:r>
            <a:r>
              <a:rPr lang="en-US" sz="1800" dirty="0" err="1" smtClean="0"/>
              <a:t>sbg</a:t>
            </a:r>
            <a:r>
              <a:rPr lang="en-US" sz="1800" dirty="0" smtClean="0"/>
              <a:t> </a:t>
            </a:r>
            <a:r>
              <a:rPr lang="en-US" sz="1800" dirty="0" err="1" smtClean="0"/>
              <a:t>dasar</a:t>
            </a:r>
            <a:r>
              <a:rPr lang="en-US" sz="1800" dirty="0" smtClean="0"/>
              <a:t> </a:t>
            </a:r>
            <a:r>
              <a:rPr lang="en-US" sz="1800" dirty="0" err="1" smtClean="0"/>
              <a:t>penentuan</a:t>
            </a:r>
            <a:r>
              <a:rPr lang="en-US" sz="1800" dirty="0" smtClean="0"/>
              <a:t> </a:t>
            </a:r>
            <a:r>
              <a:rPr lang="en-US" sz="1800" dirty="0" err="1" smtClean="0"/>
              <a:t>aspek</a:t>
            </a:r>
            <a:r>
              <a:rPr lang="en-US" sz="1800" dirty="0" smtClean="0"/>
              <a:t> </a:t>
            </a:r>
            <a:r>
              <a:rPr lang="en-US" sz="1800" dirty="0" err="1" smtClean="0"/>
              <a:t>penilaian</a:t>
            </a:r>
            <a:r>
              <a:rPr lang="en-US" sz="1800" dirty="0" smtClean="0"/>
              <a:t>.</a:t>
            </a:r>
            <a:endParaRPr sz="1800" dirty="0"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575" y="-153650"/>
            <a:ext cx="3861900" cy="3861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70" name="Google Shape;470;p2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6" name="Google Shape;468;p24"/>
          <p:cNvSpPr txBox="1">
            <a:spLocks/>
          </p:cNvSpPr>
          <p:nvPr/>
        </p:nvSpPr>
        <p:spPr>
          <a:xfrm>
            <a:off x="345584" y="3333139"/>
            <a:ext cx="7772400" cy="20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id-ID" sz="1800" dirty="0" smtClean="0"/>
              <a:t>Ada kebaruan. Indikator : tidak mengulang penelitian lain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id-ID" sz="1800" dirty="0" smtClean="0"/>
              <a:t>Metode bisa mencapai tujuan. Indikator : metode pernah berhasil dipakai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id-ID" sz="1800" dirty="0" smtClean="0"/>
              <a:t>Hasil penelitian : problem solving untuk di</a:t>
            </a:r>
            <a:r>
              <a:rPr lang="en-US" sz="1800" dirty="0" smtClean="0"/>
              <a:t>m</a:t>
            </a:r>
            <a:r>
              <a:rPr lang="id-ID" sz="1800" dirty="0" smtClean="0"/>
              <a:t>anfaatkan umat manusia</a:t>
            </a:r>
            <a:endParaRPr lang="nn-NO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1"/>
          <p:cNvSpPr/>
          <p:nvPr/>
        </p:nvSpPr>
        <p:spPr>
          <a:xfrm>
            <a:off x="3459600" y="628000"/>
            <a:ext cx="2224800" cy="2224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 idx="4294967295"/>
          </p:nvPr>
        </p:nvSpPr>
        <p:spPr>
          <a:xfrm>
            <a:off x="2109306" y="2990256"/>
            <a:ext cx="47331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/>
              <a:t>M</a:t>
            </a:r>
            <a:r>
              <a:rPr lang="en" sz="3200" dirty="0" smtClean="0"/>
              <a:t>enyusun roadmap</a:t>
            </a:r>
            <a:endParaRPr sz="3200" dirty="0"/>
          </a:p>
        </p:txBody>
      </p:sp>
      <p:grpSp>
        <p:nvGrpSpPr>
          <p:cNvPr id="433" name="Google Shape;433;p21"/>
          <p:cNvGrpSpPr/>
          <p:nvPr/>
        </p:nvGrpSpPr>
        <p:grpSpPr>
          <a:xfrm>
            <a:off x="3940048" y="628007"/>
            <a:ext cx="1447570" cy="1447577"/>
            <a:chOff x="6643075" y="3664250"/>
            <a:chExt cx="407950" cy="407975"/>
          </a:xfrm>
        </p:grpSpPr>
        <p:sp>
          <p:nvSpPr>
            <p:cNvPr id="434" name="Google Shape;434;p21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9050" cap="rnd" cmpd="sng">
              <a:solidFill>
                <a:srgbClr val="FF97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1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9050" cap="rnd" cmpd="sng">
              <a:solidFill>
                <a:srgbClr val="FF97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1"/>
          <p:cNvGrpSpPr/>
          <p:nvPr/>
        </p:nvGrpSpPr>
        <p:grpSpPr>
          <a:xfrm rot="-587344">
            <a:off x="3600928" y="2274183"/>
            <a:ext cx="595166" cy="595133"/>
            <a:chOff x="576250" y="4319400"/>
            <a:chExt cx="442075" cy="442050"/>
          </a:xfrm>
        </p:grpSpPr>
        <p:sp>
          <p:nvSpPr>
            <p:cNvPr id="437" name="Google Shape;437;p21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1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1" name="Google Shape;441;p21"/>
          <p:cNvSpPr/>
          <p:nvPr/>
        </p:nvSpPr>
        <p:spPr>
          <a:xfrm>
            <a:off x="3593939" y="962288"/>
            <a:ext cx="226251" cy="216069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1"/>
          <p:cNvSpPr/>
          <p:nvPr/>
        </p:nvSpPr>
        <p:spPr>
          <a:xfrm rot="2697328">
            <a:off x="5346647" y="2148789"/>
            <a:ext cx="343459" cy="32794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1"/>
          <p:cNvSpPr/>
          <p:nvPr/>
        </p:nvSpPr>
        <p:spPr>
          <a:xfrm>
            <a:off x="5356714" y="1881143"/>
            <a:ext cx="137570" cy="131429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1"/>
          <p:cNvSpPr/>
          <p:nvPr/>
        </p:nvSpPr>
        <p:spPr>
          <a:xfrm rot="1280404">
            <a:off x="3589575" y="1613971"/>
            <a:ext cx="137564" cy="131398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1"/>
          <p:cNvSpPr/>
          <p:nvPr/>
        </p:nvSpPr>
        <p:spPr>
          <a:xfrm>
            <a:off x="3656824" y="1711963"/>
            <a:ext cx="1069200" cy="106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A</a:t>
            </a:r>
            <a:r>
              <a:rPr lang="en" sz="1000" dirty="0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kar masalah</a:t>
            </a:r>
            <a:endParaRPr sz="1000" dirty="0">
              <a:solidFill>
                <a:srgbClr val="4A5C65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30" name="Google Shape;530;p31"/>
          <p:cNvSpPr/>
          <p:nvPr/>
        </p:nvSpPr>
        <p:spPr>
          <a:xfrm>
            <a:off x="3672696" y="3249999"/>
            <a:ext cx="1069200" cy="106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P</a:t>
            </a:r>
            <a:r>
              <a:rPr lang="en" dirty="0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roduk akhir</a:t>
            </a:r>
            <a:endParaRPr dirty="0">
              <a:solidFill>
                <a:srgbClr val="4A5C65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31" name="Google Shape;531;p31"/>
          <p:cNvSpPr/>
          <p:nvPr/>
        </p:nvSpPr>
        <p:spPr>
          <a:xfrm>
            <a:off x="3649624" y="418063"/>
            <a:ext cx="1069200" cy="106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symptom</a:t>
            </a:r>
            <a:endParaRPr sz="1100" dirty="0">
              <a:solidFill>
                <a:srgbClr val="4A5C65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32" name="Google Shape;532;p3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</a:t>
            </a:r>
            <a:r>
              <a:rPr lang="en" dirty="0" smtClean="0"/>
              <a:t>ahap </a:t>
            </a:r>
            <a:r>
              <a:rPr lang="id-ID" dirty="0" smtClean="0"/>
              <a:t>p</a:t>
            </a:r>
            <a:r>
              <a:rPr lang="en" dirty="0" smtClean="0"/>
              <a:t>enyusun</a:t>
            </a:r>
            <a:r>
              <a:rPr lang="id-ID" dirty="0" smtClean="0"/>
              <a:t>an</a:t>
            </a:r>
            <a:r>
              <a:rPr lang="en" dirty="0" smtClean="0"/>
              <a:t> roadmap</a:t>
            </a:r>
            <a:endParaRPr dirty="0"/>
          </a:p>
        </p:txBody>
      </p:sp>
      <p:cxnSp>
        <p:nvCxnSpPr>
          <p:cNvPr id="533" name="Google Shape;533;p31"/>
          <p:cNvCxnSpPr>
            <a:endCxn id="531" idx="0"/>
          </p:cNvCxnSpPr>
          <p:nvPr/>
        </p:nvCxnSpPr>
        <p:spPr>
          <a:xfrm flipH="1">
            <a:off x="4184224" y="-341237"/>
            <a:ext cx="7200" cy="759300"/>
          </a:xfrm>
          <a:prstGeom prst="straightConnector1">
            <a:avLst/>
          </a:prstGeom>
          <a:noFill/>
          <a:ln w="9525" cap="flat" cmpd="sng">
            <a:solidFill>
              <a:srgbClr val="02BDC7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34" name="Google Shape;534;p31"/>
          <p:cNvCxnSpPr>
            <a:stCxn id="531" idx="4"/>
            <a:endCxn id="529" idx="0"/>
          </p:cNvCxnSpPr>
          <p:nvPr/>
        </p:nvCxnSpPr>
        <p:spPr>
          <a:xfrm>
            <a:off x="4184224" y="1487263"/>
            <a:ext cx="7200" cy="224700"/>
          </a:xfrm>
          <a:prstGeom prst="straightConnector1">
            <a:avLst/>
          </a:prstGeom>
          <a:noFill/>
          <a:ln w="9525" cap="flat" cmpd="sng">
            <a:solidFill>
              <a:srgbClr val="02BDC7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35" name="Google Shape;535;p31"/>
          <p:cNvCxnSpPr>
            <a:stCxn id="530" idx="4"/>
          </p:cNvCxnSpPr>
          <p:nvPr/>
        </p:nvCxnSpPr>
        <p:spPr>
          <a:xfrm>
            <a:off x="4207296" y="4319199"/>
            <a:ext cx="7200" cy="769800"/>
          </a:xfrm>
          <a:prstGeom prst="straightConnector1">
            <a:avLst/>
          </a:prstGeom>
          <a:noFill/>
          <a:ln w="9525" cap="flat" cmpd="sng">
            <a:solidFill>
              <a:srgbClr val="02BDC7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36" name="Google Shape;536;p31"/>
          <p:cNvCxnSpPr>
            <a:stCxn id="529" idx="4"/>
            <a:endCxn id="530" idx="0"/>
          </p:cNvCxnSpPr>
          <p:nvPr/>
        </p:nvCxnSpPr>
        <p:spPr>
          <a:xfrm>
            <a:off x="4191424" y="2781163"/>
            <a:ext cx="15872" cy="468836"/>
          </a:xfrm>
          <a:prstGeom prst="straightConnector1">
            <a:avLst/>
          </a:prstGeom>
          <a:noFill/>
          <a:ln w="9525" cap="flat" cmpd="sng">
            <a:solidFill>
              <a:srgbClr val="02BDC7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37" name="Google Shape;537;p3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11" name="Google Shape;530;p31"/>
          <p:cNvSpPr/>
          <p:nvPr/>
        </p:nvSpPr>
        <p:spPr>
          <a:xfrm>
            <a:off x="4860375" y="2456248"/>
            <a:ext cx="1069200" cy="106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Topik2 </a:t>
            </a:r>
            <a:r>
              <a:rPr lang="en-US" sz="1000" dirty="0" err="1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penelitian</a:t>
            </a:r>
            <a:endParaRPr sz="1000" dirty="0">
              <a:solidFill>
                <a:srgbClr val="4A5C65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30557805"/>
              </p:ext>
            </p:extLst>
          </p:nvPr>
        </p:nvGraphicFramePr>
        <p:xfrm>
          <a:off x="5989017" y="1647131"/>
          <a:ext cx="2771484" cy="2895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ight Arrow 13"/>
          <p:cNvSpPr/>
          <p:nvPr/>
        </p:nvSpPr>
        <p:spPr>
          <a:xfrm>
            <a:off x="4481166" y="2781163"/>
            <a:ext cx="379209" cy="567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21" y="811662"/>
            <a:ext cx="8497846" cy="4331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4362" y="0"/>
            <a:ext cx="3395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Contoh</a:t>
            </a:r>
            <a:r>
              <a:rPr lang="en-US" sz="3200" dirty="0" smtClean="0"/>
              <a:t> Roadmap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95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41" y="699247"/>
            <a:ext cx="7207727" cy="38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23"/>
            <a:ext cx="8812179" cy="469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7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5"/>
          <p:cNvSpPr txBox="1">
            <a:spLocks noGrp="1"/>
          </p:cNvSpPr>
          <p:nvPr>
            <p:ph type="title" idx="4294967295"/>
          </p:nvPr>
        </p:nvSpPr>
        <p:spPr>
          <a:xfrm>
            <a:off x="4023750" y="614863"/>
            <a:ext cx="4754100" cy="13800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smtClean="0"/>
              <a:t>Case study </a:t>
            </a:r>
            <a:r>
              <a:rPr lang="en-US" b="0" dirty="0" err="1" smtClean="0"/>
              <a:t>penyusunan</a:t>
            </a:r>
            <a:r>
              <a:rPr lang="en-US" b="0" dirty="0" smtClean="0"/>
              <a:t> roadmap </a:t>
            </a:r>
            <a:r>
              <a:rPr lang="en-US" b="0" dirty="0" err="1" smtClean="0"/>
              <a:t>dan</a:t>
            </a:r>
            <a:r>
              <a:rPr lang="en-US" b="0" dirty="0" smtClean="0"/>
              <a:t> </a:t>
            </a:r>
            <a:r>
              <a:rPr lang="en-US" b="0" dirty="0" err="1" smtClean="0"/>
              <a:t>tahap</a:t>
            </a:r>
            <a:r>
              <a:rPr lang="en-US" b="0" dirty="0" smtClean="0"/>
              <a:t> </a:t>
            </a:r>
            <a:r>
              <a:rPr lang="en-US" b="0" dirty="0" err="1" smtClean="0"/>
              <a:t>penelitian</a:t>
            </a:r>
            <a:r>
              <a:rPr lang="en" dirty="0" smtClean="0">
                <a:solidFill>
                  <a:srgbClr val="02BDC7"/>
                </a:solidFill>
              </a:rPr>
              <a:t>.</a:t>
            </a:r>
            <a:endParaRPr dirty="0">
              <a:solidFill>
                <a:srgbClr val="02BDC7"/>
              </a:solidFill>
            </a:endParaRPr>
          </a:p>
        </p:txBody>
      </p:sp>
      <p:sp>
        <p:nvSpPr>
          <p:cNvPr id="476" name="Google Shape;476;p25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2289082" y="1"/>
            <a:ext cx="6854918" cy="5143499"/>
          </a:xfrm>
          <a:solidFill>
            <a:srgbClr val="92D050"/>
          </a:solidFill>
        </p:spPr>
        <p:txBody>
          <a:bodyPr>
            <a:normAutofit/>
          </a:bodyPr>
          <a:lstStyle/>
          <a:p>
            <a:pPr indent="-1191" algn="r">
              <a:buNone/>
            </a:pPr>
            <a:endParaRPr lang="en-US" altLang="en-US" sz="3000" dirty="0">
              <a:solidFill>
                <a:srgbClr val="FF0000"/>
              </a:solidFill>
            </a:endParaRPr>
          </a:p>
          <a:p>
            <a:pPr indent="-1191" algn="r">
              <a:buNone/>
            </a:pPr>
            <a:endParaRPr lang="en-US" altLang="en-US" sz="3000" dirty="0">
              <a:solidFill>
                <a:srgbClr val="FF0000"/>
              </a:solidFill>
            </a:endParaRPr>
          </a:p>
          <a:p>
            <a:pPr indent="-1191" algn="r">
              <a:buNone/>
            </a:pPr>
            <a:endParaRPr lang="en-US" altLang="en-US" sz="3000" dirty="0">
              <a:solidFill>
                <a:srgbClr val="FF0000"/>
              </a:solidFill>
            </a:endParaRPr>
          </a:p>
          <a:p>
            <a:pPr indent="-1191" algn="r">
              <a:buNone/>
            </a:pPr>
            <a:r>
              <a:rPr lang="en-US" altLang="en-US" sz="3000" dirty="0" err="1">
                <a:solidFill>
                  <a:srgbClr val="FF0000"/>
                </a:solidFill>
              </a:rPr>
              <a:t>Bagaimana</a:t>
            </a:r>
            <a:r>
              <a:rPr lang="en-US" altLang="en-US" sz="3000" dirty="0">
                <a:solidFill>
                  <a:srgbClr val="FF0000"/>
                </a:solidFill>
              </a:rPr>
              <a:t> </a:t>
            </a:r>
            <a:r>
              <a:rPr lang="en-US" altLang="en-US" sz="3000" dirty="0">
                <a:solidFill>
                  <a:schemeClr val="bg1"/>
                </a:solidFill>
              </a:rPr>
              <a:t>BioPower</a:t>
            </a:r>
            <a:r>
              <a:rPr lang="en-US" altLang="en-US" sz="3000" baseline="30000" dirty="0">
                <a:solidFill>
                  <a:schemeClr val="bg1"/>
                </a:solidFill>
              </a:rPr>
              <a:t>®</a:t>
            </a:r>
            <a:r>
              <a:rPr lang="en-US" altLang="en-US" sz="3000" dirty="0">
                <a:solidFill>
                  <a:srgbClr val="FF0000"/>
                </a:solidFill>
              </a:rPr>
              <a:t> </a:t>
            </a:r>
            <a:r>
              <a:rPr lang="en-US" altLang="en-US" sz="3000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3000" dirty="0" smtClean="0">
                <a:solidFill>
                  <a:srgbClr val="FF0000"/>
                </a:solidFill>
              </a:rPr>
              <a:t> </a:t>
            </a:r>
            <a:r>
              <a:rPr lang="en-US" altLang="en-US" sz="3000" dirty="0" smtClean="0">
                <a:solidFill>
                  <a:schemeClr val="bg1"/>
                </a:solidFill>
              </a:rPr>
              <a:t>NanoTurbo</a:t>
            </a:r>
            <a:r>
              <a:rPr lang="en-US" altLang="en-US" sz="3000" baseline="30000" dirty="0" smtClean="0">
                <a:solidFill>
                  <a:schemeClr val="bg1"/>
                </a:solidFill>
              </a:rPr>
              <a:t>®</a:t>
            </a:r>
            <a:r>
              <a:rPr lang="en-US" altLang="en-US" sz="3000" dirty="0" smtClean="0">
                <a:solidFill>
                  <a:srgbClr val="FF0000"/>
                </a:solidFill>
              </a:rPr>
              <a:t> </a:t>
            </a:r>
            <a:r>
              <a:rPr lang="en-US" altLang="en-US" sz="3000" dirty="0" err="1" smtClean="0">
                <a:solidFill>
                  <a:srgbClr val="FF0000"/>
                </a:solidFill>
              </a:rPr>
              <a:t>dikembangkan</a:t>
            </a:r>
            <a:r>
              <a:rPr lang="en-US" altLang="en-US" sz="3000" dirty="0" smtClean="0">
                <a:solidFill>
                  <a:srgbClr val="FF0000"/>
                </a:solidFill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</a:rPr>
              <a:t>dari</a:t>
            </a:r>
            <a:r>
              <a:rPr lang="en-US" altLang="en-US" sz="3000" dirty="0">
                <a:solidFill>
                  <a:srgbClr val="FF0000"/>
                </a:solidFill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</a:rPr>
              <a:t>sebuah</a:t>
            </a:r>
            <a:r>
              <a:rPr lang="en-US" altLang="en-US" sz="3000" dirty="0">
                <a:solidFill>
                  <a:srgbClr val="FF0000"/>
                </a:solidFill>
              </a:rPr>
              <a:t> symptom </a:t>
            </a:r>
            <a:r>
              <a:rPr lang="en-US" altLang="en-US" sz="3000" dirty="0" err="1">
                <a:solidFill>
                  <a:srgbClr val="FF0000"/>
                </a:solidFill>
              </a:rPr>
              <a:t>sampai</a:t>
            </a:r>
            <a:r>
              <a:rPr lang="en-US" altLang="en-US" sz="3000" dirty="0">
                <a:solidFill>
                  <a:srgbClr val="FF0000"/>
                </a:solidFill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</a:rPr>
              <a:t>menjadi</a:t>
            </a:r>
            <a:r>
              <a:rPr lang="en-US" altLang="en-US" sz="3000" dirty="0">
                <a:solidFill>
                  <a:srgbClr val="FF0000"/>
                </a:solidFill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</a:rPr>
              <a:t>produk</a:t>
            </a:r>
            <a:r>
              <a:rPr lang="en-US" altLang="en-US" sz="3000" dirty="0">
                <a:solidFill>
                  <a:srgbClr val="FF0000"/>
                </a:solidFill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</a:rPr>
              <a:t>komersial</a:t>
            </a:r>
            <a:r>
              <a:rPr lang="en-US" altLang="en-US" sz="3000" dirty="0">
                <a:solidFill>
                  <a:srgbClr val="FF0000"/>
                </a:solidFill>
              </a:rPr>
              <a:t> ???</a:t>
            </a:r>
          </a:p>
          <a:p>
            <a:pPr indent="-1191" algn="r">
              <a:buNone/>
            </a:pPr>
            <a:r>
              <a:rPr lang="en-US" altLang="en-US" sz="3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9012"/>
            <a:ext cx="2289081" cy="15111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01" y="1640164"/>
            <a:ext cx="102784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www.sumber.com</a:t>
            </a:r>
          </a:p>
        </p:txBody>
      </p:sp>
    </p:spTree>
    <p:extLst>
      <p:ext uri="{BB962C8B-B14F-4D97-AF65-F5344CB8AC3E}">
        <p14:creationId xmlns:p14="http://schemas.microsoft.com/office/powerpoint/2010/main" val="79523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uiExpand="1" build="p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>
          <a:xfrm>
            <a:off x="1771650" y="342901"/>
            <a:ext cx="5543550" cy="692798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id-ID" sz="3000" dirty="0">
                <a:solidFill>
                  <a:schemeClr val="bg1"/>
                </a:solidFill>
              </a:rPr>
              <a:t>Symptom</a:t>
            </a:r>
            <a:r>
              <a:rPr lang="en-US" sz="3000" dirty="0">
                <a:solidFill>
                  <a:schemeClr val="bg1"/>
                </a:solidFill>
              </a:rPr>
              <a:t> 1</a:t>
            </a:r>
            <a:r>
              <a:rPr lang="id-ID" sz="3000" dirty="0">
                <a:solidFill>
                  <a:schemeClr val="bg1"/>
                </a:solidFill>
              </a:rPr>
              <a:t>.....</a:t>
            </a:r>
            <a:r>
              <a:rPr lang="en-US" sz="3000" dirty="0">
                <a:solidFill>
                  <a:schemeClr val="bg1"/>
                </a:solidFill>
              </a:rPr>
              <a:t>!!!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" y="1662890"/>
            <a:ext cx="2986817" cy="2258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719" y="1685834"/>
            <a:ext cx="3971925" cy="223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4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66" y="60724"/>
            <a:ext cx="5285184" cy="502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426995" y="1619251"/>
            <a:ext cx="173957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>
                <a:solidFill>
                  <a:srgbClr val="FF3300"/>
                </a:solidFill>
                <a:latin typeface="Times New Roman" panose="02020603050405020304" pitchFamily="18" charset="0"/>
              </a:rPr>
              <a:t>PM-10</a:t>
            </a:r>
          </a:p>
          <a:p>
            <a:pPr eaLnBrk="1" hangingPunct="1"/>
            <a:r>
              <a:rPr lang="en-US" altLang="en-US" sz="2100">
                <a:solidFill>
                  <a:srgbClr val="FF3300"/>
                </a:solidFill>
                <a:latin typeface="Times New Roman" panose="02020603050405020304" pitchFamily="18" charset="0"/>
              </a:rPr>
              <a:t>(Parti</a:t>
            </a:r>
            <a:r>
              <a:rPr lang="id-ID" altLang="en-US" sz="2100">
                <a:solidFill>
                  <a:srgbClr val="FF3300"/>
                </a:solidFill>
                <a:latin typeface="Times New Roman" panose="02020603050405020304" pitchFamily="18" charset="0"/>
              </a:rPr>
              <a:t>culate</a:t>
            </a:r>
            <a:r>
              <a:rPr lang="en-US" altLang="en-US" sz="2100">
                <a:solidFill>
                  <a:srgbClr val="FF3300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/>
            <a:endParaRPr lang="en-US" altLang="en-US" sz="210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id-ID" altLang="en-US" sz="2100">
                <a:solidFill>
                  <a:srgbClr val="FF3300"/>
                </a:solidFill>
                <a:latin typeface="Times New Roman" panose="02020603050405020304" pitchFamily="18" charset="0"/>
              </a:rPr>
              <a:t>In</a:t>
            </a:r>
            <a:r>
              <a:rPr lang="en-US" altLang="en-US" sz="2100">
                <a:solidFill>
                  <a:srgbClr val="FF3300"/>
                </a:solidFill>
                <a:latin typeface="Times New Roman" panose="02020603050405020304" pitchFamily="18" charset="0"/>
              </a:rPr>
              <a:t> Jakarta =</a:t>
            </a:r>
          </a:p>
          <a:p>
            <a:pPr eaLnBrk="1" hangingPunct="1"/>
            <a:r>
              <a:rPr lang="da-DK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0,4130 </a:t>
            </a:r>
            <a:r>
              <a:rPr lang="en-GB" altLang="en-US" sz="2100" b="1">
                <a:solidFill>
                  <a:srgbClr val="FF33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da-DK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g/m</a:t>
            </a:r>
            <a:r>
              <a:rPr lang="da-DK" altLang="en-US" sz="2100" b="1" baseline="30000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  <a:r>
              <a:rPr lang="da-DK" altLang="en-US" sz="210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endParaRPr lang="da-DK" altLang="en-US" sz="210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a-DK" altLang="en-US" sz="2100">
                <a:solidFill>
                  <a:srgbClr val="FF3300"/>
                </a:solidFill>
                <a:latin typeface="Times New Roman" panose="02020603050405020304" pitchFamily="18" charset="0"/>
              </a:rPr>
              <a:t>Regulation =</a:t>
            </a:r>
          </a:p>
          <a:p>
            <a:pPr eaLnBrk="1" hangingPunct="1"/>
            <a:r>
              <a:rPr lang="da-DK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0,26 </a:t>
            </a:r>
            <a:r>
              <a:rPr lang="en-GB" altLang="en-US" sz="2100" b="1">
                <a:solidFill>
                  <a:srgbClr val="FF33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da-DK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g/m</a:t>
            </a:r>
            <a:r>
              <a:rPr lang="da-DK" altLang="en-US" sz="2100" b="1" baseline="30000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10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2628900" y="3086100"/>
            <a:ext cx="457200" cy="1314450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d-ID" altLang="en-US" sz="1050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1143000" y="3429000"/>
            <a:ext cx="1314450" cy="1143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050"/>
          </a:p>
        </p:txBody>
      </p:sp>
      <p:sp>
        <p:nvSpPr>
          <p:cNvPr id="2" name="TextBox 1"/>
          <p:cNvSpPr txBox="1"/>
          <p:nvPr/>
        </p:nvSpPr>
        <p:spPr>
          <a:xfrm>
            <a:off x="6997959" y="629817"/>
            <a:ext cx="213391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Symptom 2….</a:t>
            </a:r>
          </a:p>
        </p:txBody>
      </p:sp>
    </p:spTree>
    <p:extLst>
      <p:ext uri="{BB962C8B-B14F-4D97-AF65-F5344CB8AC3E}">
        <p14:creationId xmlns:p14="http://schemas.microsoft.com/office/powerpoint/2010/main" val="250174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ctrTitle" idx="4294967295"/>
          </p:nvPr>
        </p:nvSpPr>
        <p:spPr>
          <a:xfrm>
            <a:off x="1310268" y="764335"/>
            <a:ext cx="7026382" cy="7871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800" b="1" dirty="0" smtClean="0">
                <a:solidFill>
                  <a:schemeClr val="tx1"/>
                </a:solidFill>
              </a:rPr>
              <a:t>Hibah Penelitian yang pernah didapat:</a:t>
            </a:r>
            <a:endParaRPr sz="2800" b="1" dirty="0">
              <a:solidFill>
                <a:schemeClr val="tx1"/>
              </a:solidFill>
            </a:endParaRPr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4294967295"/>
          </p:nvPr>
        </p:nvSpPr>
        <p:spPr>
          <a:xfrm>
            <a:off x="4648384" y="1551495"/>
            <a:ext cx="4268130" cy="2360578"/>
          </a:xfrm>
          <a:prstGeom prst="rect">
            <a:avLst/>
          </a:prstGeom>
          <a:solidFill>
            <a:srgbClr val="00B0F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d-ID" sz="1600" dirty="0" smtClean="0">
                <a:solidFill>
                  <a:srgbClr val="FFFFFF"/>
                </a:solidFill>
              </a:rPr>
              <a:t>Sumber dana industri dan Internasional: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id-ID" sz="1600" dirty="0" smtClean="0">
                <a:solidFill>
                  <a:srgbClr val="FFFFFF"/>
                </a:solidFill>
              </a:rPr>
              <a:t>Osaka Gas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id-ID" sz="1600" dirty="0" smtClean="0">
                <a:solidFill>
                  <a:srgbClr val="FFFFFF"/>
                </a:solidFill>
              </a:rPr>
              <a:t>AIEJ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id-ID" sz="1600" dirty="0" smtClean="0">
                <a:solidFill>
                  <a:srgbClr val="FFFFFF"/>
                </a:solidFill>
              </a:rPr>
              <a:t>JSPS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id-ID" sz="1600" dirty="0" smtClean="0">
                <a:solidFill>
                  <a:srgbClr val="FFFFFF"/>
                </a:solidFill>
              </a:rPr>
              <a:t>Pertamina</a:t>
            </a:r>
            <a:r>
              <a:rPr lang="en-US" sz="1600" dirty="0" smtClean="0">
                <a:solidFill>
                  <a:srgbClr val="FFFFFF"/>
                </a:solidFill>
              </a:rPr>
              <a:t>, </a:t>
            </a:r>
            <a:r>
              <a:rPr lang="en-US" sz="1600" dirty="0" err="1" smtClean="0">
                <a:solidFill>
                  <a:srgbClr val="FFFFFF"/>
                </a:solidFill>
              </a:rPr>
              <a:t>dll</a:t>
            </a:r>
            <a:endParaRPr lang="id-ID" sz="1600" dirty="0" smtClean="0">
              <a:solidFill>
                <a:srgbClr val="FFFFFF"/>
              </a:solidFill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405" name="Google Shape;405;p17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5150" y="1981150"/>
            <a:ext cx="2071500" cy="207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6" name="Google Shape;406;p1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6" name="Google Shape;404;p17"/>
          <p:cNvSpPr txBox="1">
            <a:spLocks/>
          </p:cNvSpPr>
          <p:nvPr/>
        </p:nvSpPr>
        <p:spPr>
          <a:xfrm>
            <a:off x="730404" y="1371471"/>
            <a:ext cx="3919653" cy="32908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indent="0">
              <a:lnSpc>
                <a:spcPts val="1500"/>
              </a:lnSpc>
              <a:buFont typeface="Lato Light"/>
              <a:buNone/>
            </a:pPr>
            <a:r>
              <a:rPr lang="id-ID" sz="1800" u="sng" dirty="0" smtClean="0">
                <a:solidFill>
                  <a:srgbClr val="FFFFFF"/>
                </a:solidFill>
              </a:rPr>
              <a:t>Sumber dana DIKTI/RISTEK :</a:t>
            </a:r>
            <a:endParaRPr lang="en-US" sz="1800" u="sng" dirty="0" smtClean="0">
              <a:solidFill>
                <a:srgbClr val="FFFFFF"/>
              </a:solidFill>
            </a:endParaRPr>
          </a:p>
          <a:p>
            <a:pPr marL="342900" indent="-342900">
              <a:lnSpc>
                <a:spcPts val="1500"/>
              </a:lnSpc>
              <a:spcBef>
                <a:spcPts val="10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id-ID" sz="1800" dirty="0" smtClean="0">
                <a:solidFill>
                  <a:srgbClr val="FFFFFF"/>
                </a:solidFill>
              </a:rPr>
              <a:t>Penelitian Dasar </a:t>
            </a:r>
          </a:p>
          <a:p>
            <a:pPr marL="342900" indent="-342900">
              <a:lnSpc>
                <a:spcPts val="1500"/>
              </a:lnSpc>
              <a:spcBef>
                <a:spcPts val="10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id-ID" sz="1800" dirty="0" smtClean="0">
                <a:solidFill>
                  <a:srgbClr val="FFFFFF"/>
                </a:solidFill>
              </a:rPr>
              <a:t>Pekerti </a:t>
            </a:r>
          </a:p>
          <a:p>
            <a:pPr marL="342900" indent="-342900">
              <a:lnSpc>
                <a:spcPts val="1500"/>
              </a:lnSpc>
              <a:spcBef>
                <a:spcPts val="10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id-ID" sz="1800" dirty="0" smtClean="0">
                <a:solidFill>
                  <a:srgbClr val="FFFFFF"/>
                </a:solidFill>
              </a:rPr>
              <a:t>Hibah Magister/Doktor</a:t>
            </a:r>
          </a:p>
          <a:p>
            <a:pPr marL="342900" indent="-342900">
              <a:lnSpc>
                <a:spcPts val="1500"/>
              </a:lnSpc>
              <a:spcBef>
                <a:spcPts val="10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id-ID" sz="1800" dirty="0" smtClean="0">
                <a:solidFill>
                  <a:srgbClr val="FFFFFF"/>
                </a:solidFill>
              </a:rPr>
              <a:t>Hibah Bersaing </a:t>
            </a:r>
          </a:p>
          <a:p>
            <a:pPr marL="342900" indent="-342900">
              <a:lnSpc>
                <a:spcPts val="1500"/>
              </a:lnSpc>
              <a:spcBef>
                <a:spcPts val="10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id-ID" sz="1800" dirty="0" smtClean="0">
                <a:solidFill>
                  <a:srgbClr val="FFFFFF"/>
                </a:solidFill>
              </a:rPr>
              <a:t>RUT 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endParaRPr lang="id-ID" sz="1800" dirty="0" smtClean="0">
              <a:solidFill>
                <a:srgbClr val="FFFFFF"/>
              </a:solidFill>
            </a:endParaRPr>
          </a:p>
          <a:p>
            <a:pPr marL="342900" indent="-342900">
              <a:lnSpc>
                <a:spcPts val="1500"/>
              </a:lnSpc>
              <a:spcBef>
                <a:spcPts val="10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id-ID" sz="1800" dirty="0" smtClean="0">
                <a:solidFill>
                  <a:srgbClr val="FFFFFF"/>
                </a:solidFill>
              </a:rPr>
              <a:t>RUK </a:t>
            </a:r>
          </a:p>
          <a:p>
            <a:pPr marL="342900" indent="-342900">
              <a:lnSpc>
                <a:spcPts val="1500"/>
              </a:lnSpc>
              <a:spcBef>
                <a:spcPts val="10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id-ID" sz="1800" dirty="0" smtClean="0">
                <a:solidFill>
                  <a:srgbClr val="FFFFFF"/>
                </a:solidFill>
              </a:rPr>
              <a:t>Peningkatan Kapasitas</a:t>
            </a:r>
          </a:p>
          <a:p>
            <a:pPr marL="342900" indent="-342900">
              <a:lnSpc>
                <a:spcPts val="1500"/>
              </a:lnSpc>
              <a:spcBef>
                <a:spcPts val="10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id-ID" sz="1800" dirty="0" smtClean="0">
                <a:solidFill>
                  <a:srgbClr val="FFFFFF"/>
                </a:solidFill>
              </a:rPr>
              <a:t>PUSNAS  (Rp.2M/2 tahun)</a:t>
            </a:r>
          </a:p>
          <a:p>
            <a:pPr marL="342900" indent="-342900">
              <a:lnSpc>
                <a:spcPts val="1500"/>
              </a:lnSpc>
              <a:spcBef>
                <a:spcPts val="10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id-ID" sz="1800" dirty="0" smtClean="0">
                <a:solidFill>
                  <a:srgbClr val="FFFFFF"/>
                </a:solidFill>
              </a:rPr>
              <a:t>PPTI (Rp.5M/tahun)</a:t>
            </a:r>
          </a:p>
          <a:p>
            <a:pPr marL="0" indent="0">
              <a:lnSpc>
                <a:spcPts val="1800"/>
              </a:lnSpc>
              <a:spcBef>
                <a:spcPts val="1000"/>
              </a:spcBef>
              <a:buClr>
                <a:schemeClr val="dk1"/>
              </a:buClr>
              <a:buSzPts val="1100"/>
              <a:buNone/>
            </a:pPr>
            <a:endParaRPr lang="id-ID" sz="1800" dirty="0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69704" y="463888"/>
            <a:ext cx="3496980" cy="41806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d-ID" sz="1800" b="1" dirty="0" smtClean="0">
                <a:solidFill>
                  <a:schemeClr val="bg1"/>
                </a:solidFill>
              </a:rPr>
              <a:t>Profil </a:t>
            </a:r>
            <a:r>
              <a:rPr lang="en-US" sz="1800" b="1" dirty="0" smtClean="0">
                <a:solidFill>
                  <a:schemeClr val="bg1"/>
                </a:solidFill>
              </a:rPr>
              <a:t>Mohammad </a:t>
            </a:r>
            <a:r>
              <a:rPr lang="en-US" sz="1800" b="1" dirty="0" err="1" smtClean="0">
                <a:solidFill>
                  <a:schemeClr val="bg1"/>
                </a:solidFill>
              </a:rPr>
              <a:t>Nasikin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9" name="Google Shape;404;p17"/>
          <p:cNvSpPr txBox="1">
            <a:spLocks/>
          </p:cNvSpPr>
          <p:nvPr/>
        </p:nvSpPr>
        <p:spPr>
          <a:xfrm>
            <a:off x="4671455" y="3864744"/>
            <a:ext cx="3187389" cy="7871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indent="0">
              <a:buFont typeface="Lato Light"/>
              <a:buNone/>
            </a:pPr>
            <a:r>
              <a:rPr lang="id-ID" sz="1800" dirty="0" smtClean="0">
                <a:solidFill>
                  <a:srgbClr val="FFFFFF"/>
                </a:solidFill>
              </a:rPr>
              <a:t>Sumber dana </a:t>
            </a:r>
            <a:r>
              <a:rPr lang="en-US" sz="1800" dirty="0" err="1" smtClean="0">
                <a:solidFill>
                  <a:srgbClr val="FFFFFF"/>
                </a:solidFill>
              </a:rPr>
              <a:t>dari</a:t>
            </a:r>
            <a:r>
              <a:rPr lang="en-US" sz="1800" dirty="0" smtClean="0">
                <a:solidFill>
                  <a:srgbClr val="FFFFFF"/>
                </a:solidFill>
              </a:rPr>
              <a:t> UI:</a:t>
            </a:r>
          </a:p>
          <a:p>
            <a:pPr marL="0" indent="0">
              <a:buFont typeface="Lato Light"/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RUUI, RUFT, PITTA, QQ, </a:t>
            </a:r>
            <a:r>
              <a:rPr lang="en-US" sz="1800" dirty="0" err="1" smtClean="0">
                <a:solidFill>
                  <a:srgbClr val="FFFFFF"/>
                </a:solidFill>
              </a:rPr>
              <a:t>dll</a:t>
            </a:r>
            <a:endParaRPr lang="id-ID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1684734" y="636286"/>
            <a:ext cx="368736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d-ID" sz="21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Diesel Fuel Specification</a:t>
            </a:r>
            <a:endParaRPr lang="en-US" sz="21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graphicFrame>
        <p:nvGraphicFramePr>
          <p:cNvPr id="110684" name="Group 92"/>
          <p:cNvGraphicFramePr>
            <a:graphicFrameLocks noGrp="1"/>
          </p:cNvGraphicFramePr>
          <p:nvPr/>
        </p:nvGraphicFramePr>
        <p:xfrm>
          <a:off x="1722836" y="1028701"/>
          <a:ext cx="5020866" cy="1828323"/>
        </p:xfrm>
        <a:graphic>
          <a:graphicData uri="http://schemas.openxmlformats.org/drawingml/2006/table">
            <a:tbl>
              <a:tblPr/>
              <a:tblGrid>
                <a:gridCol w="1864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id-ID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CATEGORY 1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CATEGORI 2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CATEGORY 3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Cetane Number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48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53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Cetane Indeks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50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52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Density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@ 15 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C, Kg/m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820 – 860 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820 – 850 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820 – 840 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Viscosity @ 40 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C, mm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/s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2.0 – 4.5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2.0 – 4.0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2.0 – 4.0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Sulfur Content, % wt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0.03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Free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T 95, 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 max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370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355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340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0637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050137"/>
              </p:ext>
            </p:extLst>
          </p:nvPr>
        </p:nvGraphicFramePr>
        <p:xfrm>
          <a:off x="1428750" y="3083719"/>
          <a:ext cx="6000753" cy="1985249"/>
        </p:xfrm>
        <a:graphic>
          <a:graphicData uri="http://schemas.openxmlformats.org/drawingml/2006/table">
            <a:tbl>
              <a:tblPr/>
              <a:tblGrid>
                <a:gridCol w="121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72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6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07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id-ID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INDONESIA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MALAYSIA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SINGAPORE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THAILAND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PHILIPINE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Sulfur Max, % wt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0.05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0.05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0.05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Density, Kg/m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820 – 870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820 - 860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820 – 890 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860 Max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860 Max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3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Cetane Number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48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51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id-ID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DEX=52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id-ID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id-ID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id-ID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id-ID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545" name="Line 89"/>
          <p:cNvSpPr>
            <a:spLocks noChangeShapeType="1"/>
          </p:cNvSpPr>
          <p:nvPr/>
        </p:nvSpPr>
        <p:spPr bwMode="auto">
          <a:xfrm flipV="1">
            <a:off x="5372100" y="457200"/>
            <a:ext cx="685800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 sz="1050"/>
          </a:p>
        </p:txBody>
      </p:sp>
      <p:sp>
        <p:nvSpPr>
          <p:cNvPr id="19546" name="Text Box 90"/>
          <p:cNvSpPr txBox="1">
            <a:spLocks noChangeArrowheads="1"/>
          </p:cNvSpPr>
          <p:nvPr/>
        </p:nvSpPr>
        <p:spPr bwMode="auto">
          <a:xfrm>
            <a:off x="6103144" y="139304"/>
            <a:ext cx="902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Uero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973" y="2914175"/>
            <a:ext cx="2557110" cy="2539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err="1"/>
              <a:t>Kualitas</a:t>
            </a:r>
            <a:r>
              <a:rPr lang="en-US" sz="1050" dirty="0"/>
              <a:t> Solar Indonesia vs. </a:t>
            </a:r>
            <a:r>
              <a:rPr lang="en-US" sz="1050" dirty="0" err="1"/>
              <a:t>negara</a:t>
            </a:r>
            <a:r>
              <a:rPr lang="en-US" sz="1050" dirty="0"/>
              <a:t> lain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3085" y="139305"/>
            <a:ext cx="3627916" cy="5078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700" dirty="0" err="1">
                <a:solidFill>
                  <a:schemeClr val="bg1"/>
                </a:solidFill>
              </a:rPr>
              <a:t>Mencari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Akar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Masalah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06065"/>
      </p:ext>
    </p:extLst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0931" y="1965259"/>
            <a:ext cx="69140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</a:rPr>
              <a:t>Akar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masalah</a:t>
            </a:r>
            <a:r>
              <a:rPr lang="en-US" sz="3000" b="1" dirty="0">
                <a:solidFill>
                  <a:srgbClr val="FF0000"/>
                </a:solidFill>
              </a:rPr>
              <a:t> : </a:t>
            </a:r>
            <a:r>
              <a:rPr lang="en-US" sz="3000" b="1" dirty="0" err="1">
                <a:solidFill>
                  <a:srgbClr val="FF0000"/>
                </a:solidFill>
              </a:rPr>
              <a:t>kualitas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minyak</a:t>
            </a:r>
            <a:r>
              <a:rPr lang="en-US" sz="3000" b="1" dirty="0">
                <a:solidFill>
                  <a:srgbClr val="FF0000"/>
                </a:solidFill>
              </a:rPr>
              <a:t> solar</a:t>
            </a:r>
            <a:endParaRPr lang="id-ID" sz="3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3670" y="2848171"/>
            <a:ext cx="71513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ym typeface="Wingdings" panose="05000000000000000000" pitchFamily="2" charset="2"/>
              </a:rPr>
              <a:t> </a:t>
            </a:r>
            <a:r>
              <a:rPr lang="en-US" sz="2700" dirty="0" err="1">
                <a:sym typeface="Wingdings" panose="05000000000000000000" pitchFamily="2" charset="2"/>
              </a:rPr>
              <a:t>Menyebabkan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pembakaran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tidak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sempurna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2685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096" y="311167"/>
            <a:ext cx="7850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/>
              <a:t>Sangat</a:t>
            </a:r>
            <a:r>
              <a:rPr lang="en-US" sz="2700" dirty="0"/>
              <a:t> </a:t>
            </a:r>
            <a:r>
              <a:rPr lang="en-US" sz="2700" dirty="0" err="1"/>
              <a:t>perlu</a:t>
            </a:r>
            <a:r>
              <a:rPr lang="en-US" sz="2700" dirty="0"/>
              <a:t> </a:t>
            </a:r>
            <a:r>
              <a:rPr lang="en-US" sz="2700" dirty="0" err="1"/>
              <a:t>meningkatkan</a:t>
            </a:r>
            <a:r>
              <a:rPr lang="en-US" sz="2700" dirty="0"/>
              <a:t> </a:t>
            </a:r>
            <a:r>
              <a:rPr lang="en-US" sz="2700" dirty="0" err="1" smtClean="0"/>
              <a:t>angka</a:t>
            </a:r>
            <a:r>
              <a:rPr lang="en-US" sz="2700" dirty="0" smtClean="0"/>
              <a:t> </a:t>
            </a:r>
            <a:r>
              <a:rPr lang="en-US" sz="2700" dirty="0" err="1"/>
              <a:t>setana</a:t>
            </a:r>
            <a:r>
              <a:rPr lang="en-US" sz="2700" dirty="0"/>
              <a:t> solar</a:t>
            </a:r>
            <a:r>
              <a:rPr lang="id-ID" sz="2700" dirty="0" smtClean="0"/>
              <a:t>!!!</a:t>
            </a:r>
            <a:endParaRPr lang="en-US" sz="2700" dirty="0" smtClean="0"/>
          </a:p>
          <a:p>
            <a:r>
              <a:rPr lang="en-US" sz="2700" dirty="0" smtClean="0">
                <a:sym typeface="Wingdings" panose="05000000000000000000" pitchFamily="2" charset="2"/>
              </a:rPr>
              <a:t></a:t>
            </a:r>
            <a:r>
              <a:rPr lang="en-US" sz="2700" dirty="0" smtClean="0"/>
              <a:t>TOPIK RISET UNGGULAN</a:t>
            </a:r>
          </a:p>
          <a:p>
            <a:r>
              <a:rPr lang="en-US" sz="2700" dirty="0" smtClean="0">
                <a:sym typeface="Wingdings" panose="05000000000000000000" pitchFamily="2" charset="2"/>
              </a:rPr>
              <a:t> </a:t>
            </a:r>
            <a:r>
              <a:rPr lang="en-US" sz="2700" dirty="0" smtClean="0"/>
              <a:t>PELUANG BESAR UNTUK KOMERSIALISASI</a:t>
            </a:r>
            <a:endParaRPr lang="id-ID" sz="2700" dirty="0"/>
          </a:p>
          <a:p>
            <a:endParaRPr lang="id-ID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2727697" y="1817935"/>
            <a:ext cx="4137671" cy="71558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4050" dirty="0">
                <a:solidFill>
                  <a:schemeClr val="bg1"/>
                </a:solidFill>
              </a:rPr>
              <a:t>CARANYA????</a:t>
            </a:r>
            <a:r>
              <a:rPr lang="en-US" sz="4050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7502" y="264013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1…………….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892" y="305416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2…………….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4814" y="3431462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3…………….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4305" y="3718976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   MEMBUAT ADITIF DAN </a:t>
            </a:r>
          </a:p>
          <a:p>
            <a:r>
              <a:rPr lang="en-US" sz="1800" dirty="0"/>
              <a:t>     </a:t>
            </a:r>
            <a:r>
              <a:rPr lang="en-US" sz="1800" dirty="0" smtClean="0"/>
              <a:t>ME</a:t>
            </a:r>
            <a:r>
              <a:rPr lang="id-ID" sz="1800" dirty="0" smtClean="0"/>
              <a:t>NA</a:t>
            </a:r>
            <a:r>
              <a:rPr lang="en-US" sz="1800" dirty="0" smtClean="0"/>
              <a:t>MBAHKAN </a:t>
            </a:r>
            <a:r>
              <a:rPr lang="en-US" sz="1800" dirty="0"/>
              <a:t>KE SOLAR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414186" y="3530379"/>
            <a:ext cx="1163902" cy="9619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benchmark</a:t>
            </a:r>
          </a:p>
        </p:txBody>
      </p:sp>
      <p:sp>
        <p:nvSpPr>
          <p:cNvPr id="9" name="Left Arrow 8"/>
          <p:cNvSpPr/>
          <p:nvPr/>
        </p:nvSpPr>
        <p:spPr>
          <a:xfrm>
            <a:off x="6518082" y="3054165"/>
            <a:ext cx="1258294" cy="12038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Studi</a:t>
            </a:r>
            <a:r>
              <a:rPr lang="en-US" sz="1050" dirty="0"/>
              <a:t> </a:t>
            </a:r>
            <a:r>
              <a:rPr lang="en-US" sz="1050" dirty="0" err="1"/>
              <a:t>pustaka</a:t>
            </a:r>
            <a:r>
              <a:rPr lang="en-US" sz="1050" dirty="0"/>
              <a:t>, paten</a:t>
            </a:r>
          </a:p>
        </p:txBody>
      </p:sp>
      <p:sp>
        <p:nvSpPr>
          <p:cNvPr id="10" name="Left Arrow 9"/>
          <p:cNvSpPr/>
          <p:nvPr/>
        </p:nvSpPr>
        <p:spPr>
          <a:xfrm>
            <a:off x="6404776" y="3992550"/>
            <a:ext cx="1186732" cy="11509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Studi</a:t>
            </a:r>
            <a:r>
              <a:rPr lang="en-US" sz="1050" dirty="0"/>
              <a:t> real market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4042153" y="2677678"/>
            <a:ext cx="1508761" cy="11000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pelaku</a:t>
            </a:r>
            <a:r>
              <a:rPr lang="en-US" sz="1050" dirty="0"/>
              <a:t> industry, investor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614299" y="4117975"/>
            <a:ext cx="1109207" cy="1001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Studi</a:t>
            </a:r>
            <a:r>
              <a:rPr lang="en-US" sz="1200" dirty="0"/>
              <a:t> </a:t>
            </a:r>
            <a:r>
              <a:rPr lang="en-US" sz="1200" dirty="0" err="1"/>
              <a:t>exsisting</a:t>
            </a:r>
            <a:r>
              <a:rPr lang="en-US" sz="1200" dirty="0"/>
              <a:t> solver</a:t>
            </a:r>
          </a:p>
        </p:txBody>
      </p:sp>
    </p:spTree>
    <p:extLst>
      <p:ext uri="{BB962C8B-B14F-4D97-AF65-F5344CB8AC3E}">
        <p14:creationId xmlns:p14="http://schemas.microsoft.com/office/powerpoint/2010/main" val="229627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1"/>
          <p:cNvSpPr/>
          <p:nvPr/>
        </p:nvSpPr>
        <p:spPr>
          <a:xfrm>
            <a:off x="3656824" y="1711963"/>
            <a:ext cx="1069200" cy="106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Akar</a:t>
            </a:r>
            <a:r>
              <a:rPr lang="en-US" sz="1000" dirty="0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n-US" sz="1000" dirty="0" err="1" smtClean="0">
                <a:solidFill>
                  <a:srgbClr val="FF0000"/>
                </a:solidFill>
                <a:latin typeface="Lato Light"/>
                <a:ea typeface="Lato Light"/>
                <a:cs typeface="Lato Light"/>
                <a:sym typeface="Lato Light"/>
              </a:rPr>
              <a:t>masalah:Kualitas</a:t>
            </a:r>
            <a:r>
              <a:rPr lang="en-US" sz="1000" dirty="0" smtClean="0">
                <a:solidFill>
                  <a:srgbClr val="FF0000"/>
                </a:solidFill>
                <a:latin typeface="Lato Light"/>
                <a:ea typeface="Lato Light"/>
                <a:cs typeface="Lato Light"/>
                <a:sym typeface="Lato Light"/>
              </a:rPr>
              <a:t> solar </a:t>
            </a:r>
            <a:r>
              <a:rPr lang="en-US" sz="1000" dirty="0" err="1" smtClean="0">
                <a:solidFill>
                  <a:srgbClr val="FF0000"/>
                </a:solidFill>
                <a:latin typeface="Lato Light"/>
                <a:ea typeface="Lato Light"/>
                <a:cs typeface="Lato Light"/>
                <a:sym typeface="Lato Light"/>
              </a:rPr>
              <a:t>rendah</a:t>
            </a:r>
            <a:endParaRPr sz="1000" dirty="0">
              <a:solidFill>
                <a:srgbClr val="FF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30" name="Google Shape;530;p31"/>
          <p:cNvSpPr/>
          <p:nvPr/>
        </p:nvSpPr>
        <p:spPr>
          <a:xfrm>
            <a:off x="3672696" y="3249999"/>
            <a:ext cx="1069200" cy="106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P</a:t>
            </a:r>
            <a:r>
              <a:rPr lang="en" sz="1000" dirty="0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roduk akhir : </a:t>
            </a:r>
            <a:r>
              <a:rPr lang="en" sz="1000" dirty="0" smtClean="0">
                <a:solidFill>
                  <a:srgbClr val="FF0000"/>
                </a:solidFill>
                <a:latin typeface="Lato Light"/>
                <a:ea typeface="Lato Light"/>
                <a:cs typeface="Lato Light"/>
                <a:sym typeface="Lato Light"/>
              </a:rPr>
              <a:t>aditif cetane booster</a:t>
            </a:r>
            <a:endParaRPr sz="1000" dirty="0">
              <a:solidFill>
                <a:srgbClr val="FF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31" name="Google Shape;531;p31"/>
          <p:cNvSpPr/>
          <p:nvPr/>
        </p:nvSpPr>
        <p:spPr>
          <a:xfrm>
            <a:off x="3649623" y="418063"/>
            <a:ext cx="1210751" cy="106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S</a:t>
            </a:r>
            <a:r>
              <a:rPr lang="en" sz="1100" dirty="0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ymptom : </a:t>
            </a:r>
            <a:r>
              <a:rPr lang="en" sz="1100" dirty="0" smtClean="0">
                <a:solidFill>
                  <a:srgbClr val="FF0000"/>
                </a:solidFill>
                <a:latin typeface="Lato Light"/>
                <a:ea typeface="Lato Light"/>
                <a:cs typeface="Lato Light"/>
                <a:sym typeface="Lato Light"/>
              </a:rPr>
              <a:t>mobil diesel berasap</a:t>
            </a:r>
            <a:endParaRPr sz="1100" dirty="0">
              <a:solidFill>
                <a:srgbClr val="FF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32" name="Google Shape;532;p3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Roadmap penelitian aditif minyak solar</a:t>
            </a:r>
            <a:endParaRPr dirty="0"/>
          </a:p>
        </p:txBody>
      </p:sp>
      <p:cxnSp>
        <p:nvCxnSpPr>
          <p:cNvPr id="533" name="Google Shape;533;p31"/>
          <p:cNvCxnSpPr>
            <a:endCxn id="531" idx="0"/>
          </p:cNvCxnSpPr>
          <p:nvPr/>
        </p:nvCxnSpPr>
        <p:spPr>
          <a:xfrm flipH="1">
            <a:off x="4184224" y="-341237"/>
            <a:ext cx="7200" cy="759300"/>
          </a:xfrm>
          <a:prstGeom prst="straightConnector1">
            <a:avLst/>
          </a:prstGeom>
          <a:noFill/>
          <a:ln w="9525" cap="flat" cmpd="sng">
            <a:solidFill>
              <a:srgbClr val="02BDC7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34" name="Google Shape;534;p31"/>
          <p:cNvCxnSpPr>
            <a:stCxn id="531" idx="4"/>
            <a:endCxn id="529" idx="0"/>
          </p:cNvCxnSpPr>
          <p:nvPr/>
        </p:nvCxnSpPr>
        <p:spPr>
          <a:xfrm>
            <a:off x="4184224" y="1487263"/>
            <a:ext cx="7200" cy="224700"/>
          </a:xfrm>
          <a:prstGeom prst="straightConnector1">
            <a:avLst/>
          </a:prstGeom>
          <a:noFill/>
          <a:ln w="9525" cap="flat" cmpd="sng">
            <a:solidFill>
              <a:srgbClr val="02BDC7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35" name="Google Shape;535;p31"/>
          <p:cNvCxnSpPr>
            <a:stCxn id="530" idx="4"/>
          </p:cNvCxnSpPr>
          <p:nvPr/>
        </p:nvCxnSpPr>
        <p:spPr>
          <a:xfrm>
            <a:off x="4207296" y="4319199"/>
            <a:ext cx="7200" cy="769800"/>
          </a:xfrm>
          <a:prstGeom prst="straightConnector1">
            <a:avLst/>
          </a:prstGeom>
          <a:noFill/>
          <a:ln w="9525" cap="flat" cmpd="sng">
            <a:solidFill>
              <a:srgbClr val="02BDC7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36" name="Google Shape;536;p31"/>
          <p:cNvCxnSpPr>
            <a:stCxn id="529" idx="4"/>
            <a:endCxn id="530" idx="0"/>
          </p:cNvCxnSpPr>
          <p:nvPr/>
        </p:nvCxnSpPr>
        <p:spPr>
          <a:xfrm>
            <a:off x="4191424" y="2781163"/>
            <a:ext cx="15872" cy="468836"/>
          </a:xfrm>
          <a:prstGeom prst="straightConnector1">
            <a:avLst/>
          </a:prstGeom>
          <a:noFill/>
          <a:ln w="9525" cap="flat" cmpd="sng">
            <a:solidFill>
              <a:srgbClr val="02BDC7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37" name="Google Shape;537;p3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11" name="Google Shape;530;p31"/>
          <p:cNvSpPr/>
          <p:nvPr/>
        </p:nvSpPr>
        <p:spPr>
          <a:xfrm>
            <a:off x="4860375" y="2456248"/>
            <a:ext cx="1069200" cy="106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Topik2 </a:t>
            </a:r>
            <a:r>
              <a:rPr lang="en-US" sz="1000" dirty="0" err="1" smtClean="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rPr>
              <a:t>penelitian</a:t>
            </a:r>
            <a:endParaRPr sz="1000" dirty="0">
              <a:solidFill>
                <a:srgbClr val="4A5C65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361754470"/>
              </p:ext>
            </p:extLst>
          </p:nvPr>
        </p:nvGraphicFramePr>
        <p:xfrm>
          <a:off x="5989017" y="1647131"/>
          <a:ext cx="2771484" cy="2895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ight Arrow 13"/>
          <p:cNvSpPr/>
          <p:nvPr/>
        </p:nvSpPr>
        <p:spPr>
          <a:xfrm>
            <a:off x="4481166" y="2781163"/>
            <a:ext cx="379209" cy="567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6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asil gambar untuk gambar aditif solar"/>
          <p:cNvSpPr>
            <a:spLocks noChangeAspect="1" noChangeArrowheads="1"/>
          </p:cNvSpPr>
          <p:nvPr/>
        </p:nvSpPr>
        <p:spPr bwMode="auto">
          <a:xfrm>
            <a:off x="1143000" y="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5" name="AutoShape 4" descr="ambar terkait"/>
          <p:cNvSpPr>
            <a:spLocks noChangeAspect="1" noChangeArrowheads="1"/>
          </p:cNvSpPr>
          <p:nvPr/>
        </p:nvSpPr>
        <p:spPr bwMode="auto">
          <a:xfrm>
            <a:off x="1257300" y="1143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10" name="Picture 10" descr="ambar terk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9" y="3111328"/>
            <a:ext cx="1881041" cy="188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mbar terka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871" y="762001"/>
            <a:ext cx="2241269" cy="224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altindo.com/foto_berita/small_9846bio%20p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99" y="208536"/>
            <a:ext cx="3696279" cy="213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3" y="802180"/>
            <a:ext cx="1223996" cy="2285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96" y="3088098"/>
            <a:ext cx="1085304" cy="1927501"/>
          </a:xfrm>
          <a:prstGeom prst="rect">
            <a:avLst/>
          </a:prstGeom>
        </p:spPr>
      </p:pic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6983413" y="114300"/>
            <a:ext cx="2106216" cy="1162050"/>
            <a:chOff x="720" y="624"/>
            <a:chExt cx="1769" cy="976"/>
          </a:xfrm>
        </p:grpSpPr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720" y="648"/>
              <a:ext cx="1680" cy="864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d-ID" sz="1050"/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784" y="736"/>
              <a:ext cx="1680" cy="864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d-ID" sz="1050"/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720" y="720"/>
              <a:ext cx="1728" cy="816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000" b="1" dirty="0">
                  <a:solidFill>
                    <a:srgbClr val="339966"/>
                  </a:solidFill>
                </a:rPr>
                <a:t>Bio</a:t>
              </a:r>
              <a:r>
                <a:rPr lang="en-US" sz="3000" b="1" dirty="0">
                  <a:solidFill>
                    <a:srgbClr val="0033CC"/>
                  </a:solidFill>
                </a:rPr>
                <a:t>Power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250" y="624"/>
              <a:ext cx="23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50">
                  <a:cs typeface="Tahoma" pitchFamily="34" charset="0"/>
                </a:rPr>
                <a:t>®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7614" y="2636584"/>
            <a:ext cx="2173985" cy="2173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9164" y="2636585"/>
            <a:ext cx="2379014" cy="23790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866" y="177209"/>
            <a:ext cx="663194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Mencari</a:t>
            </a:r>
            <a:r>
              <a:rPr lang="en-US" sz="2400" b="1" dirty="0">
                <a:solidFill>
                  <a:srgbClr val="FF0000"/>
                </a:solidFill>
              </a:rPr>
              <a:t> se-</a:t>
            </a:r>
            <a:r>
              <a:rPr lang="en-US" sz="2400" b="1" dirty="0" err="1">
                <a:solidFill>
                  <a:srgbClr val="FF0000"/>
                </a:solidFill>
              </a:rPr>
              <a:t>titik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celah</a:t>
            </a:r>
            <a:r>
              <a:rPr lang="en-US" sz="2400" b="1" dirty="0">
                <a:solidFill>
                  <a:srgbClr val="FF0000"/>
                </a:solidFill>
              </a:rPr>
              <a:t> di </a:t>
            </a:r>
            <a:r>
              <a:rPr lang="en-US" sz="2400" b="1" dirty="0" err="1">
                <a:solidFill>
                  <a:srgbClr val="FF0000"/>
                </a:solidFill>
              </a:rPr>
              <a:t>belantara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pasar</a:t>
            </a:r>
            <a:r>
              <a:rPr lang="en-US" sz="2400" b="1" dirty="0">
                <a:solidFill>
                  <a:srgbClr val="FF0000"/>
                </a:solidFill>
              </a:rPr>
              <a:t>……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8765" y="4853869"/>
            <a:ext cx="1213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www.google.com</a:t>
            </a:r>
          </a:p>
        </p:txBody>
      </p:sp>
    </p:spTree>
    <p:extLst>
      <p:ext uri="{BB962C8B-B14F-4D97-AF65-F5344CB8AC3E}">
        <p14:creationId xmlns:p14="http://schemas.microsoft.com/office/powerpoint/2010/main" val="15239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8715" y="177375"/>
            <a:ext cx="8695009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</a:rPr>
              <a:t>ME-DISAIN </a:t>
            </a:r>
            <a:r>
              <a:rPr lang="id-ID" sz="2400" dirty="0">
                <a:solidFill>
                  <a:srgbClr val="002060"/>
                </a:solidFill>
              </a:rPr>
              <a:t>SENYAWA UNTUK ADITIF CETANE BOOSTER :</a:t>
            </a:r>
          </a:p>
          <a:p>
            <a:pPr>
              <a:defRPr/>
            </a:pPr>
            <a:r>
              <a:rPr lang="id-ID" sz="2400" dirty="0">
                <a:solidFill>
                  <a:srgbClr val="002060"/>
                </a:solidFill>
              </a:rPr>
              <a:t>---auto ignition pada suhu dan tekanan rendah-</a:t>
            </a:r>
            <a:r>
              <a:rPr lang="id-ID" sz="1247" dirty="0"/>
              <a:t>---</a:t>
            </a: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1619983" y="1754066"/>
            <a:ext cx="3336170" cy="34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d-ID" altLang="en-US" sz="1661"/>
              <a:t>&gt;&gt; 2-EHN (2-Ethyl Hexyl Nitrate)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292" y="1490298"/>
            <a:ext cx="2480531" cy="84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1643064" y="2761884"/>
            <a:ext cx="3895618" cy="34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d-ID" altLang="en-US" sz="1661"/>
              <a:t>&gt;&gt; Di-Tertiary Buthyl Peroxide (DTBP) </a:t>
            </a:r>
          </a:p>
        </p:txBody>
      </p:sp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726" y="2431073"/>
            <a:ext cx="2403597" cy="96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TextBox 4"/>
          <p:cNvSpPr txBox="1">
            <a:spLocks noChangeArrowheads="1"/>
          </p:cNvSpPr>
          <p:nvPr/>
        </p:nvSpPr>
        <p:spPr bwMode="auto">
          <a:xfrm>
            <a:off x="1643062" y="1196853"/>
            <a:ext cx="5755102" cy="34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d-ID" altLang="en-US" sz="1661" dirty="0">
                <a:solidFill>
                  <a:srgbClr val="FF0000"/>
                </a:solidFill>
              </a:rPr>
              <a:t>Pemilik Teknologi : Ford, Chevron, GMC, Kleen, Dynamo dll</a:t>
            </a:r>
          </a:p>
        </p:txBody>
      </p:sp>
      <p:sp>
        <p:nvSpPr>
          <p:cNvPr id="26632" name="TextBox 9"/>
          <p:cNvSpPr txBox="1">
            <a:spLocks noChangeArrowheads="1"/>
          </p:cNvSpPr>
          <p:nvPr/>
        </p:nvSpPr>
        <p:spPr bwMode="auto">
          <a:xfrm>
            <a:off x="1695819" y="3574073"/>
            <a:ext cx="4031873" cy="34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d-ID" altLang="en-US" sz="1661" dirty="0">
                <a:solidFill>
                  <a:srgbClr val="FF0000"/>
                </a:solidFill>
              </a:rPr>
              <a:t>Pemilik Teknologi : Universitas Indonesia</a:t>
            </a:r>
          </a:p>
        </p:txBody>
      </p:sp>
      <p:sp>
        <p:nvSpPr>
          <p:cNvPr id="26633" name="TextBox 5"/>
          <p:cNvSpPr txBox="1">
            <a:spLocks noChangeArrowheads="1"/>
          </p:cNvSpPr>
          <p:nvPr/>
        </p:nvSpPr>
        <p:spPr bwMode="auto">
          <a:xfrm>
            <a:off x="2299344" y="4048858"/>
            <a:ext cx="2860078" cy="34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d-ID" altLang="en-US" sz="1661" dirty="0"/>
              <a:t>&gt;&gt; Metil Ester Nitrat (MEN) </a:t>
            </a:r>
          </a:p>
        </p:txBody>
      </p:sp>
      <p:sp>
        <p:nvSpPr>
          <p:cNvPr id="26634" name="Rectangle 6"/>
          <p:cNvSpPr>
            <a:spLocks noChangeArrowheads="1"/>
          </p:cNvSpPr>
          <p:nvPr/>
        </p:nvSpPr>
        <p:spPr bwMode="auto">
          <a:xfrm>
            <a:off x="5681880" y="3736522"/>
            <a:ext cx="2139827" cy="9495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d-ID" altLang="en-US" sz="1661"/>
              <a:t>               CH</a:t>
            </a:r>
            <a:r>
              <a:rPr lang="id-ID" altLang="en-US" sz="1661" baseline="-25000"/>
              <a:t>3</a:t>
            </a:r>
          </a:p>
          <a:p>
            <a:pPr eaLnBrk="1" hangingPunct="1"/>
            <a:r>
              <a:rPr lang="id-ID" altLang="en-US" sz="1661"/>
              <a:t>  </a:t>
            </a:r>
          </a:p>
          <a:p>
            <a:pPr eaLnBrk="1" hangingPunct="1"/>
            <a:r>
              <a:rPr lang="id-ID" altLang="en-US" sz="1661"/>
              <a:t>    R          C      NO</a:t>
            </a:r>
            <a:r>
              <a:rPr lang="id-ID" altLang="en-US" sz="1661" baseline="-25000"/>
              <a:t>3</a:t>
            </a:r>
          </a:p>
        </p:txBody>
      </p:sp>
      <p:cxnSp>
        <p:nvCxnSpPr>
          <p:cNvPr id="26635" name="Straight Connector 8"/>
          <p:cNvCxnSpPr>
            <a:cxnSpLocks noChangeShapeType="1"/>
          </p:cNvCxnSpPr>
          <p:nvPr/>
        </p:nvCxnSpPr>
        <p:spPr bwMode="auto">
          <a:xfrm>
            <a:off x="6245589" y="4394548"/>
            <a:ext cx="50336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36" name="Straight Connector 11"/>
          <p:cNvCxnSpPr>
            <a:cxnSpLocks noChangeShapeType="1"/>
          </p:cNvCxnSpPr>
          <p:nvPr/>
        </p:nvCxnSpPr>
        <p:spPr bwMode="auto">
          <a:xfrm flipV="1">
            <a:off x="6840416" y="4048858"/>
            <a:ext cx="0" cy="15936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37" name="Straight Connector 14"/>
          <p:cNvCxnSpPr>
            <a:cxnSpLocks noChangeShapeType="1"/>
          </p:cNvCxnSpPr>
          <p:nvPr/>
        </p:nvCxnSpPr>
        <p:spPr bwMode="auto">
          <a:xfrm>
            <a:off x="6945923" y="4408343"/>
            <a:ext cx="263769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95747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idx="1"/>
          </p:nvPr>
        </p:nvSpPr>
        <p:spPr>
          <a:xfrm>
            <a:off x="236538" y="868452"/>
            <a:ext cx="6800850" cy="4023122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id-ID" sz="1800" dirty="0">
                <a:solidFill>
                  <a:srgbClr val="FF0000"/>
                </a:solidFill>
              </a:rPr>
              <a:t>Lab Scale</a:t>
            </a:r>
            <a:r>
              <a:rPr lang="en-US" sz="1800" dirty="0">
                <a:solidFill>
                  <a:srgbClr val="FF0000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/>
              <a:t>	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(1998)	rea</a:t>
            </a:r>
            <a:r>
              <a:rPr lang="id-ID" sz="1800" dirty="0">
                <a:solidFill>
                  <a:schemeClr val="bg2">
                    <a:lumMod val="50000"/>
                  </a:schemeClr>
                </a:solidFill>
              </a:rPr>
              <a:t>c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tor 50cc			                    			      </a:t>
            </a:r>
            <a:r>
              <a:rPr lang="id-ID" sz="1800" dirty="0">
                <a:solidFill>
                  <a:schemeClr val="bg2">
                    <a:lumMod val="50000"/>
                  </a:schemeClr>
                </a:solidFill>
              </a:rPr>
              <a:t>          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                     		100cc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				1000cc    </a:t>
            </a:r>
            <a:r>
              <a:rPr lang="id-ID" sz="1800" dirty="0">
                <a:solidFill>
                  <a:schemeClr val="bg2">
                    <a:lumMod val="50000"/>
                  </a:schemeClr>
                </a:solidFill>
              </a:rPr>
              <a:t>Characteristics &amp; Performance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				2000cc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	(2002)	    	5000cc	</a:t>
            </a:r>
            <a:r>
              <a:rPr lang="id-ID" sz="1800" dirty="0">
                <a:solidFill>
                  <a:schemeClr val="bg2">
                    <a:lumMod val="50000"/>
                  </a:schemeClr>
                </a:solidFill>
              </a:rPr>
              <a:t>+ P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</a:rPr>
              <a:t>aten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 1  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>
                <a:solidFill>
                  <a:srgbClr val="FF0000"/>
                </a:solidFill>
              </a:rPr>
              <a:t>Pilot</a:t>
            </a:r>
            <a:r>
              <a:rPr lang="id-ID" sz="1800" dirty="0">
                <a:solidFill>
                  <a:srgbClr val="FF0000"/>
                </a:solidFill>
              </a:rPr>
              <a:t> Scale</a:t>
            </a:r>
            <a:r>
              <a:rPr lang="en-US" sz="1800" dirty="0"/>
              <a:t>		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60000cc </a:t>
            </a:r>
            <a:r>
              <a:rPr lang="id-ID" sz="1800" dirty="0">
                <a:solidFill>
                  <a:schemeClr val="bg2">
                    <a:lumMod val="50000"/>
                  </a:schemeClr>
                </a:solidFill>
              </a:rPr>
              <a:t>+ Industrial test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+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</a:rPr>
              <a:t>sertifikat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					   FS &amp; </a:t>
            </a:r>
            <a:r>
              <a:rPr lang="id-ID" sz="1800" dirty="0">
                <a:solidFill>
                  <a:schemeClr val="bg2">
                    <a:lumMod val="50000"/>
                  </a:schemeClr>
                </a:solidFill>
              </a:rPr>
              <a:t>market test &amp; Mark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					  </a:t>
            </a:r>
            <a:r>
              <a:rPr lang="id-ID" sz="1800" dirty="0">
                <a:solidFill>
                  <a:schemeClr val="bg2">
                    <a:lumMod val="50000"/>
                  </a:schemeClr>
                </a:solidFill>
              </a:rPr>
              <a:t>Industrial design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+ paten 2</a:t>
            </a:r>
          </a:p>
          <a:p>
            <a:pPr eaLnBrk="1" hangingPunct="1">
              <a:lnSpc>
                <a:spcPct val="80000"/>
              </a:lnSpc>
            </a:pPr>
            <a:r>
              <a:rPr lang="id-ID" sz="1800" dirty="0">
                <a:solidFill>
                  <a:srgbClr val="FF0000"/>
                </a:solidFill>
              </a:rPr>
              <a:t>Industrial Scale</a:t>
            </a:r>
            <a:r>
              <a:rPr lang="en-US" sz="1800" dirty="0">
                <a:solidFill>
                  <a:srgbClr val="FF0000"/>
                </a:solidFill>
              </a:rPr>
              <a:t>	    2.000.000cc</a:t>
            </a:r>
            <a:r>
              <a:rPr lang="en-US" sz="1800" dirty="0"/>
              <a:t>			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/>
              <a:t>	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(2005) 		    </a:t>
            </a:r>
            <a:r>
              <a:rPr lang="id-ID" sz="1800" dirty="0">
                <a:solidFill>
                  <a:schemeClr val="bg2">
                    <a:lumMod val="50000"/>
                  </a:schemeClr>
                </a:solidFill>
              </a:rPr>
              <a:t>Factory comissioning &amp; legal aspects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	(2006)		    </a:t>
            </a:r>
            <a:r>
              <a:rPr lang="id-ID" sz="1800" dirty="0">
                <a:solidFill>
                  <a:schemeClr val="bg2">
                    <a:lumMod val="50000"/>
                  </a:schemeClr>
                </a:solidFill>
              </a:rPr>
              <a:t>Industrial test-p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</a:rPr>
              <a:t>rodu</a:t>
            </a:r>
            <a:r>
              <a:rPr lang="id-ID" sz="1800" dirty="0">
                <a:solidFill>
                  <a:schemeClr val="bg2">
                    <a:lumMod val="50000"/>
                  </a:schemeClr>
                </a:solidFill>
              </a:rPr>
              <a:t>ction-m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</a:rPr>
              <a:t>arketing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dirty="0"/>
              <a:t>			</a:t>
            </a:r>
            <a:endParaRPr lang="id-ID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dirty="0"/>
              <a:t>	    	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1177344" y="199038"/>
            <a:ext cx="7555273" cy="553998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</a:rPr>
              <a:t>BioPower</a:t>
            </a:r>
            <a:r>
              <a:rPr lang="en-US" sz="3000" baseline="30000" dirty="0">
                <a:solidFill>
                  <a:schemeClr val="accent2"/>
                </a:solidFill>
                <a:sym typeface="Symbol" pitchFamily="18" charset="2"/>
              </a:rPr>
              <a:t></a:t>
            </a:r>
            <a:r>
              <a:rPr lang="en-US" sz="3000" dirty="0"/>
              <a:t> </a:t>
            </a:r>
            <a:r>
              <a:rPr lang="en-US" sz="3000" dirty="0" smtClean="0">
                <a:solidFill>
                  <a:schemeClr val="bg1"/>
                </a:solidFill>
              </a:rPr>
              <a:t>&amp;</a:t>
            </a:r>
            <a:r>
              <a:rPr lang="en-US" sz="3000" dirty="0" smtClean="0"/>
              <a:t> </a:t>
            </a:r>
            <a:r>
              <a:rPr lang="en-US" sz="3000" dirty="0" smtClean="0">
                <a:solidFill>
                  <a:srgbClr val="D89F39"/>
                </a:solidFill>
              </a:rPr>
              <a:t>NanoTurbo</a:t>
            </a:r>
            <a:r>
              <a:rPr lang="en-US" sz="3000" baseline="30000" dirty="0" smtClean="0">
                <a:solidFill>
                  <a:srgbClr val="D89F39"/>
                </a:solidFill>
                <a:sym typeface="Symbol" pitchFamily="18" charset="2"/>
              </a:rPr>
              <a:t> </a:t>
            </a:r>
            <a:r>
              <a:rPr lang="id-ID" sz="3000" dirty="0" smtClean="0">
                <a:solidFill>
                  <a:schemeClr val="bg1"/>
                </a:solidFill>
              </a:rPr>
              <a:t>Research </a:t>
            </a:r>
            <a:r>
              <a:rPr lang="id-ID" sz="3000" dirty="0">
                <a:solidFill>
                  <a:schemeClr val="bg1"/>
                </a:solidFill>
              </a:rPr>
              <a:t>Steps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703651" y="2662124"/>
            <a:ext cx="6067851" cy="1798476"/>
          </a:xfrm>
          <a:prstGeom prst="wedgeRect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050"/>
          </a:p>
        </p:txBody>
      </p:sp>
      <p:sp>
        <p:nvSpPr>
          <p:cNvPr id="2" name="TextBox 1"/>
          <p:cNvSpPr txBox="1"/>
          <p:nvPr/>
        </p:nvSpPr>
        <p:spPr>
          <a:xfrm>
            <a:off x="6856913" y="1142130"/>
            <a:ext cx="936475" cy="2839239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Funding:</a:t>
            </a:r>
          </a:p>
          <a:p>
            <a:r>
              <a:rPr lang="en-US" sz="1050" dirty="0"/>
              <a:t>HB 7</a:t>
            </a:r>
          </a:p>
          <a:p>
            <a:r>
              <a:rPr lang="en-US" sz="1050" dirty="0"/>
              <a:t>RUT 4</a:t>
            </a:r>
          </a:p>
          <a:p>
            <a:endParaRPr lang="en-US" sz="1050" dirty="0"/>
          </a:p>
          <a:p>
            <a:r>
              <a:rPr lang="en-US" sz="1050" dirty="0"/>
              <a:t>RUT 9</a:t>
            </a:r>
          </a:p>
          <a:p>
            <a:endParaRPr lang="en-US" sz="1050" dirty="0"/>
          </a:p>
          <a:p>
            <a:r>
              <a:rPr lang="en-US" sz="1050" dirty="0"/>
              <a:t>RUT 11</a:t>
            </a:r>
          </a:p>
          <a:p>
            <a:r>
              <a:rPr lang="en-US" sz="1050" dirty="0"/>
              <a:t>HB 12</a:t>
            </a:r>
          </a:p>
          <a:p>
            <a:endParaRPr lang="en-US" sz="1050" dirty="0"/>
          </a:p>
          <a:p>
            <a:r>
              <a:rPr lang="en-US" sz="1050" dirty="0"/>
              <a:t>PUSNAS</a:t>
            </a:r>
          </a:p>
          <a:p>
            <a:endParaRPr lang="en-US" sz="1050" dirty="0"/>
          </a:p>
          <a:p>
            <a:r>
              <a:rPr lang="en-US" sz="1050" dirty="0" err="1"/>
              <a:t>Peningkatan</a:t>
            </a:r>
            <a:endParaRPr lang="en-US" sz="1050" dirty="0"/>
          </a:p>
          <a:p>
            <a:r>
              <a:rPr lang="en-US" sz="1050" dirty="0" err="1"/>
              <a:t>kapasitas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Investor</a:t>
            </a:r>
          </a:p>
          <a:p>
            <a:endParaRPr lang="en-US" sz="1050" dirty="0"/>
          </a:p>
          <a:p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7703310" y="1163646"/>
            <a:ext cx="837089" cy="2839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C00000"/>
                </a:solidFill>
              </a:rPr>
              <a:t>Luaran</a:t>
            </a:r>
            <a:r>
              <a:rPr lang="en-US" sz="1050" dirty="0">
                <a:solidFill>
                  <a:srgbClr val="C00000"/>
                </a:solidFill>
              </a:rPr>
              <a:t>:</a:t>
            </a:r>
          </a:p>
          <a:p>
            <a:r>
              <a:rPr lang="en-US" sz="1050" dirty="0" err="1"/>
              <a:t>Artikel</a:t>
            </a:r>
            <a:endParaRPr lang="en-US" sz="1050" dirty="0"/>
          </a:p>
          <a:p>
            <a:r>
              <a:rPr lang="en-US" sz="1050" dirty="0" err="1"/>
              <a:t>Artikel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 err="1"/>
              <a:t>Artikel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Paten</a:t>
            </a:r>
          </a:p>
          <a:p>
            <a:r>
              <a:rPr lang="en-US" sz="1050" dirty="0" err="1"/>
              <a:t>Artikel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Paten</a:t>
            </a:r>
          </a:p>
          <a:p>
            <a:endParaRPr lang="en-US" sz="1050" dirty="0"/>
          </a:p>
          <a:p>
            <a:endParaRPr lang="en-US" sz="1050" dirty="0"/>
          </a:p>
          <a:p>
            <a:r>
              <a:rPr lang="en-US" sz="1050" dirty="0" err="1"/>
              <a:t>Sertifikat</a:t>
            </a:r>
            <a:endParaRPr lang="en-US" sz="1050" dirty="0"/>
          </a:p>
          <a:p>
            <a:r>
              <a:rPr lang="en-US" sz="1050" dirty="0" err="1"/>
              <a:t>uji</a:t>
            </a:r>
            <a:endParaRPr lang="en-US" sz="1050" dirty="0"/>
          </a:p>
          <a:p>
            <a:r>
              <a:rPr lang="en-US" sz="1050" dirty="0" err="1"/>
              <a:t>Testimoni</a:t>
            </a:r>
            <a:endParaRPr lang="en-US" sz="1050" dirty="0"/>
          </a:p>
          <a:p>
            <a:r>
              <a:rPr lang="en-US" sz="1050" dirty="0">
                <a:solidFill>
                  <a:srgbClr val="FF0000"/>
                </a:solidFill>
              </a:rPr>
              <a:t>REVENUE</a:t>
            </a:r>
          </a:p>
          <a:p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8416879" y="1174404"/>
            <a:ext cx="696024" cy="25160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7030A0"/>
                </a:solidFill>
              </a:rPr>
              <a:t>Lulusan</a:t>
            </a:r>
            <a:r>
              <a:rPr lang="en-US" sz="1050" dirty="0">
                <a:solidFill>
                  <a:schemeClr val="bg1"/>
                </a:solidFill>
              </a:rPr>
              <a:t>:</a:t>
            </a:r>
          </a:p>
          <a:p>
            <a:endParaRPr lang="en-US" sz="1050" dirty="0"/>
          </a:p>
          <a:p>
            <a:r>
              <a:rPr lang="en-US" sz="1050" dirty="0"/>
              <a:t>&gt;30 S1</a:t>
            </a:r>
          </a:p>
          <a:p>
            <a:endParaRPr lang="en-US" sz="1050" dirty="0"/>
          </a:p>
          <a:p>
            <a:r>
              <a:rPr lang="en-US" sz="1050" dirty="0"/>
              <a:t>&gt;10 S2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en-US" sz="1050" dirty="0"/>
          </a:p>
          <a:p>
            <a:r>
              <a:rPr lang="en-US" sz="1050" dirty="0"/>
              <a:t>S3</a:t>
            </a:r>
          </a:p>
          <a:p>
            <a:endParaRPr lang="en-US" sz="1050" dirty="0"/>
          </a:p>
        </p:txBody>
      </p:sp>
      <p:sp>
        <p:nvSpPr>
          <p:cNvPr id="3" name="TextBox 2"/>
          <p:cNvSpPr txBox="1"/>
          <p:nvPr/>
        </p:nvSpPr>
        <p:spPr>
          <a:xfrm>
            <a:off x="783771" y="4753074"/>
            <a:ext cx="22124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Kegiatan</a:t>
            </a:r>
            <a:r>
              <a:rPr lang="en-US" sz="1050" dirty="0"/>
              <a:t> yang </a:t>
            </a:r>
            <a:r>
              <a:rPr lang="en-US" sz="1050" dirty="0" err="1"/>
              <a:t>melibatkan</a:t>
            </a:r>
            <a:r>
              <a:rPr lang="en-US" sz="1050" dirty="0"/>
              <a:t> </a:t>
            </a:r>
            <a:r>
              <a:rPr lang="en-US" sz="1050" dirty="0" err="1"/>
              <a:t>industri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794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3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3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3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3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3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36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3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36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36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36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36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36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136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136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 build="p"/>
      <p:bldP spid="113669" grpId="0" animBg="1"/>
      <p:bldP spid="4" grpId="0" animBg="1"/>
      <p:bldP spid="2" grpId="0" animBg="1"/>
      <p:bldP spid="6" grpId="0" animBg="1"/>
      <p:bldP spid="7" grpId="0" animBg="1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fabien + cyr 010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53" y="0"/>
            <a:ext cx="2241947" cy="17716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1143001" y="4343401"/>
            <a:ext cx="30460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Tahoma" panose="020B0604030504040204" pitchFamily="34" charset="0"/>
              </a:rPr>
              <a:t>Rata-2 kenaikan BHP= 23%</a:t>
            </a:r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286251" y="1771650"/>
          <a:ext cx="3450431" cy="3068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Chart" r:id="rId4" imgW="4905375" imgH="2657551" progId="Excel.Chart.8">
                  <p:embed/>
                </p:oleObj>
              </mc:Choice>
              <mc:Fallback>
                <p:oleObj name="Chart" r:id="rId4" imgW="4905375" imgH="2657551" progId="Excel.Chart.8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1" y="1771650"/>
                        <a:ext cx="3450431" cy="306824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57700" y="4800600"/>
            <a:ext cx="3578224" cy="36933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Tahoma" panose="020B0604030504040204" pitchFamily="34" charset="0"/>
              </a:rPr>
              <a:t>Penurunan SFC (minimum)=14%</a:t>
            </a:r>
          </a:p>
        </p:txBody>
      </p:sp>
      <p:graphicFrame>
        <p:nvGraphicFramePr>
          <p:cNvPr id="1027" name="Object 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48967" y="1028700"/>
          <a:ext cx="3058715" cy="2934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Chart" r:id="rId6" imgW="5476875" imgH="3505200" progId="Excel.Chart.8">
                  <p:embed/>
                </p:oleObj>
              </mc:Choice>
              <mc:Fallback>
                <p:oleObj name="Chart" r:id="rId6" imgW="5476875" imgH="3505200" progId="Excel.Chart.8">
                  <p:embed/>
                  <p:pic>
                    <p:nvPicPr>
                      <p:cNvPr id="10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8967" y="1028700"/>
                        <a:ext cx="3058715" cy="2934891"/>
                      </a:xfrm>
                      <a:prstGeom prst="rect">
                        <a:avLst/>
                      </a:prstGeom>
                      <a:solidFill>
                        <a:srgbClr val="FF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1512094" y="1257300"/>
            <a:ext cx="633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Tahoma" panose="020B0604030504040204" pitchFamily="34" charset="0"/>
              </a:rPr>
              <a:t>BHP</a:t>
            </a:r>
          </a:p>
        </p:txBody>
      </p:sp>
      <p:sp>
        <p:nvSpPr>
          <p:cNvPr id="1032" name="Line 9"/>
          <p:cNvSpPr>
            <a:spLocks noChangeShapeType="1"/>
          </p:cNvSpPr>
          <p:nvPr/>
        </p:nvSpPr>
        <p:spPr bwMode="auto">
          <a:xfrm>
            <a:off x="2462214" y="1543050"/>
            <a:ext cx="31670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050"/>
          </a:p>
        </p:txBody>
      </p:sp>
      <p:sp>
        <p:nvSpPr>
          <p:cNvPr id="1033" name="Text Box 10"/>
          <p:cNvSpPr txBox="1">
            <a:spLocks noChangeArrowheads="1"/>
          </p:cNvSpPr>
          <p:nvPr/>
        </p:nvSpPr>
        <p:spPr bwMode="auto">
          <a:xfrm>
            <a:off x="2820592" y="1428751"/>
            <a:ext cx="100059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 dirty="0">
                <a:latin typeface="Tahoma" panose="020B0604030504040204" pitchFamily="34" charset="0"/>
              </a:rPr>
              <a:t>w/o BioPower</a:t>
            </a:r>
          </a:p>
        </p:txBody>
      </p:sp>
      <p:sp>
        <p:nvSpPr>
          <p:cNvPr id="1034" name="Line 11"/>
          <p:cNvSpPr>
            <a:spLocks noChangeShapeType="1"/>
          </p:cNvSpPr>
          <p:nvPr/>
        </p:nvSpPr>
        <p:spPr bwMode="auto">
          <a:xfrm>
            <a:off x="2462214" y="1714500"/>
            <a:ext cx="316706" cy="0"/>
          </a:xfrm>
          <a:prstGeom prst="line">
            <a:avLst/>
          </a:prstGeom>
          <a:noFill/>
          <a:ln w="28575">
            <a:solidFill>
              <a:srgbClr val="BC10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050"/>
          </a:p>
        </p:txBody>
      </p:sp>
      <p:sp>
        <p:nvSpPr>
          <p:cNvPr id="1035" name="Text Box 12"/>
          <p:cNvSpPr txBox="1">
            <a:spLocks noChangeArrowheads="1"/>
          </p:cNvSpPr>
          <p:nvPr/>
        </p:nvSpPr>
        <p:spPr bwMode="auto">
          <a:xfrm>
            <a:off x="2820592" y="1584723"/>
            <a:ext cx="7441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+0.25%</a:t>
            </a:r>
          </a:p>
        </p:txBody>
      </p:sp>
      <p:sp>
        <p:nvSpPr>
          <p:cNvPr id="1036" name="Text Box 13"/>
          <p:cNvSpPr txBox="1">
            <a:spLocks noChangeArrowheads="1"/>
          </p:cNvSpPr>
          <p:nvPr/>
        </p:nvSpPr>
        <p:spPr bwMode="auto">
          <a:xfrm>
            <a:off x="1885950" y="171451"/>
            <a:ext cx="2371162" cy="6924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u="sng">
                <a:latin typeface="Tahoma" panose="020B0604030504040204" pitchFamily="34" charset="0"/>
              </a:rPr>
              <a:t>Lab Test, Engine :</a:t>
            </a:r>
          </a:p>
          <a:p>
            <a:pPr eaLnBrk="1" hangingPunct="1"/>
            <a:r>
              <a:rPr lang="en-US" altLang="en-US" sz="1050">
                <a:latin typeface="Tahoma" panose="020B0604030504040204" pitchFamily="34" charset="0"/>
              </a:rPr>
              <a:t>Brand: Gilkes, Type BLMC Serie 100</a:t>
            </a:r>
          </a:p>
          <a:p>
            <a:pPr eaLnBrk="1" hangingPunct="1"/>
            <a:r>
              <a:rPr lang="en-US" altLang="en-US" sz="1050">
                <a:latin typeface="Tahoma" panose="020B0604030504040204" pitchFamily="34" charset="0"/>
              </a:rPr>
              <a:t>Capacity : 1500CC, Indirect Injection</a:t>
            </a:r>
          </a:p>
        </p:txBody>
      </p:sp>
      <p:sp>
        <p:nvSpPr>
          <p:cNvPr id="1037" name="Line 14"/>
          <p:cNvSpPr>
            <a:spLocks noChangeShapeType="1"/>
          </p:cNvSpPr>
          <p:nvPr/>
        </p:nvSpPr>
        <p:spPr bwMode="auto">
          <a:xfrm flipV="1">
            <a:off x="7156849" y="3886200"/>
            <a:ext cx="316706" cy="800100"/>
          </a:xfrm>
          <a:prstGeom prst="line">
            <a:avLst/>
          </a:prstGeom>
          <a:noFill/>
          <a:ln w="5715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418714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sedong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445055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5561411" y="1194199"/>
            <a:ext cx="1952779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 dirty="0"/>
              <a:t>A = </a:t>
            </a:r>
            <a:r>
              <a:rPr lang="id-ID" altLang="en-US" sz="1050" dirty="0"/>
              <a:t>DIESEL ONLY</a:t>
            </a:r>
            <a:endParaRPr lang="en-US" altLang="en-US" sz="1050" dirty="0"/>
          </a:p>
          <a:p>
            <a:pPr eaLnBrk="1" hangingPunct="1"/>
            <a:r>
              <a:rPr lang="en-US" altLang="en-US" sz="1050" dirty="0"/>
              <a:t>C = + 0,1% BioPower</a:t>
            </a:r>
          </a:p>
          <a:p>
            <a:pPr eaLnBrk="1" hangingPunct="1"/>
            <a:endParaRPr lang="en-US" altLang="en-US" sz="1050" dirty="0"/>
          </a:p>
          <a:p>
            <a:pPr eaLnBrk="1" hangingPunct="1">
              <a:buFont typeface="Wingdings" panose="05000000000000000000" pitchFamily="2" charset="2"/>
              <a:buChar char="è"/>
            </a:pPr>
            <a:r>
              <a:rPr lang="id-ID" altLang="en-US" sz="1050" dirty="0">
                <a:sym typeface="Wingdings" panose="05000000000000000000" pitchFamily="2" charset="2"/>
              </a:rPr>
              <a:t>Addition of</a:t>
            </a:r>
            <a:r>
              <a:rPr lang="en-US" altLang="en-US" sz="1050" dirty="0">
                <a:sym typeface="Wingdings" panose="05000000000000000000" pitchFamily="2" charset="2"/>
              </a:rPr>
              <a:t> BioPower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050" dirty="0"/>
              <a:t>   </a:t>
            </a:r>
            <a:r>
              <a:rPr lang="id-ID" altLang="en-US" sz="1050" dirty="0"/>
              <a:t>does not effect to</a:t>
            </a:r>
            <a:endParaRPr lang="en-US" altLang="en-US" sz="105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050" dirty="0"/>
              <a:t>   </a:t>
            </a:r>
            <a:r>
              <a:rPr lang="id-ID" altLang="en-US" sz="1050" dirty="0"/>
              <a:t>diesel specification</a:t>
            </a:r>
            <a:endParaRPr lang="en-US" altLang="en-US" sz="105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1050" dirty="0"/>
          </a:p>
          <a:p>
            <a:pPr eaLnBrk="1" hangingPunct="1">
              <a:buFont typeface="Wingdings" panose="05000000000000000000" pitchFamily="2" charset="2"/>
              <a:buChar char="è"/>
            </a:pPr>
            <a:r>
              <a:rPr lang="en-US" altLang="en-US" sz="1050" dirty="0">
                <a:sym typeface="Wingdings" panose="05000000000000000000" pitchFamily="2" charset="2"/>
              </a:rPr>
              <a:t>CI </a:t>
            </a:r>
            <a:r>
              <a:rPr lang="id-ID" altLang="en-US" sz="1050" dirty="0">
                <a:sym typeface="Wingdings" panose="05000000000000000000" pitchFamily="2" charset="2"/>
              </a:rPr>
              <a:t>increase ~</a:t>
            </a:r>
            <a:r>
              <a:rPr lang="en-US" altLang="en-US" sz="1050" dirty="0">
                <a:sym typeface="Wingdings" panose="05000000000000000000" pitchFamily="2" charset="2"/>
              </a:rPr>
              <a:t>1 </a:t>
            </a:r>
            <a:r>
              <a:rPr lang="id-ID" altLang="en-US" sz="1050" dirty="0">
                <a:sym typeface="Wingdings" panose="05000000000000000000" pitchFamily="2" charset="2"/>
              </a:rPr>
              <a:t>point</a:t>
            </a:r>
            <a:endParaRPr lang="en-US" altLang="en-US" sz="1050" dirty="0">
              <a:sym typeface="Wingdings" panose="05000000000000000000" pitchFamily="2" charset="2"/>
            </a:endParaRPr>
          </a:p>
          <a:p>
            <a:pPr eaLnBrk="1" hangingPunct="1">
              <a:buFont typeface="Wingdings" panose="05000000000000000000" pitchFamily="2" charset="2"/>
              <a:buChar char="è"/>
            </a:pPr>
            <a:endParaRPr lang="en-US" altLang="en-US" sz="105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050" dirty="0"/>
              <a:t>B=</a:t>
            </a:r>
            <a:r>
              <a:rPr lang="id-ID" altLang="en-US" sz="1050" dirty="0"/>
              <a:t>diesel</a:t>
            </a:r>
            <a:r>
              <a:rPr lang="en-US" altLang="en-US" sz="1050" dirty="0"/>
              <a:t>+ad</a:t>
            </a:r>
            <a:r>
              <a:rPr lang="id-ID" altLang="en-US" sz="1050" dirty="0"/>
              <a:t>d</a:t>
            </a:r>
            <a:r>
              <a:rPr lang="en-US" altLang="en-US" sz="1050" dirty="0" err="1"/>
              <a:t>itif</a:t>
            </a:r>
            <a:r>
              <a:rPr lang="en-US" altLang="en-US" sz="1050" dirty="0"/>
              <a:t> </a:t>
            </a:r>
            <a:r>
              <a:rPr lang="id-ID" altLang="en-US" sz="1050" dirty="0"/>
              <a:t>commercial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id-ID" altLang="en-US" sz="105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d-ID" altLang="en-US" sz="1050" dirty="0">
                <a:solidFill>
                  <a:srgbClr val="FF0000"/>
                </a:solidFill>
              </a:rPr>
              <a:t>Spec Diesel+additive </a:t>
            </a:r>
            <a:r>
              <a:rPr lang="id-ID" altLang="en-US" sz="1050" dirty="0">
                <a:solidFill>
                  <a:srgbClr val="FF0000"/>
                </a:solidFill>
                <a:sym typeface="Symbol" panose="05050102010706020507" pitchFamily="18" charset="2"/>
              </a:rPr>
              <a:t> diesel</a:t>
            </a:r>
            <a:endParaRPr lang="en-US" altLang="en-US" sz="1050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050" dirty="0"/>
              <a:t>            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050" dirty="0"/>
              <a:t>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27271" y="342900"/>
            <a:ext cx="301612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</a:rPr>
              <a:t>sertifikasi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00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05" y="57150"/>
            <a:ext cx="4536281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60" y="1771650"/>
            <a:ext cx="4537472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Line 6"/>
          <p:cNvSpPr>
            <a:spLocks noChangeShapeType="1"/>
          </p:cNvSpPr>
          <p:nvPr/>
        </p:nvSpPr>
        <p:spPr bwMode="auto">
          <a:xfrm flipV="1">
            <a:off x="4064794" y="1000125"/>
            <a:ext cx="10716" cy="23145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54" name="Line 7"/>
          <p:cNvSpPr>
            <a:spLocks noChangeShapeType="1"/>
          </p:cNvSpPr>
          <p:nvPr/>
        </p:nvSpPr>
        <p:spPr bwMode="auto">
          <a:xfrm flipH="1">
            <a:off x="2010966" y="3093244"/>
            <a:ext cx="2057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55" name="Line 8"/>
          <p:cNvSpPr>
            <a:spLocks noChangeShapeType="1"/>
          </p:cNvSpPr>
          <p:nvPr/>
        </p:nvSpPr>
        <p:spPr bwMode="auto">
          <a:xfrm flipH="1">
            <a:off x="2010966" y="1339454"/>
            <a:ext cx="20050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56" name="Text Box 9"/>
          <p:cNvSpPr txBox="1">
            <a:spLocks noChangeArrowheads="1"/>
          </p:cNvSpPr>
          <p:nvPr/>
        </p:nvSpPr>
        <p:spPr bwMode="auto">
          <a:xfrm>
            <a:off x="1212058" y="2800350"/>
            <a:ext cx="394097" cy="514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900" b="1"/>
          </a:p>
          <a:p>
            <a:pPr eaLnBrk="1" hangingPunct="1"/>
            <a:r>
              <a:rPr lang="id-ID" altLang="en-US" sz="900" b="1"/>
              <a:t>92</a:t>
            </a:r>
            <a:endParaRPr lang="en-US" altLang="en-US" sz="1050" b="1"/>
          </a:p>
        </p:txBody>
      </p:sp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1248966" y="1028700"/>
            <a:ext cx="432197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900" b="1"/>
          </a:p>
          <a:p>
            <a:pPr eaLnBrk="1" hangingPunct="1"/>
            <a:r>
              <a:rPr lang="id-ID" altLang="en-US" sz="900" b="1"/>
              <a:t>93,5</a:t>
            </a:r>
            <a:endParaRPr lang="en-US" altLang="en-US" sz="1050" b="1"/>
          </a:p>
        </p:txBody>
      </p:sp>
      <p:sp>
        <p:nvSpPr>
          <p:cNvPr id="2058" name="Line 11"/>
          <p:cNvSpPr>
            <a:spLocks noChangeShapeType="1"/>
          </p:cNvSpPr>
          <p:nvPr/>
        </p:nvSpPr>
        <p:spPr bwMode="auto">
          <a:xfrm>
            <a:off x="1641873" y="1257300"/>
            <a:ext cx="158353" cy="857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59" name="Line 12"/>
          <p:cNvSpPr>
            <a:spLocks noChangeShapeType="1"/>
          </p:cNvSpPr>
          <p:nvPr/>
        </p:nvSpPr>
        <p:spPr bwMode="auto">
          <a:xfrm>
            <a:off x="1535908" y="3057525"/>
            <a:ext cx="316706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60" name="Line 13"/>
          <p:cNvSpPr>
            <a:spLocks noChangeShapeType="1"/>
          </p:cNvSpPr>
          <p:nvPr/>
        </p:nvSpPr>
        <p:spPr bwMode="auto">
          <a:xfrm>
            <a:off x="3995738" y="1000125"/>
            <a:ext cx="0" cy="5143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61" name="Line 14"/>
          <p:cNvSpPr>
            <a:spLocks noChangeShapeType="1"/>
          </p:cNvSpPr>
          <p:nvPr/>
        </p:nvSpPr>
        <p:spPr bwMode="auto">
          <a:xfrm>
            <a:off x="3881438" y="1083469"/>
            <a:ext cx="105966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62" name="Line 15"/>
          <p:cNvSpPr>
            <a:spLocks noChangeShapeType="1"/>
          </p:cNvSpPr>
          <p:nvPr/>
        </p:nvSpPr>
        <p:spPr bwMode="auto">
          <a:xfrm flipH="1">
            <a:off x="4069556" y="1083469"/>
            <a:ext cx="105966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63" name="Text Box 16"/>
          <p:cNvSpPr txBox="1">
            <a:spLocks noChangeArrowheads="1"/>
          </p:cNvSpPr>
          <p:nvPr/>
        </p:nvSpPr>
        <p:spPr bwMode="auto">
          <a:xfrm>
            <a:off x="4367212" y="771525"/>
            <a:ext cx="661988" cy="4286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900" b="1"/>
          </a:p>
          <a:p>
            <a:pPr eaLnBrk="1" hangingPunct="1"/>
            <a:r>
              <a:rPr lang="en-US" altLang="en-US" sz="900" b="1"/>
              <a:t>    </a:t>
            </a:r>
            <a:r>
              <a:rPr lang="id-ID" altLang="en-US" sz="900" b="1"/>
              <a:t>4,5</a:t>
            </a:r>
            <a:r>
              <a:rPr lang="id-ID" altLang="en-US" sz="900" b="1" baseline="30000"/>
              <a:t>o</a:t>
            </a:r>
            <a:endParaRPr lang="en-US" altLang="en-US" sz="1050" b="1"/>
          </a:p>
        </p:txBody>
      </p:sp>
      <p:sp>
        <p:nvSpPr>
          <p:cNvPr id="2064" name="Line 17"/>
          <p:cNvSpPr>
            <a:spLocks noChangeShapeType="1"/>
          </p:cNvSpPr>
          <p:nvPr/>
        </p:nvSpPr>
        <p:spPr bwMode="auto">
          <a:xfrm flipH="1">
            <a:off x="4015978" y="965598"/>
            <a:ext cx="327422" cy="34528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65" name="Text Box 18"/>
          <p:cNvSpPr txBox="1">
            <a:spLocks noChangeArrowheads="1"/>
          </p:cNvSpPr>
          <p:nvPr/>
        </p:nvSpPr>
        <p:spPr bwMode="auto">
          <a:xfrm>
            <a:off x="5257800" y="1343025"/>
            <a:ext cx="7096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en-US" sz="900" b="1">
                <a:solidFill>
                  <a:srgbClr val="BC1097"/>
                </a:solidFill>
              </a:rPr>
              <a:t>After BioPower</a:t>
            </a:r>
            <a:endParaRPr lang="en-US" altLang="en-US" sz="1050" b="1">
              <a:solidFill>
                <a:srgbClr val="BC1097"/>
              </a:solidFill>
            </a:endParaRPr>
          </a:p>
        </p:txBody>
      </p:sp>
      <p:sp>
        <p:nvSpPr>
          <p:cNvPr id="2066" name="Text Box 19"/>
          <p:cNvSpPr txBox="1">
            <a:spLocks noChangeArrowheads="1"/>
          </p:cNvSpPr>
          <p:nvPr/>
        </p:nvSpPr>
        <p:spPr bwMode="auto">
          <a:xfrm>
            <a:off x="5281612" y="2971800"/>
            <a:ext cx="767954" cy="514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en-US" sz="900" b="1">
                <a:solidFill>
                  <a:srgbClr val="BC1097"/>
                </a:solidFill>
              </a:rPr>
              <a:t>Before</a:t>
            </a:r>
          </a:p>
          <a:p>
            <a:pPr eaLnBrk="1" hangingPunct="1"/>
            <a:r>
              <a:rPr lang="id-ID" altLang="en-US" sz="900" b="1">
                <a:solidFill>
                  <a:srgbClr val="BC1097"/>
                </a:solidFill>
              </a:rPr>
              <a:t>BioPower</a:t>
            </a:r>
            <a:endParaRPr lang="en-US" altLang="en-US" sz="1050" b="1">
              <a:solidFill>
                <a:srgbClr val="BC1097"/>
              </a:solidFill>
            </a:endParaRPr>
          </a:p>
        </p:txBody>
      </p:sp>
      <p:sp>
        <p:nvSpPr>
          <p:cNvPr id="2067" name="Text Box 21"/>
          <p:cNvSpPr txBox="1">
            <a:spLocks noChangeArrowheads="1"/>
          </p:cNvSpPr>
          <p:nvPr/>
        </p:nvSpPr>
        <p:spPr bwMode="auto">
          <a:xfrm>
            <a:off x="6057900" y="2694386"/>
            <a:ext cx="1548822" cy="25391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/>
              <a:t>P vs Angle (deg)</a:t>
            </a:r>
            <a:r>
              <a:rPr lang="id-ID" altLang="en-US" sz="1050"/>
              <a:t> curve</a:t>
            </a:r>
            <a:endParaRPr lang="en-US" altLang="en-US" sz="1050"/>
          </a:p>
        </p:txBody>
      </p:sp>
      <p:sp>
        <p:nvSpPr>
          <p:cNvPr id="2068" name="Line 22"/>
          <p:cNvSpPr>
            <a:spLocks noChangeShapeType="1"/>
          </p:cNvSpPr>
          <p:nvPr/>
        </p:nvSpPr>
        <p:spPr bwMode="auto">
          <a:xfrm>
            <a:off x="3886200" y="971550"/>
            <a:ext cx="0" cy="3714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050"/>
          </a:p>
        </p:txBody>
      </p:sp>
      <p:sp>
        <p:nvSpPr>
          <p:cNvPr id="2069" name="Text Box 23"/>
          <p:cNvSpPr txBox="1">
            <a:spLocks noChangeArrowheads="1"/>
          </p:cNvSpPr>
          <p:nvPr/>
        </p:nvSpPr>
        <p:spPr bwMode="auto">
          <a:xfrm>
            <a:off x="3358754" y="4654154"/>
            <a:ext cx="92365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/>
              <a:t>TDC, 0</a:t>
            </a:r>
            <a:r>
              <a:rPr lang="en-US" altLang="en-US" sz="1050" baseline="30000"/>
              <a:t>o</a:t>
            </a:r>
            <a:r>
              <a:rPr lang="en-US" altLang="en-US" sz="1050"/>
              <a:t> deg</a:t>
            </a:r>
          </a:p>
        </p:txBody>
      </p:sp>
      <p:sp>
        <p:nvSpPr>
          <p:cNvPr id="2070" name="TextBox 23"/>
          <p:cNvSpPr txBox="1">
            <a:spLocks noChangeArrowheads="1"/>
          </p:cNvSpPr>
          <p:nvPr/>
        </p:nvSpPr>
        <p:spPr bwMode="auto">
          <a:xfrm>
            <a:off x="482859" y="0"/>
            <a:ext cx="3860541" cy="90024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en-US" sz="1050" dirty="0"/>
              <a:t>                </a:t>
            </a:r>
          </a:p>
          <a:p>
            <a:pPr eaLnBrk="1" hangingPunct="1"/>
            <a:r>
              <a:rPr lang="id-ID" altLang="en-US" sz="1050" dirty="0"/>
              <a:t>   </a:t>
            </a:r>
            <a:r>
              <a:rPr lang="en-US" altLang="en-US" sz="1050" dirty="0"/>
              <a:t>TESTIMONI…….</a:t>
            </a:r>
            <a:endParaRPr lang="id-ID" altLang="en-US" sz="1050" dirty="0"/>
          </a:p>
          <a:p>
            <a:pPr eaLnBrk="1" hangingPunct="1"/>
            <a:r>
              <a:rPr lang="id-ID" altLang="en-US" sz="1050" dirty="0"/>
              <a:t>  </a:t>
            </a:r>
            <a:r>
              <a:rPr lang="en-US" altLang="en-US" sz="1050" dirty="0"/>
              <a:t> </a:t>
            </a:r>
            <a:r>
              <a:rPr lang="id-ID" altLang="en-US" sz="1050" dirty="0"/>
              <a:t>Engine12 cyls., Niigata 2500kW</a:t>
            </a:r>
            <a:endParaRPr lang="en-US" altLang="en-US" sz="1050" dirty="0"/>
          </a:p>
          <a:p>
            <a:pPr eaLnBrk="1" hangingPunct="1"/>
            <a:r>
              <a:rPr lang="en-US" altLang="en-US" sz="1050" dirty="0"/>
              <a:t>   PT SK KERIS</a:t>
            </a:r>
            <a:endParaRPr lang="id-ID" altLang="en-US" sz="1050" dirty="0"/>
          </a:p>
          <a:p>
            <a:pPr eaLnBrk="1" hangingPunct="1"/>
            <a:endParaRPr lang="id-ID" altLang="en-US" sz="1050" dirty="0"/>
          </a:p>
        </p:txBody>
      </p:sp>
      <p:sp>
        <p:nvSpPr>
          <p:cNvPr id="2071" name="TextBox 22"/>
          <p:cNvSpPr txBox="1">
            <a:spLocks noChangeArrowheads="1"/>
          </p:cNvSpPr>
          <p:nvPr/>
        </p:nvSpPr>
        <p:spPr bwMode="auto">
          <a:xfrm>
            <a:off x="6286501" y="3536156"/>
            <a:ext cx="14526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en-US" sz="1050" dirty="0">
                <a:solidFill>
                  <a:srgbClr val="FF0000"/>
                </a:solidFill>
              </a:rPr>
              <a:t>-Ignition delay &lt;&lt;</a:t>
            </a:r>
          </a:p>
          <a:p>
            <a:pPr eaLnBrk="1" hangingPunct="1"/>
            <a:r>
              <a:rPr lang="id-ID" altLang="en-US" sz="1050" dirty="0">
                <a:solidFill>
                  <a:srgbClr val="FF0000"/>
                </a:solidFill>
              </a:rPr>
              <a:t>-Pressure &gt;&gt;</a:t>
            </a:r>
          </a:p>
          <a:p>
            <a:pPr eaLnBrk="1" hangingPunct="1"/>
            <a:r>
              <a:rPr lang="id-ID" altLang="en-US" sz="1050" dirty="0">
                <a:solidFill>
                  <a:srgbClr val="FF0000"/>
                </a:solidFill>
              </a:rPr>
              <a:t>-Fuel consumption&lt;&lt;</a:t>
            </a:r>
          </a:p>
          <a:p>
            <a:pPr eaLnBrk="1" hangingPunct="1"/>
            <a:r>
              <a:rPr lang="id-ID" altLang="en-US" sz="1050" dirty="0">
                <a:solidFill>
                  <a:srgbClr val="FF0000"/>
                </a:solidFill>
              </a:rPr>
              <a:t> (about 10%)</a:t>
            </a:r>
          </a:p>
        </p:txBody>
      </p:sp>
      <p:pic>
        <p:nvPicPr>
          <p:cNvPr id="207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2" r="66364" b="33333"/>
          <a:stretch>
            <a:fillRect/>
          </a:stretch>
        </p:blipFill>
        <p:spPr bwMode="auto">
          <a:xfrm>
            <a:off x="6000750" y="11907"/>
            <a:ext cx="2000250" cy="244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4693" name="Object 5"/>
          <p:cNvGraphicFramePr>
            <a:graphicFrameLocks noChangeAspect="1"/>
          </p:cNvGraphicFramePr>
          <p:nvPr/>
        </p:nvGraphicFramePr>
        <p:xfrm>
          <a:off x="1193006" y="3371850"/>
          <a:ext cx="1928813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Chart" r:id="rId6" imgW="4905375" imgH="2657551" progId="Excel.Sheet.8">
                  <p:embed/>
                </p:oleObj>
              </mc:Choice>
              <mc:Fallback>
                <p:oleObj name="Chart" r:id="rId6" imgW="4905375" imgH="2657551" progId="Excel.Sheet.8">
                  <p:embed/>
                  <p:pic>
                    <p:nvPicPr>
                      <p:cNvPr id="11469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006" y="3371850"/>
                        <a:ext cx="1928813" cy="17145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3" name="TextBox 24"/>
          <p:cNvSpPr txBox="1">
            <a:spLocks noChangeArrowheads="1"/>
          </p:cNvSpPr>
          <p:nvPr/>
        </p:nvSpPr>
        <p:spPr bwMode="auto">
          <a:xfrm>
            <a:off x="1600201" y="3551636"/>
            <a:ext cx="1527982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en-US" sz="1050"/>
              <a:t>Lab scale test</a:t>
            </a:r>
          </a:p>
          <a:p>
            <a:pPr eaLnBrk="1" hangingPunct="1"/>
            <a:r>
              <a:rPr lang="id-ID" altLang="en-US" sz="1050"/>
              <a:t>Engine: Gilkes 1500cc</a:t>
            </a:r>
          </a:p>
          <a:p>
            <a:pPr eaLnBrk="1" hangingPunct="1"/>
            <a:r>
              <a:rPr lang="id-ID" altLang="en-US" sz="1050"/>
              <a:t>       SFC= -14%</a:t>
            </a:r>
          </a:p>
        </p:txBody>
      </p:sp>
    </p:spTree>
    <p:extLst>
      <p:ext uri="{BB962C8B-B14F-4D97-AF65-F5344CB8AC3E}">
        <p14:creationId xmlns:p14="http://schemas.microsoft.com/office/powerpoint/2010/main" val="558555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14693" grpId="0" 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         KIAT</a:t>
            </a:r>
            <a:endParaRPr dirty="0"/>
          </a:p>
        </p:txBody>
      </p:sp>
      <p:sp>
        <p:nvSpPr>
          <p:cNvPr id="424" name="Google Shape;424;p20"/>
          <p:cNvSpPr txBox="1">
            <a:spLocks noGrp="1"/>
          </p:cNvSpPr>
          <p:nvPr>
            <p:ph type="body" idx="1"/>
          </p:nvPr>
        </p:nvSpPr>
        <p:spPr>
          <a:xfrm>
            <a:off x="2775857" y="1033400"/>
            <a:ext cx="5695968" cy="32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dirty="0" err="1" smtClean="0"/>
              <a:t>Kenali</a:t>
            </a:r>
            <a:r>
              <a:rPr lang="en-US" dirty="0" smtClean="0"/>
              <a:t> “playing </a:t>
            </a:r>
            <a:r>
              <a:rPr lang="id-ID" dirty="0" smtClean="0"/>
              <a:t>g</a:t>
            </a:r>
            <a:r>
              <a:rPr lang="en-US" dirty="0" smtClean="0"/>
              <a:t>round”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aturannya</a:t>
            </a:r>
            <a:endParaRPr dirty="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dirty="0" smtClean="0"/>
              <a:t>Asses diri sendiri, tentukan level</a:t>
            </a:r>
            <a:endParaRPr dirty="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-US" dirty="0" err="1" smtClean="0"/>
              <a:t>Buat</a:t>
            </a:r>
            <a:r>
              <a:rPr lang="en-US" dirty="0" smtClean="0"/>
              <a:t> Roadmap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-US" dirty="0" err="1" smtClean="0"/>
              <a:t>Tulis</a:t>
            </a:r>
            <a:r>
              <a:rPr lang="en-US" dirty="0" smtClean="0"/>
              <a:t> proposal yang:</a:t>
            </a:r>
          </a:p>
          <a:p>
            <a:pPr marL="10160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	</a:t>
            </a:r>
            <a:r>
              <a:rPr lang="en-US" dirty="0" smtClean="0"/>
              <a:t>&gt; </a:t>
            </a:r>
            <a:r>
              <a:rPr lang="en-US" dirty="0" err="1" smtClean="0"/>
              <a:t>lengkap</a:t>
            </a:r>
            <a:r>
              <a:rPr lang="en-US" dirty="0" smtClean="0"/>
              <a:t> </a:t>
            </a:r>
            <a:r>
              <a:rPr lang="en-US" dirty="0" err="1" smtClean="0"/>
              <a:t>sesuai</a:t>
            </a:r>
            <a:r>
              <a:rPr lang="en-US" dirty="0" smtClean="0"/>
              <a:t> </a:t>
            </a:r>
            <a:r>
              <a:rPr lang="en-US" dirty="0" err="1" smtClean="0"/>
              <a:t>panduan</a:t>
            </a:r>
            <a:endParaRPr lang="en-US" dirty="0" smtClean="0"/>
          </a:p>
          <a:p>
            <a:pPr marL="10160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	</a:t>
            </a:r>
            <a:r>
              <a:rPr lang="en-US" dirty="0" smtClean="0"/>
              <a:t>&gt; </a:t>
            </a:r>
            <a:r>
              <a:rPr lang="en-US" dirty="0" err="1" smtClean="0"/>
              <a:t>sesuai</a:t>
            </a:r>
            <a:r>
              <a:rPr lang="en-US" dirty="0" smtClean="0"/>
              <a:t> level (</a:t>
            </a:r>
            <a:r>
              <a:rPr lang="en-US" dirty="0" err="1" smtClean="0"/>
              <a:t>jangan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kapling</a:t>
            </a:r>
            <a:r>
              <a:rPr lang="en-US" dirty="0" smtClean="0"/>
              <a:t>)</a:t>
            </a:r>
          </a:p>
          <a:p>
            <a:pPr marL="10160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	</a:t>
            </a:r>
            <a:r>
              <a:rPr lang="en-US" dirty="0" smtClean="0"/>
              <a:t>&gt; </a:t>
            </a:r>
            <a:r>
              <a:rPr lang="en-US" dirty="0" err="1" smtClean="0"/>
              <a:t>menjawab</a:t>
            </a:r>
            <a:r>
              <a:rPr lang="en-US" dirty="0" smtClean="0"/>
              <a:t> “YES” </a:t>
            </a:r>
            <a:r>
              <a:rPr lang="id-ID" dirty="0" smtClean="0"/>
              <a:t>semua </a:t>
            </a:r>
            <a:r>
              <a:rPr lang="en-US" dirty="0" err="1" smtClean="0"/>
              <a:t>aspek</a:t>
            </a:r>
            <a:r>
              <a:rPr lang="en-US" dirty="0" smtClean="0"/>
              <a:t> </a:t>
            </a:r>
            <a:r>
              <a:rPr lang="en-US" dirty="0" err="1" smtClean="0"/>
              <a:t>penilaian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5" name="Google Shape;425;p20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49493"/>
            <a:ext cx="5159935" cy="419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9773" y="4353949"/>
            <a:ext cx="34996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100" dirty="0"/>
              <a:t>Pabrik Aditif BioPower®</a:t>
            </a:r>
          </a:p>
          <a:p>
            <a:r>
              <a:rPr lang="id-ID" sz="2100" dirty="0"/>
              <a:t>Lokasi : Jababeka Cikarang</a:t>
            </a:r>
          </a:p>
        </p:txBody>
      </p:sp>
    </p:spTree>
    <p:extLst>
      <p:ext uri="{BB962C8B-B14F-4D97-AF65-F5344CB8AC3E}">
        <p14:creationId xmlns:p14="http://schemas.microsoft.com/office/powerpoint/2010/main" val="30547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771650" y="514350"/>
            <a:ext cx="5829300" cy="4000500"/>
          </a:xfrm>
        </p:spPr>
        <p:txBody>
          <a:bodyPr/>
          <a:lstStyle/>
          <a:p>
            <a:r>
              <a:rPr lang="en-US" sz="2700" dirty="0">
                <a:solidFill>
                  <a:schemeClr val="tx1"/>
                </a:solidFill>
              </a:rPr>
              <a:t>Benefits for industries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764507" y="1097757"/>
            <a:ext cx="319991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dirty="0"/>
              <a:t>Diesel cost		= </a:t>
            </a:r>
            <a:r>
              <a:rPr lang="en-US" sz="1050" dirty="0" err="1"/>
              <a:t>Rp</a:t>
            </a:r>
            <a:r>
              <a:rPr lang="en-US" sz="1050" dirty="0"/>
              <a:t>.</a:t>
            </a:r>
            <a:r>
              <a:rPr lang="id-ID" sz="1050" dirty="0"/>
              <a:t>10</a:t>
            </a:r>
            <a:r>
              <a:rPr lang="en-US" sz="1050" dirty="0"/>
              <a:t>.000,-/liter</a:t>
            </a:r>
          </a:p>
          <a:p>
            <a:r>
              <a:rPr lang="en-US" sz="1050" dirty="0"/>
              <a:t>Saving		</a:t>
            </a:r>
            <a:r>
              <a:rPr lang="en-US" sz="1050" dirty="0" smtClean="0"/>
              <a:t>= </a:t>
            </a:r>
            <a:r>
              <a:rPr lang="en-US" sz="1050" dirty="0"/>
              <a:t>10% = </a:t>
            </a:r>
            <a:r>
              <a:rPr lang="en-US" sz="1050" dirty="0" err="1"/>
              <a:t>Rp</a:t>
            </a:r>
            <a:r>
              <a:rPr lang="en-US" sz="1050" dirty="0"/>
              <a:t>.</a:t>
            </a:r>
            <a:r>
              <a:rPr lang="id-ID" sz="1050" dirty="0"/>
              <a:t>1.0</a:t>
            </a:r>
            <a:r>
              <a:rPr lang="en-US" sz="1050" dirty="0"/>
              <a:t>00,-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232299" y="1819276"/>
            <a:ext cx="6716315" cy="7386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BioPower Price	= Rp.1</a:t>
            </a:r>
            <a:r>
              <a:rPr lang="id-ID" sz="1050" dirty="0">
                <a:solidFill>
                  <a:schemeClr val="tx2">
                    <a:lumMod val="10000"/>
                  </a:schemeClr>
                </a:solidFill>
              </a:rPr>
              <a:t>2</a:t>
            </a:r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0.000,-/liter</a:t>
            </a:r>
          </a:p>
          <a:p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BioPower Cost	= 0,25% = 2,5cc/liter diesel=</a:t>
            </a:r>
            <a:r>
              <a:rPr lang="en-US" sz="1050" dirty="0" err="1">
                <a:solidFill>
                  <a:schemeClr val="tx2">
                    <a:lumMod val="10000"/>
                  </a:schemeClr>
                </a:solidFill>
              </a:rPr>
              <a:t>Rp</a:t>
            </a:r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.</a:t>
            </a:r>
            <a:r>
              <a:rPr lang="id-ID" sz="1050" dirty="0">
                <a:solidFill>
                  <a:schemeClr val="tx2">
                    <a:lumMod val="10000"/>
                  </a:schemeClr>
                </a:solidFill>
              </a:rPr>
              <a:t>300</a:t>
            </a:r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,-/</a:t>
            </a:r>
            <a:r>
              <a:rPr lang="en-US" sz="1050" dirty="0" err="1">
                <a:solidFill>
                  <a:schemeClr val="tx2">
                    <a:lumMod val="10000"/>
                  </a:schemeClr>
                </a:solidFill>
              </a:rPr>
              <a:t>ltr</a:t>
            </a:r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 diesel</a:t>
            </a:r>
          </a:p>
          <a:p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Net Saving		= </a:t>
            </a:r>
            <a:r>
              <a:rPr lang="en-US" sz="1050" dirty="0" err="1">
                <a:solidFill>
                  <a:schemeClr val="tx2">
                    <a:lumMod val="10000"/>
                  </a:schemeClr>
                </a:solidFill>
              </a:rPr>
              <a:t>Rp</a:t>
            </a:r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.</a:t>
            </a:r>
            <a:r>
              <a:rPr lang="id-ID" sz="1050" dirty="0">
                <a:solidFill>
                  <a:schemeClr val="tx2">
                    <a:lumMod val="10000"/>
                  </a:schemeClr>
                </a:solidFill>
              </a:rPr>
              <a:t>1.000</a:t>
            </a:r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,- - </a:t>
            </a:r>
            <a:r>
              <a:rPr lang="en-US" sz="1050" dirty="0" err="1">
                <a:solidFill>
                  <a:schemeClr val="tx2">
                    <a:lumMod val="10000"/>
                  </a:schemeClr>
                </a:solidFill>
              </a:rPr>
              <a:t>Rp</a:t>
            </a:r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.</a:t>
            </a:r>
            <a:r>
              <a:rPr lang="id-ID" sz="1050" dirty="0">
                <a:solidFill>
                  <a:schemeClr val="tx2">
                    <a:lumMod val="10000"/>
                  </a:schemeClr>
                </a:solidFill>
              </a:rPr>
              <a:t>30</a:t>
            </a:r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0,- = </a:t>
            </a:r>
            <a:r>
              <a:rPr lang="en-US" sz="1050" dirty="0" err="1">
                <a:solidFill>
                  <a:schemeClr val="tx2">
                    <a:lumMod val="10000"/>
                  </a:schemeClr>
                </a:solidFill>
              </a:rPr>
              <a:t>Rp</a:t>
            </a:r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.</a:t>
            </a:r>
            <a:r>
              <a:rPr lang="id-ID" sz="1050" dirty="0">
                <a:solidFill>
                  <a:schemeClr val="tx2">
                    <a:lumMod val="10000"/>
                  </a:schemeClr>
                </a:solidFill>
              </a:rPr>
              <a:t>70</a:t>
            </a:r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0,-/</a:t>
            </a:r>
            <a:r>
              <a:rPr lang="en-US" sz="1050" dirty="0" err="1">
                <a:solidFill>
                  <a:schemeClr val="tx2">
                    <a:lumMod val="10000"/>
                  </a:schemeClr>
                </a:solidFill>
              </a:rPr>
              <a:t>ltr</a:t>
            </a:r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 diesel</a:t>
            </a:r>
          </a:p>
          <a:p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						          = </a:t>
            </a:r>
            <a:r>
              <a:rPr lang="en-US" sz="1050" dirty="0">
                <a:solidFill>
                  <a:schemeClr val="tx2">
                    <a:lumMod val="10000"/>
                  </a:schemeClr>
                </a:solidFill>
                <a:cs typeface="Tahoma" pitchFamily="34" charset="0"/>
              </a:rPr>
              <a:t>± </a:t>
            </a:r>
            <a:r>
              <a:rPr lang="id-ID" sz="1050" dirty="0">
                <a:solidFill>
                  <a:schemeClr val="tx2">
                    <a:lumMod val="10000"/>
                  </a:schemeClr>
                </a:solidFill>
                <a:cs typeface="Tahoma" pitchFamily="34" charset="0"/>
              </a:rPr>
              <a:t>7</a:t>
            </a:r>
            <a:r>
              <a:rPr lang="en-US" sz="1050" dirty="0">
                <a:solidFill>
                  <a:schemeClr val="tx2">
                    <a:lumMod val="10000"/>
                  </a:schemeClr>
                </a:solidFill>
              </a:rPr>
              <a:t>%	       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145506" y="2971801"/>
            <a:ext cx="3898824" cy="738664"/>
          </a:xfrm>
          <a:prstGeom prst="rect">
            <a:avLst/>
          </a:prstGeom>
          <a:solidFill>
            <a:schemeClr val="accent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Hidden benefits</a:t>
            </a:r>
            <a:r>
              <a:rPr lang="en-US" sz="1050" dirty="0"/>
              <a:t>	: - increased power and torque </a:t>
            </a:r>
          </a:p>
          <a:p>
            <a:r>
              <a:rPr lang="en-US" sz="1050" dirty="0"/>
              <a:t>	</a:t>
            </a:r>
            <a:r>
              <a:rPr lang="id-ID" sz="1050" dirty="0"/>
              <a:t>	  </a:t>
            </a:r>
            <a:r>
              <a:rPr lang="en-US" sz="1050" dirty="0"/>
              <a:t>- decreased lubricant loss</a:t>
            </a:r>
          </a:p>
          <a:p>
            <a:r>
              <a:rPr lang="en-US" sz="1050" dirty="0"/>
              <a:t>		</a:t>
            </a:r>
            <a:r>
              <a:rPr lang="id-ID" sz="1050" dirty="0"/>
              <a:t>  </a:t>
            </a:r>
            <a:r>
              <a:rPr lang="en-US" sz="1050" dirty="0"/>
              <a:t>- longer lubricant life</a:t>
            </a:r>
          </a:p>
          <a:p>
            <a:r>
              <a:rPr lang="en-US" sz="1050" dirty="0"/>
              <a:t>		</a:t>
            </a:r>
            <a:r>
              <a:rPr lang="id-ID" sz="1050" dirty="0"/>
              <a:t>  </a:t>
            </a:r>
            <a:r>
              <a:rPr lang="en-US" sz="1050" dirty="0"/>
              <a:t>- cleaner exhaust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143000" y="4114801"/>
            <a:ext cx="6858000" cy="854080"/>
          </a:xfrm>
          <a:prstGeom prst="rect">
            <a:avLst/>
          </a:prstGeom>
          <a:solidFill>
            <a:srgbClr val="99FF33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50" b="1">
                <a:solidFill>
                  <a:srgbClr val="CC6600"/>
                </a:solidFill>
              </a:rPr>
              <a:t>Higher saving will be obtained when diesel price </a:t>
            </a:r>
            <a:r>
              <a:rPr lang="id-ID" sz="1650" b="1">
                <a:solidFill>
                  <a:srgbClr val="CC6600"/>
                </a:solidFill>
              </a:rPr>
              <a:t>is </a:t>
            </a:r>
            <a:r>
              <a:rPr lang="en-US" sz="1650" b="1">
                <a:solidFill>
                  <a:srgbClr val="CC6600"/>
                </a:solidFill>
              </a:rPr>
              <a:t>HIGHER</a:t>
            </a:r>
            <a:r>
              <a:rPr lang="id-ID" sz="1650" b="1">
                <a:solidFill>
                  <a:srgbClr val="CC6600"/>
                </a:solidFill>
              </a:rPr>
              <a:t>  </a:t>
            </a:r>
            <a:endParaRPr lang="en-US" sz="1650" b="1">
              <a:solidFill>
                <a:srgbClr val="CC6600"/>
              </a:solidFill>
            </a:endParaRPr>
          </a:p>
          <a:p>
            <a:r>
              <a:rPr lang="en-US" sz="1650" b="1">
                <a:solidFill>
                  <a:srgbClr val="BC1097"/>
                </a:solidFill>
              </a:rPr>
              <a:t>IN INDUSTRY Scale…LOWER PRODUCTION COST....EFFICIENCY</a:t>
            </a:r>
          </a:p>
          <a:p>
            <a:r>
              <a:rPr lang="en-US" sz="1650" b="1">
                <a:solidFill>
                  <a:srgbClr val="339966"/>
                </a:solidFill>
              </a:rPr>
              <a:t>IN NATIONAL Scale…..saving fuel &amp; subsidize, environment</a:t>
            </a:r>
          </a:p>
        </p:txBody>
      </p:sp>
    </p:spTree>
    <p:extLst>
      <p:ext uri="{BB962C8B-B14F-4D97-AF65-F5344CB8AC3E}">
        <p14:creationId xmlns:p14="http://schemas.microsoft.com/office/powerpoint/2010/main" val="2422502063"/>
      </p:ext>
    </p:extLst>
  </p:cSld>
  <p:clrMapOvr>
    <a:masterClrMapping/>
  </p:clrMapOvr>
  <p:transition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" presetClass="entr" presetSubtype="5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  <p:bldP spid="25604" grpId="0"/>
      <p:bldP spid="25605" grpId="0" animBg="1"/>
      <p:bldP spid="25606" grpId="0" animBg="1"/>
      <p:bldP spid="2560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27" y="69368"/>
            <a:ext cx="1428750" cy="1435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19" y="434769"/>
            <a:ext cx="2247831" cy="2011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676" y="0"/>
            <a:ext cx="2275592" cy="1704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21" y="3428812"/>
            <a:ext cx="2181832" cy="1582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777" y="189499"/>
            <a:ext cx="2114150" cy="211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446717"/>
            <a:ext cx="5336381" cy="957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8494" y="4426245"/>
            <a:ext cx="4915775" cy="6859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976" y="42354"/>
            <a:ext cx="3678932" cy="4154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100" b="1" dirty="0"/>
              <a:t>USER……….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5614" y="4047174"/>
            <a:ext cx="242129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brilianta</a:t>
            </a:r>
            <a:r>
              <a:rPr lang="en-US" sz="1800" dirty="0"/>
              <a:t> </a:t>
            </a:r>
            <a:r>
              <a:rPr lang="en-US" sz="1800" dirty="0" err="1"/>
              <a:t>bina</a:t>
            </a:r>
            <a:r>
              <a:rPr lang="en-US" sz="1800" dirty="0"/>
              <a:t> </a:t>
            </a:r>
            <a:r>
              <a:rPr lang="en-US" sz="1800" dirty="0" err="1"/>
              <a:t>arta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2624283" y="3668805"/>
            <a:ext cx="3746538" cy="41549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100" dirty="0"/>
              <a:t>TATA MANDIRI SEJAHTERA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7709" y="1773609"/>
            <a:ext cx="3384351" cy="27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76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18616" cy="3641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81" y="2310063"/>
            <a:ext cx="2619620" cy="3642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890" y="0"/>
            <a:ext cx="3668110" cy="5026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393" y="2117245"/>
            <a:ext cx="3039858" cy="2278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121" y="2672728"/>
            <a:ext cx="3233455" cy="2412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2497" y="3372517"/>
            <a:ext cx="3047040" cy="1712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3535" y="-63200"/>
            <a:ext cx="2787435" cy="21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7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SELAMAT BERJUANG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MENGENALI PLAYING GROUND </a:t>
            </a:r>
            <a:r>
              <a:rPr lang="en-US" dirty="0" err="1" smtClean="0"/>
              <a:t>berdasarkan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PANDUAN EDISI XII</a:t>
            </a:r>
            <a:endParaRPr dirty="0"/>
          </a:p>
        </p:txBody>
      </p:sp>
      <p:sp>
        <p:nvSpPr>
          <p:cNvPr id="396" name="Google Shape;396;p16"/>
          <p:cNvSpPr txBox="1">
            <a:spLocks noGrp="1"/>
          </p:cNvSpPr>
          <p:nvPr>
            <p:ph type="body" idx="1"/>
          </p:nvPr>
        </p:nvSpPr>
        <p:spPr>
          <a:xfrm>
            <a:off x="2507292" y="1131411"/>
            <a:ext cx="2737617" cy="3550758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 dirty="0" smtClean="0">
                <a:solidFill>
                  <a:srgbClr val="4A5C65"/>
                </a:solidFill>
              </a:rPr>
              <a:t>J</a:t>
            </a:r>
            <a:r>
              <a:rPr lang="id-ID" sz="1200" b="1" dirty="0" smtClean="0">
                <a:solidFill>
                  <a:srgbClr val="4A5C65"/>
                </a:solidFill>
              </a:rPr>
              <a:t>enis</a:t>
            </a:r>
            <a:r>
              <a:rPr lang="en-US" sz="1200" b="1" dirty="0" smtClean="0">
                <a:solidFill>
                  <a:srgbClr val="4A5C65"/>
                </a:solidFill>
              </a:rPr>
              <a:t>, </a:t>
            </a:r>
            <a:r>
              <a:rPr lang="en-US" sz="1200" b="1" dirty="0" err="1" smtClean="0">
                <a:solidFill>
                  <a:srgbClr val="4A5C65"/>
                </a:solidFill>
              </a:rPr>
              <a:t>skema</a:t>
            </a:r>
            <a:r>
              <a:rPr lang="en-US" sz="1200" b="1" dirty="0" smtClean="0">
                <a:solidFill>
                  <a:srgbClr val="4A5C65"/>
                </a:solidFill>
              </a:rPr>
              <a:t> </a:t>
            </a:r>
            <a:r>
              <a:rPr lang="id-ID" sz="1200" b="1" dirty="0" smtClean="0">
                <a:solidFill>
                  <a:srgbClr val="4A5C65"/>
                </a:solidFill>
              </a:rPr>
              <a:t> dan level penelitian</a:t>
            </a:r>
            <a:endParaRPr sz="1200" dirty="0">
              <a:solidFill>
                <a:srgbClr val="4A5C65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err="1" smtClean="0"/>
              <a:t>Jenis</a:t>
            </a:r>
            <a:r>
              <a:rPr lang="en-US" sz="1200" dirty="0" smtClean="0"/>
              <a:t> 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smtClean="0"/>
              <a:t>       </a:t>
            </a:r>
            <a:r>
              <a:rPr lang="en-US" sz="1200" dirty="0" err="1" smtClean="0"/>
              <a:t>Kompetitif</a:t>
            </a:r>
            <a:r>
              <a:rPr lang="en-US" sz="1200" dirty="0" smtClean="0"/>
              <a:t> Nasional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</a:t>
            </a:r>
            <a:r>
              <a:rPr lang="en-US" sz="1200" dirty="0" err="1" smtClean="0"/>
              <a:t>Desentralisasi</a:t>
            </a:r>
            <a:endParaRPr lang="en-US" sz="1200" dirty="0" smtClean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</a:t>
            </a:r>
            <a:r>
              <a:rPr lang="en-US" sz="1200" dirty="0" err="1" smtClean="0"/>
              <a:t>Penugasan</a:t>
            </a: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smtClean="0"/>
              <a:t>Level :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smtClean="0"/>
              <a:t>          </a:t>
            </a:r>
            <a:r>
              <a:rPr lang="en-US" sz="1200" dirty="0" err="1" smtClean="0"/>
              <a:t>Dasar</a:t>
            </a:r>
            <a:r>
              <a:rPr lang="en-US" sz="1200" dirty="0" smtClean="0"/>
              <a:t>,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smtClean="0"/>
              <a:t>          </a:t>
            </a:r>
            <a:r>
              <a:rPr lang="en-US" sz="1200" dirty="0" err="1" smtClean="0"/>
              <a:t>Terapan</a:t>
            </a:r>
            <a:r>
              <a:rPr lang="en-US" sz="1200" dirty="0" smtClean="0"/>
              <a:t>,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smtClean="0"/>
              <a:t>          </a:t>
            </a:r>
            <a:r>
              <a:rPr lang="en-US" sz="1200" dirty="0" err="1" smtClean="0"/>
              <a:t>Pengembangan</a:t>
            </a: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err="1" smtClean="0"/>
              <a:t>Skema</a:t>
            </a:r>
            <a:r>
              <a:rPr lang="en-US" sz="1200" dirty="0" smtClean="0"/>
              <a:t> :  PD, PT, PP, PKPT, PDP, PPS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          PDUPT, PTUPT, PPUPT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          KRU-PT, KKS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smtClean="0">
                <a:solidFill>
                  <a:srgbClr val="4A5C65"/>
                </a:solidFill>
              </a:rPr>
              <a:t>Level </a:t>
            </a:r>
            <a:r>
              <a:rPr lang="en-US" sz="1200" dirty="0" err="1" smtClean="0">
                <a:solidFill>
                  <a:srgbClr val="4A5C65"/>
                </a:solidFill>
              </a:rPr>
              <a:t>berdasarkan</a:t>
            </a:r>
            <a:r>
              <a:rPr lang="en-US" sz="1200" dirty="0" smtClean="0">
                <a:solidFill>
                  <a:srgbClr val="4A5C65"/>
                </a:solidFill>
              </a:rPr>
              <a:t> </a:t>
            </a:r>
            <a:r>
              <a:rPr lang="en-US" sz="1200" dirty="0" err="1" smtClean="0">
                <a:solidFill>
                  <a:srgbClr val="4A5C65"/>
                </a:solidFill>
              </a:rPr>
              <a:t>luaran</a:t>
            </a:r>
            <a:r>
              <a:rPr lang="en-US" sz="1200" dirty="0" smtClean="0">
                <a:solidFill>
                  <a:srgbClr val="4A5C65"/>
                </a:solidFill>
              </a:rPr>
              <a:t> : TKT 1-9</a:t>
            </a:r>
            <a:endParaRPr dirty="0">
              <a:solidFill>
                <a:srgbClr val="4A5C65"/>
              </a:solidFill>
            </a:endParaRPr>
          </a:p>
        </p:txBody>
      </p:sp>
      <p:sp>
        <p:nvSpPr>
          <p:cNvPr id="397" name="Google Shape;397;p16"/>
          <p:cNvSpPr txBox="1">
            <a:spLocks noGrp="1"/>
          </p:cNvSpPr>
          <p:nvPr>
            <p:ph type="body" idx="2"/>
          </p:nvPr>
        </p:nvSpPr>
        <p:spPr>
          <a:xfrm>
            <a:off x="5244909" y="1307682"/>
            <a:ext cx="3601636" cy="28787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200" b="1" dirty="0" smtClean="0"/>
              <a:t>Level peneliti dan eligibility </a:t>
            </a:r>
            <a:r>
              <a:rPr lang="en-US" sz="1200" b="1" dirty="0" smtClean="0"/>
              <a:t>PT/</a:t>
            </a:r>
            <a:r>
              <a:rPr lang="id-ID" sz="1200" b="1" dirty="0" smtClean="0"/>
              <a:t>peneliti</a:t>
            </a:r>
            <a:endParaRPr sz="1200" dirty="0">
              <a:solidFill>
                <a:srgbClr val="4A5C65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smtClean="0"/>
              <a:t>Eligibility PT vs </a:t>
            </a:r>
            <a:r>
              <a:rPr lang="en-US" sz="1200" dirty="0" err="1"/>
              <a:t>K</a:t>
            </a:r>
            <a:r>
              <a:rPr lang="en-US" sz="1200" dirty="0" err="1" smtClean="0"/>
              <a:t>luster</a:t>
            </a:r>
            <a:r>
              <a:rPr lang="en-US" sz="1200" dirty="0" smtClean="0"/>
              <a:t> 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/>
              <a:t>	</a:t>
            </a:r>
            <a:r>
              <a:rPr lang="en-US" sz="1200" dirty="0" smtClean="0"/>
              <a:t>(</a:t>
            </a:r>
            <a:r>
              <a:rPr lang="en-US" sz="1200" dirty="0" err="1" smtClean="0"/>
              <a:t>Mandiri</a:t>
            </a:r>
            <a:r>
              <a:rPr lang="en-US" sz="1200" dirty="0" smtClean="0"/>
              <a:t>, </a:t>
            </a:r>
            <a:r>
              <a:rPr lang="en-US" sz="1200" dirty="0" err="1" smtClean="0"/>
              <a:t>utama</a:t>
            </a:r>
            <a:r>
              <a:rPr lang="en-US" sz="1200" dirty="0" smtClean="0"/>
              <a:t>, </a:t>
            </a:r>
            <a:r>
              <a:rPr lang="en-US" sz="1200" dirty="0" err="1" smtClean="0"/>
              <a:t>madya</a:t>
            </a:r>
            <a:r>
              <a:rPr lang="en-US" sz="1200" dirty="0" smtClean="0"/>
              <a:t>, </a:t>
            </a:r>
            <a:r>
              <a:rPr lang="en-US" sz="1200" dirty="0" err="1" smtClean="0"/>
              <a:t>binaan</a:t>
            </a:r>
            <a:r>
              <a:rPr lang="en-US" sz="1200" dirty="0" smtClean="0"/>
              <a:t>)</a:t>
            </a:r>
            <a:endParaRPr sz="1200" dirty="0">
              <a:solidFill>
                <a:srgbClr val="4A5C65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lang="en-US" sz="1200" dirty="0" smtClean="0">
              <a:solidFill>
                <a:srgbClr val="4A5C65"/>
              </a:solidFill>
            </a:endParaRP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200" dirty="0" smtClean="0"/>
              <a:t>Eligibility </a:t>
            </a:r>
            <a:r>
              <a:rPr lang="en-US" sz="1200" dirty="0" err="1" smtClean="0"/>
              <a:t>peneliti</a:t>
            </a:r>
            <a:r>
              <a:rPr lang="en-US" sz="1200" dirty="0" smtClean="0"/>
              <a:t>  vs </a:t>
            </a:r>
            <a:r>
              <a:rPr lang="en-US" sz="1200" dirty="0" err="1" smtClean="0"/>
              <a:t>skema</a:t>
            </a:r>
            <a:r>
              <a:rPr lang="en-US" sz="1200" dirty="0" smtClean="0"/>
              <a:t> :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4A5C65"/>
                </a:solidFill>
              </a:rPr>
              <a:t>           PD : S3-AA/S2-L + 2 </a:t>
            </a:r>
            <a:r>
              <a:rPr lang="en-US" sz="1200" dirty="0" err="1" smtClean="0">
                <a:solidFill>
                  <a:srgbClr val="4A5C65"/>
                </a:solidFill>
              </a:rPr>
              <a:t>artikel</a:t>
            </a:r>
            <a:endParaRPr lang="en-US" sz="1200" dirty="0" smtClean="0">
              <a:solidFill>
                <a:srgbClr val="4A5C65"/>
              </a:solidFill>
            </a:endParaRP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200" dirty="0" smtClean="0"/>
              <a:t>           PT : 		                  + </a:t>
            </a:r>
            <a:r>
              <a:rPr lang="en-US" sz="1200" dirty="0" err="1" smtClean="0"/>
              <a:t>mitra</a:t>
            </a:r>
            <a:endParaRPr lang="en-US" sz="1200" dirty="0" smtClean="0"/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200" dirty="0">
                <a:solidFill>
                  <a:srgbClr val="4A5C65"/>
                </a:solidFill>
              </a:rPr>
              <a:t> </a:t>
            </a:r>
            <a:r>
              <a:rPr lang="en-US" sz="1200" dirty="0" smtClean="0">
                <a:solidFill>
                  <a:srgbClr val="4A5C65"/>
                </a:solidFill>
              </a:rPr>
              <a:t>          PP :                             + 5 </a:t>
            </a:r>
            <a:r>
              <a:rPr lang="en-US" sz="1200" dirty="0" err="1" smtClean="0">
                <a:solidFill>
                  <a:srgbClr val="4A5C65"/>
                </a:solidFill>
              </a:rPr>
              <a:t>artikel</a:t>
            </a:r>
            <a:r>
              <a:rPr lang="en-US" sz="1200" dirty="0" smtClean="0">
                <a:solidFill>
                  <a:srgbClr val="4A5C65"/>
                </a:solidFill>
              </a:rPr>
              <a:t>/KI + </a:t>
            </a:r>
            <a:r>
              <a:rPr lang="en-US" sz="1200" dirty="0" err="1" smtClean="0">
                <a:solidFill>
                  <a:srgbClr val="4A5C65"/>
                </a:solidFill>
              </a:rPr>
              <a:t>mitra</a:t>
            </a:r>
            <a:r>
              <a:rPr lang="en-US" sz="1200" dirty="0" smtClean="0">
                <a:solidFill>
                  <a:srgbClr val="4A5C65"/>
                </a:solidFill>
              </a:rPr>
              <a:t> + cash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  PDP : S2 </a:t>
            </a:r>
            <a:r>
              <a:rPr lang="en-US" sz="1200" dirty="0" err="1" smtClean="0"/>
              <a:t>maks</a:t>
            </a:r>
            <a:r>
              <a:rPr lang="en-US" sz="1200" dirty="0" smtClean="0"/>
              <a:t> AA, </a:t>
            </a:r>
            <a:r>
              <a:rPr lang="en-US" sz="1200" dirty="0" err="1" smtClean="0"/>
              <a:t>maks</a:t>
            </a:r>
            <a:r>
              <a:rPr lang="en-US" sz="1200" dirty="0" smtClean="0"/>
              <a:t> 2x </a:t>
            </a:r>
            <a:r>
              <a:rPr lang="en-US" sz="1200" dirty="0" err="1" smtClean="0"/>
              <a:t>didanai</a:t>
            </a:r>
            <a:endParaRPr lang="en-US" sz="1200" dirty="0" smtClean="0"/>
          </a:p>
          <a:p>
            <a:pPr marL="0" lvl="0" indent="0" algn="l" rtl="0">
              <a:spcBef>
                <a:spcPts val="0"/>
              </a:spcBef>
              <a:buNone/>
            </a:pPr>
            <a:endParaRPr lang="en-US" sz="1200" dirty="0">
              <a:solidFill>
                <a:srgbClr val="4A5C65"/>
              </a:solidFill>
            </a:endParaRP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200" dirty="0" smtClean="0"/>
              <a:t>Level </a:t>
            </a:r>
            <a:r>
              <a:rPr lang="en-US" sz="1200" dirty="0" err="1" smtClean="0"/>
              <a:t>peneliti</a:t>
            </a:r>
            <a:r>
              <a:rPr lang="en-US" sz="1200" dirty="0" smtClean="0"/>
              <a:t> </a:t>
            </a:r>
            <a:r>
              <a:rPr lang="en-US" sz="1200" dirty="0" err="1" smtClean="0"/>
              <a:t>berdasarkan</a:t>
            </a:r>
            <a:r>
              <a:rPr lang="en-US" sz="1200" dirty="0" smtClean="0"/>
              <a:t> </a:t>
            </a:r>
            <a:r>
              <a:rPr lang="en-US" sz="1200" dirty="0" err="1" smtClean="0"/>
              <a:t>kompetensi</a:t>
            </a:r>
            <a:r>
              <a:rPr lang="en-US" sz="1200" dirty="0" smtClean="0"/>
              <a:t>: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200" dirty="0" err="1" smtClean="0">
                <a:solidFill>
                  <a:srgbClr val="4A5C65"/>
                </a:solidFill>
              </a:rPr>
              <a:t>Dasar</a:t>
            </a:r>
            <a:r>
              <a:rPr lang="en-US" sz="1200" dirty="0" smtClean="0">
                <a:solidFill>
                  <a:srgbClr val="4A5C65"/>
                </a:solidFill>
              </a:rPr>
              <a:t>, </a:t>
            </a:r>
            <a:r>
              <a:rPr lang="en-US" sz="1200" dirty="0" err="1" smtClean="0">
                <a:solidFill>
                  <a:srgbClr val="4A5C65"/>
                </a:solidFill>
              </a:rPr>
              <a:t>Terapan</a:t>
            </a:r>
            <a:r>
              <a:rPr lang="en-US" sz="1200" dirty="0" smtClean="0">
                <a:solidFill>
                  <a:srgbClr val="4A5C65"/>
                </a:solidFill>
              </a:rPr>
              <a:t>, </a:t>
            </a:r>
            <a:r>
              <a:rPr lang="en-US" sz="1200" dirty="0" err="1" smtClean="0">
                <a:solidFill>
                  <a:srgbClr val="4A5C65"/>
                </a:solidFill>
              </a:rPr>
              <a:t>Pengembangan</a:t>
            </a:r>
            <a:endParaRPr lang="en-US" sz="1200" dirty="0" smtClean="0">
              <a:solidFill>
                <a:srgbClr val="4A5C65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sz="1200" dirty="0">
              <a:solidFill>
                <a:srgbClr val="4A5C65"/>
              </a:solidFill>
            </a:endParaRPr>
          </a:p>
        </p:txBody>
      </p:sp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636145"/>
              </p:ext>
            </p:extLst>
          </p:nvPr>
        </p:nvGraphicFramePr>
        <p:xfrm>
          <a:off x="677377" y="1167676"/>
          <a:ext cx="8203976" cy="3601720"/>
        </p:xfrm>
        <a:graphic>
          <a:graphicData uri="http://schemas.openxmlformats.org/drawingml/2006/table">
            <a:tbl>
              <a:tblPr firstRow="1" bandRow="1">
                <a:tableStyleId>{03E00866-924A-4234-BBE1-54676D55C32D}</a:tableStyleId>
              </a:tblPr>
              <a:tblGrid>
                <a:gridCol w="6158200">
                  <a:extLst>
                    <a:ext uri="{9D8B030D-6E8A-4147-A177-3AD203B41FA5}">
                      <a16:colId xmlns:a16="http://schemas.microsoft.com/office/drawing/2014/main" val="1582896570"/>
                    </a:ext>
                  </a:extLst>
                </a:gridCol>
                <a:gridCol w="2045776">
                  <a:extLst>
                    <a:ext uri="{9D8B030D-6E8A-4147-A177-3AD203B41FA5}">
                      <a16:colId xmlns:a16="http://schemas.microsoft.com/office/drawing/2014/main" val="2059581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Eligibility</a:t>
                      </a:r>
                      <a:r>
                        <a:rPr lang="en-US" sz="1100" baseline="0" dirty="0" smtClean="0"/>
                        <a:t> : </a:t>
                      </a:r>
                    </a:p>
                    <a:p>
                      <a:r>
                        <a:rPr lang="en-US" sz="1100" baseline="0" dirty="0" smtClean="0"/>
                        <a:t>PD : </a:t>
                      </a:r>
                      <a:r>
                        <a:rPr lang="en-US" sz="1100" baseline="0" dirty="0" err="1" smtClean="0"/>
                        <a:t>memiliki</a:t>
                      </a:r>
                      <a:r>
                        <a:rPr lang="en-US" sz="1100" baseline="0" dirty="0" smtClean="0"/>
                        <a:t> 2 </a:t>
                      </a:r>
                      <a:r>
                        <a:rPr lang="en-US" sz="1100" baseline="0" dirty="0" err="1" smtClean="0"/>
                        <a:t>artikel</a:t>
                      </a:r>
                      <a:r>
                        <a:rPr lang="en-US" sz="1100" baseline="0" dirty="0" smtClean="0"/>
                        <a:t> di 2 </a:t>
                      </a:r>
                      <a:r>
                        <a:rPr lang="en-US" sz="1100" baseline="0" dirty="0" err="1" smtClean="0"/>
                        <a:t>jurnal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terindex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bereputasi</a:t>
                      </a:r>
                      <a:endParaRPr lang="en-US" sz="1100" baseline="0" dirty="0" smtClean="0"/>
                    </a:p>
                    <a:p>
                      <a:r>
                        <a:rPr lang="en-US" sz="1100" baseline="0" dirty="0" smtClean="0"/>
                        <a:t>PT : </a:t>
                      </a:r>
                      <a:r>
                        <a:rPr lang="en-US" sz="1100" baseline="0" dirty="0" err="1" smtClean="0"/>
                        <a:t>memiliki</a:t>
                      </a:r>
                      <a:r>
                        <a:rPr lang="en-US" sz="1100" baseline="0" dirty="0" smtClean="0"/>
                        <a:t> 2 </a:t>
                      </a:r>
                      <a:r>
                        <a:rPr lang="en-US" sz="1100" baseline="0" dirty="0" err="1" smtClean="0"/>
                        <a:t>artikel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dan</a:t>
                      </a:r>
                      <a:r>
                        <a:rPr lang="en-US" sz="1100" baseline="0" dirty="0" smtClean="0"/>
                        <a:t> KI (</a:t>
                      </a:r>
                      <a:r>
                        <a:rPr lang="en-US" sz="1100" baseline="0" dirty="0" err="1" smtClean="0"/>
                        <a:t>terdaftar</a:t>
                      </a:r>
                      <a:r>
                        <a:rPr lang="en-US" sz="1100" baseline="0" dirty="0" smtClean="0"/>
                        <a:t>, </a:t>
                      </a:r>
                      <a:r>
                        <a:rPr lang="en-US" sz="1100" baseline="0" dirty="0" err="1" smtClean="0"/>
                        <a:t>bukan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hak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cipta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disertasi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dll</a:t>
                      </a:r>
                      <a:endParaRPr lang="en-US" sz="1100" baseline="0" dirty="0" smtClean="0"/>
                    </a:p>
                    <a:p>
                      <a:r>
                        <a:rPr lang="en-US" sz="1100" baseline="0" dirty="0" smtClean="0"/>
                        <a:t>PP : </a:t>
                      </a:r>
                      <a:r>
                        <a:rPr lang="en-US" sz="1100" baseline="0" dirty="0" err="1" smtClean="0"/>
                        <a:t>memiliki</a:t>
                      </a:r>
                      <a:r>
                        <a:rPr lang="en-US" sz="1100" baseline="0" dirty="0" smtClean="0"/>
                        <a:t> 5 </a:t>
                      </a:r>
                      <a:r>
                        <a:rPr lang="en-US" sz="1100" baseline="0" dirty="0" err="1" smtClean="0"/>
                        <a:t>artikel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dan</a:t>
                      </a:r>
                      <a:r>
                        <a:rPr lang="en-US" sz="1100" baseline="0" dirty="0" smtClean="0"/>
                        <a:t> KI granted </a:t>
                      </a:r>
                      <a:r>
                        <a:rPr lang="en-US" sz="1100" baseline="0" dirty="0" err="1" smtClean="0"/>
                        <a:t>atau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terdaftar</a:t>
                      </a:r>
                      <a:endParaRPr lang="en-US" sz="11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 smtClean="0"/>
                    </a:p>
                    <a:p>
                      <a:r>
                        <a:rPr lang="en-US" sz="1100" dirty="0" smtClean="0"/>
                        <a:t>di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j</a:t>
                      </a:r>
                      <a:r>
                        <a:rPr lang="en-US" sz="1100" dirty="0" err="1" smtClean="0"/>
                        <a:t>urnal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atau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prosiding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atau</a:t>
                      </a:r>
                      <a:endParaRPr lang="en-US" sz="1100" dirty="0" smtClean="0"/>
                    </a:p>
                    <a:p>
                      <a:r>
                        <a:rPr lang="en-US" sz="1100" dirty="0" smtClean="0"/>
                        <a:t>di </a:t>
                      </a:r>
                      <a:r>
                        <a:rPr lang="en-US" sz="1100" dirty="0" err="1" smtClean="0"/>
                        <a:t>jurnal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nasional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terakreditasi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peringkat</a:t>
                      </a:r>
                      <a:r>
                        <a:rPr lang="en-US" sz="1100" dirty="0" smtClean="0"/>
                        <a:t> 1 </a:t>
                      </a:r>
                      <a:r>
                        <a:rPr lang="en-US" sz="1100" dirty="0" err="1" smtClean="0"/>
                        <a:t>atau</a:t>
                      </a:r>
                      <a:r>
                        <a:rPr lang="en-US" sz="1100" dirty="0" smtClean="0"/>
                        <a:t> 2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047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Luaran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wajib</a:t>
                      </a:r>
                      <a:r>
                        <a:rPr lang="en-US" sz="1100" dirty="0" smtClean="0"/>
                        <a:t> : PP/PPUPT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err="1" smtClean="0"/>
                        <a:t>tahun</a:t>
                      </a:r>
                      <a:r>
                        <a:rPr lang="en-US" sz="1100" dirty="0" smtClean="0"/>
                        <a:t> 3 = FS </a:t>
                      </a:r>
                      <a:r>
                        <a:rPr lang="en-US" sz="1100" dirty="0" err="1" smtClean="0"/>
                        <a:t>berisi</a:t>
                      </a:r>
                      <a:r>
                        <a:rPr lang="en-US" sz="1100" dirty="0" smtClean="0"/>
                        <a:t> supply/demand, </a:t>
                      </a:r>
                      <a:r>
                        <a:rPr lang="en-US" sz="1100" dirty="0" err="1" smtClean="0"/>
                        <a:t>disain</a:t>
                      </a:r>
                      <a:r>
                        <a:rPr lang="en-US" sz="1100" dirty="0" smtClean="0"/>
                        <a:t>,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err="1" smtClean="0"/>
                        <a:t>lokasi,keekonomian</a:t>
                      </a:r>
                      <a:r>
                        <a:rPr lang="en-US" sz="1100" dirty="0" smtClean="0"/>
                        <a:t>,   </a:t>
                      </a:r>
                    </a:p>
                    <a:p>
                      <a:r>
                        <a:rPr lang="en-US" sz="1100" dirty="0" smtClean="0"/>
                        <a:t>                                                                           </a:t>
                      </a:r>
                      <a:r>
                        <a:rPr lang="en-US" sz="1100" dirty="0" err="1" smtClean="0"/>
                        <a:t>menejemen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dan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bisnis</a:t>
                      </a:r>
                      <a:r>
                        <a:rPr lang="en-US" sz="1100" dirty="0" smtClean="0"/>
                        <a:t> plan </a:t>
                      </a:r>
                    </a:p>
                    <a:p>
                      <a:r>
                        <a:rPr lang="en-US" sz="1100" dirty="0" err="1" smtClean="0"/>
                        <a:t>Luaran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tambahan</a:t>
                      </a:r>
                      <a:r>
                        <a:rPr lang="en-US" sz="1100" dirty="0" smtClean="0"/>
                        <a:t> : TKT 7, 8, 9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215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Luaran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wajib</a:t>
                      </a:r>
                      <a:r>
                        <a:rPr lang="en-US" sz="1100" dirty="0" smtClean="0"/>
                        <a:t> PDP : </a:t>
                      </a:r>
                      <a:r>
                        <a:rPr lang="en-US" sz="1100" dirty="0" err="1" smtClean="0"/>
                        <a:t>artikel</a:t>
                      </a:r>
                      <a:r>
                        <a:rPr lang="en-US" sz="1100" dirty="0" smtClean="0"/>
                        <a:t> di </a:t>
                      </a:r>
                      <a:r>
                        <a:rPr lang="en-US" sz="1100" dirty="0" err="1" smtClean="0"/>
                        <a:t>prosiding</a:t>
                      </a:r>
                      <a:r>
                        <a:rPr lang="en-US" sz="1100" dirty="0" smtClean="0"/>
                        <a:t> ISBN </a:t>
                      </a:r>
                      <a:r>
                        <a:rPr lang="en-US" sz="1100" dirty="0" err="1" smtClean="0"/>
                        <a:t>atau</a:t>
                      </a:r>
                      <a:r>
                        <a:rPr lang="en-US" sz="1100" dirty="0" smtClean="0"/>
                        <a:t> seminar int’l,</a:t>
                      </a:r>
                    </a:p>
                    <a:p>
                      <a:r>
                        <a:rPr lang="en-US" sz="1100" dirty="0" err="1" smtClean="0"/>
                        <a:t>Luaran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tambahan</a:t>
                      </a:r>
                      <a:r>
                        <a:rPr lang="en-US" sz="1100" dirty="0" smtClean="0"/>
                        <a:t> : TKT 1-3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610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Luaran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wajib</a:t>
                      </a:r>
                      <a:r>
                        <a:rPr lang="en-US" sz="1100" dirty="0" smtClean="0"/>
                        <a:t> PPS PSDMU </a:t>
                      </a:r>
                      <a:r>
                        <a:rPr lang="en-US" sz="1100" dirty="0" err="1" smtClean="0"/>
                        <a:t>dan</a:t>
                      </a:r>
                      <a:r>
                        <a:rPr lang="en-US" sz="1100" dirty="0" smtClean="0"/>
                        <a:t> PDD: 1 </a:t>
                      </a:r>
                      <a:r>
                        <a:rPr lang="en-US" sz="1100" dirty="0" err="1" smtClean="0"/>
                        <a:t>artikel</a:t>
                      </a:r>
                      <a:r>
                        <a:rPr lang="en-US" sz="1100" dirty="0" smtClean="0"/>
                        <a:t>/</a:t>
                      </a:r>
                      <a:r>
                        <a:rPr lang="en-US" sz="1100" dirty="0" err="1" smtClean="0"/>
                        <a:t>thn</a:t>
                      </a:r>
                      <a:r>
                        <a:rPr lang="en-US" sz="1100" baseline="0" dirty="0" smtClean="0"/>
                        <a:t> di </a:t>
                      </a:r>
                      <a:r>
                        <a:rPr lang="en-US" sz="1100" baseline="0" dirty="0" err="1" smtClean="0"/>
                        <a:t>jurnal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terindex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bereputas</a:t>
                      </a:r>
                      <a:endParaRPr lang="en-US" sz="1100" baseline="0" dirty="0" smtClean="0"/>
                    </a:p>
                    <a:p>
                      <a:r>
                        <a:rPr lang="en-US" sz="1100" dirty="0" smtClean="0"/>
                        <a:t>                      PPS</a:t>
                      </a:r>
                      <a:r>
                        <a:rPr lang="en-US" sz="1100" baseline="0" dirty="0" smtClean="0"/>
                        <a:t> PPD : 1 </a:t>
                      </a:r>
                      <a:r>
                        <a:rPr lang="en-US" sz="1100" baseline="0" dirty="0" err="1" smtClean="0"/>
                        <a:t>artikel</a:t>
                      </a:r>
                      <a:r>
                        <a:rPr lang="en-US" sz="1100" baseline="0" dirty="0" smtClean="0"/>
                        <a:t> di </a:t>
                      </a:r>
                      <a:r>
                        <a:rPr lang="en-US" sz="1100" baseline="0" dirty="0" err="1" smtClean="0"/>
                        <a:t>jurnal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dan</a:t>
                      </a:r>
                      <a:r>
                        <a:rPr lang="en-US" sz="1100" baseline="0" dirty="0" smtClean="0"/>
                        <a:t> 1 </a:t>
                      </a:r>
                      <a:r>
                        <a:rPr lang="en-US" sz="1100" baseline="0" dirty="0" err="1" smtClean="0"/>
                        <a:t>artikel</a:t>
                      </a:r>
                      <a:r>
                        <a:rPr lang="en-US" sz="1100" baseline="0" dirty="0" smtClean="0"/>
                        <a:t> di </a:t>
                      </a:r>
                      <a:r>
                        <a:rPr lang="en-US" sz="1100" baseline="0" dirty="0" err="1" smtClean="0"/>
                        <a:t>prosiding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terindex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bereputasi</a:t>
                      </a:r>
                      <a:r>
                        <a:rPr lang="en-US" sz="1100" baseline="0" dirty="0" smtClean="0"/>
                        <a:t>/</a:t>
                      </a:r>
                      <a:r>
                        <a:rPr lang="en-US" sz="1100" baseline="0" dirty="0" err="1" smtClean="0"/>
                        <a:t>thn</a:t>
                      </a:r>
                      <a:endParaRPr lang="en-US" sz="1100" baseline="0" dirty="0" smtClean="0"/>
                    </a:p>
                    <a:p>
                      <a:r>
                        <a:rPr lang="en-US" sz="1100" baseline="0" dirty="0" err="1" smtClean="0"/>
                        <a:t>Luaran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tambahan</a:t>
                      </a:r>
                      <a:r>
                        <a:rPr lang="en-US" sz="1100" baseline="0" dirty="0" smtClean="0"/>
                        <a:t> : TKT 1-3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 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252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Luaran</a:t>
                      </a:r>
                      <a:r>
                        <a:rPr lang="en-US" sz="1100" dirty="0" smtClean="0"/>
                        <a:t> PT / PTUPT : </a:t>
                      </a:r>
                      <a:r>
                        <a:rPr lang="en-US" sz="1100" dirty="0" err="1" smtClean="0"/>
                        <a:t>tetap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seperti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pada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edisi</a:t>
                      </a:r>
                      <a:r>
                        <a:rPr lang="en-US" sz="1100" dirty="0" smtClean="0"/>
                        <a:t> XII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237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Eligibility : h-index &gt;=2 social, 2 proposal</a:t>
                      </a:r>
                    </a:p>
                    <a:p>
                      <a:r>
                        <a:rPr lang="en-US" sz="1100" dirty="0" smtClean="0"/>
                        <a:t>                              &gt;=3 </a:t>
                      </a:r>
                      <a:r>
                        <a:rPr lang="en-US" sz="1100" dirty="0" err="1" smtClean="0"/>
                        <a:t>eksakta</a:t>
                      </a:r>
                      <a:r>
                        <a:rPr lang="en-US" sz="1100" dirty="0" smtClean="0"/>
                        <a:t>, 4 proposal, </a:t>
                      </a:r>
                      <a:r>
                        <a:rPr lang="en-US" sz="1100" dirty="0" err="1" smtClean="0"/>
                        <a:t>tetap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seperti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pada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Edisi</a:t>
                      </a:r>
                      <a:r>
                        <a:rPr lang="en-US" sz="1100" dirty="0" smtClean="0"/>
                        <a:t> XII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 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592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Eligibility PPS PTM : </a:t>
                      </a:r>
                      <a:r>
                        <a:rPr lang="en-US" sz="1100" dirty="0" err="1" smtClean="0"/>
                        <a:t>Ketua</a:t>
                      </a:r>
                      <a:r>
                        <a:rPr lang="en-US" sz="1100" dirty="0" smtClean="0"/>
                        <a:t> S3, </a:t>
                      </a:r>
                      <a:r>
                        <a:rPr lang="en-US" sz="1100" dirty="0" err="1" smtClean="0"/>
                        <a:t>anggota</a:t>
                      </a:r>
                      <a:r>
                        <a:rPr lang="en-US" sz="1100" dirty="0" smtClean="0"/>
                        <a:t> :</a:t>
                      </a:r>
                      <a:r>
                        <a:rPr lang="en-US" sz="1100" baseline="0" dirty="0" smtClean="0"/>
                        <a:t> 1 </a:t>
                      </a:r>
                      <a:r>
                        <a:rPr lang="en-US" sz="1100" baseline="0" dirty="0" err="1" smtClean="0"/>
                        <a:t>mahasiswa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bimbingan</a:t>
                      </a:r>
                      <a:endParaRPr lang="en-US" sz="1100" baseline="0" dirty="0" smtClean="0"/>
                    </a:p>
                    <a:p>
                      <a:r>
                        <a:rPr lang="en-US" sz="1100" baseline="0" dirty="0" err="1" smtClean="0"/>
                        <a:t>Luaran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wajib</a:t>
                      </a:r>
                      <a:r>
                        <a:rPr lang="en-US" sz="1100" baseline="0" dirty="0" smtClean="0"/>
                        <a:t> : </a:t>
                      </a:r>
                      <a:r>
                        <a:rPr lang="en-US" sz="1100" baseline="0" dirty="0" err="1" smtClean="0"/>
                        <a:t>artikel</a:t>
                      </a:r>
                      <a:r>
                        <a:rPr lang="en-US" sz="1100" baseline="0" dirty="0" smtClean="0"/>
                        <a:t> di </a:t>
                      </a:r>
                      <a:r>
                        <a:rPr lang="en-US" sz="1100" baseline="0" dirty="0" err="1" smtClean="0"/>
                        <a:t>jurnal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terakreditasi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atau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prosiding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terindex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bereputasi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34921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76625" y="418063"/>
            <a:ext cx="790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Perubahan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pada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Panduan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Edisi</a:t>
            </a:r>
            <a:r>
              <a:rPr lang="en-US" sz="2800" dirty="0" smtClean="0">
                <a:solidFill>
                  <a:srgbClr val="FFFF00"/>
                </a:solidFill>
              </a:rPr>
              <a:t> 12 </a:t>
            </a:r>
            <a:r>
              <a:rPr lang="en-US" sz="2800" dirty="0" err="1" smtClean="0">
                <a:solidFill>
                  <a:srgbClr val="FFFF00"/>
                </a:solidFill>
              </a:rPr>
              <a:t>Revisi</a:t>
            </a:r>
            <a:r>
              <a:rPr lang="en-US" sz="2800" dirty="0" smtClean="0">
                <a:solidFill>
                  <a:srgbClr val="FFFF00"/>
                </a:solidFill>
              </a:rPr>
              <a:t> (draft)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1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9179" y="-665373"/>
            <a:ext cx="11341768" cy="637974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7600129" y="147633"/>
            <a:ext cx="792205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DRAFT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050" y="0"/>
            <a:ext cx="5356284" cy="5107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498" y="2323074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Skema</a:t>
            </a:r>
            <a:r>
              <a:rPr lang="en-US" sz="2400" dirty="0" smtClean="0"/>
              <a:t> vs </a:t>
            </a:r>
            <a:r>
              <a:rPr lang="en-US" sz="2400" dirty="0" err="1" smtClean="0"/>
              <a:t>Kluster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55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24" y="805572"/>
            <a:ext cx="7368851" cy="3352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83604" y="4388937"/>
            <a:ext cx="2391355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/>
                </a:solidFill>
              </a:rPr>
              <a:t>www.lpdp.kemenkeu.go.id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9024" y="4693258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Roadmap </a:t>
            </a:r>
            <a:r>
              <a:rPr lang="en-US" sz="1800" b="1" dirty="0" err="1">
                <a:solidFill>
                  <a:schemeClr val="bg1"/>
                </a:solidFill>
              </a:rPr>
              <a:t>penelitian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0631" y="205408"/>
            <a:ext cx="440377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FF0000"/>
                </a:solidFill>
              </a:rPr>
              <a:t>Tahap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Riset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sesuai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dengan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panduan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9024" y="4158105"/>
            <a:ext cx="335673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err="1"/>
              <a:t>Sumber</a:t>
            </a:r>
            <a:r>
              <a:rPr lang="en-US" sz="900" dirty="0"/>
              <a:t>: </a:t>
            </a:r>
            <a:r>
              <a:rPr lang="id-ID" sz="900" dirty="0"/>
              <a:t>kemenristekdikti.go.id, </a:t>
            </a:r>
            <a:r>
              <a:rPr lang="en-US" sz="900" dirty="0" err="1"/>
              <a:t>lpdp</a:t>
            </a:r>
            <a:r>
              <a:rPr lang="en-US" sz="900" dirty="0"/>
              <a:t>, kemenkeu.go.id</a:t>
            </a:r>
          </a:p>
        </p:txBody>
      </p:sp>
    </p:spTree>
    <p:extLst>
      <p:ext uri="{BB962C8B-B14F-4D97-AF65-F5344CB8AC3E}">
        <p14:creationId xmlns:p14="http://schemas.microsoft.com/office/powerpoint/2010/main" val="26934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1796</Words>
  <Application>Microsoft Office PowerPoint</Application>
  <PresentationFormat>On-screen Show (16:9)</PresentationFormat>
  <Paragraphs>529</Paragraphs>
  <Slides>44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Roboto Slab Light</vt:lpstr>
      <vt:lpstr>Tahoma</vt:lpstr>
      <vt:lpstr>Times New Roman</vt:lpstr>
      <vt:lpstr>Arial</vt:lpstr>
      <vt:lpstr>Symbol</vt:lpstr>
      <vt:lpstr>Calibri</vt:lpstr>
      <vt:lpstr>Lato Light</vt:lpstr>
      <vt:lpstr>Wingdings</vt:lpstr>
      <vt:lpstr>Kent template</vt:lpstr>
      <vt:lpstr>Chart</vt:lpstr>
      <vt:lpstr>Kiat Tepat Penulisan Proposal Penelitian</vt:lpstr>
      <vt:lpstr>Profil Mohammad Nasikin</vt:lpstr>
      <vt:lpstr>Hibah Penelitian yang pernah didapat:</vt:lpstr>
      <vt:lpstr>         KIAT</vt:lpstr>
      <vt:lpstr>MENGENALI PLAYING GROUND berdasarkan PANDUAN EDISI XII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Lakukan asesmen thd kompetensi dan level kemampuan penelitian pribadi anda</vt:lpstr>
      <vt:lpstr>PowerPoint Presentation</vt:lpstr>
      <vt:lpstr>PowerPoint Presentation</vt:lpstr>
      <vt:lpstr>Aspek penilaian</vt:lpstr>
      <vt:lpstr>PowerPoint Presentation</vt:lpstr>
      <vt:lpstr>Rekam jejak</vt:lpstr>
      <vt:lpstr>PowerPoint Presentation</vt:lpstr>
      <vt:lpstr>PowerPoint Presentation</vt:lpstr>
      <vt:lpstr>Proposal harus sesuai “Nature” Penelitian</vt:lpstr>
      <vt:lpstr>Menyusun roadmap</vt:lpstr>
      <vt:lpstr>Tahap penyusunan roadmap</vt:lpstr>
      <vt:lpstr>PowerPoint Presentation</vt:lpstr>
      <vt:lpstr>PowerPoint Presentation</vt:lpstr>
      <vt:lpstr>PowerPoint Presentation</vt:lpstr>
      <vt:lpstr>Case study penyusunan roadmap dan tahap penelitian.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Roadmap penelitian aditif minyak solar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SELAMAT BERJUANG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Dtk</dc:creator>
  <cp:lastModifiedBy>mohammad nasikin</cp:lastModifiedBy>
  <cp:revision>122</cp:revision>
  <dcterms:modified xsi:type="dcterms:W3CDTF">2019-05-07T01:56:58Z</dcterms:modified>
</cp:coreProperties>
</file>