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46"/>
  </p:notesMasterIdLst>
  <p:handoutMasterIdLst>
    <p:handoutMasterId r:id="rId47"/>
  </p:handoutMasterIdLst>
  <p:sldIdLst>
    <p:sldId id="256" r:id="rId4"/>
    <p:sldId id="284" r:id="rId5"/>
    <p:sldId id="259" r:id="rId6"/>
    <p:sldId id="285" r:id="rId7"/>
    <p:sldId id="268" r:id="rId8"/>
    <p:sldId id="277" r:id="rId9"/>
    <p:sldId id="303" r:id="rId10"/>
    <p:sldId id="301" r:id="rId11"/>
    <p:sldId id="267" r:id="rId12"/>
    <p:sldId id="304" r:id="rId13"/>
    <p:sldId id="302" r:id="rId14"/>
    <p:sldId id="307" r:id="rId15"/>
    <p:sldId id="305" r:id="rId16"/>
    <p:sldId id="306" r:id="rId17"/>
    <p:sldId id="265" r:id="rId18"/>
    <p:sldId id="281" r:id="rId19"/>
    <p:sldId id="261" r:id="rId20"/>
    <p:sldId id="308" r:id="rId21"/>
    <p:sldId id="262" r:id="rId22"/>
    <p:sldId id="324" r:id="rId23"/>
    <p:sldId id="325" r:id="rId24"/>
    <p:sldId id="321" r:id="rId25"/>
    <p:sldId id="327" r:id="rId26"/>
    <p:sldId id="328" r:id="rId27"/>
    <p:sldId id="322" r:id="rId28"/>
    <p:sldId id="309" r:id="rId29"/>
    <p:sldId id="310" r:id="rId30"/>
    <p:sldId id="311" r:id="rId31"/>
    <p:sldId id="313" r:id="rId32"/>
    <p:sldId id="326" r:id="rId33"/>
    <p:sldId id="333" r:id="rId34"/>
    <p:sldId id="323" r:id="rId35"/>
    <p:sldId id="315" r:id="rId36"/>
    <p:sldId id="316" r:id="rId37"/>
    <p:sldId id="318" r:id="rId38"/>
    <p:sldId id="319" r:id="rId39"/>
    <p:sldId id="320" r:id="rId40"/>
    <p:sldId id="329" r:id="rId41"/>
    <p:sldId id="330" r:id="rId42"/>
    <p:sldId id="331" r:id="rId43"/>
    <p:sldId id="332" r:id="rId44"/>
    <p:sldId id="287" r:id="rId4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94984" autoAdjust="0"/>
  </p:normalViewPr>
  <p:slideViewPr>
    <p:cSldViewPr showGuides="1">
      <p:cViewPr varScale="1">
        <p:scale>
          <a:sx n="100" d="100"/>
          <a:sy n="10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=""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=""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457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393" y="3962"/>
            <a:ext cx="8281212" cy="93345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rgbClr val="001F5F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069" y="1512475"/>
            <a:ext cx="7493863" cy="2214086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0" i="0">
                <a:solidFill>
                  <a:srgbClr val="C0000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2997" y="4941794"/>
            <a:ext cx="217170" cy="125253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pPr marL="28575"/>
            <a:fld id="{81D60167-4931-47E6-BA6A-407CBD079E47}" type="slidenum">
              <a:rPr lang="en-US" spc="-4" smtClean="0"/>
              <a:pPr marL="28575"/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44343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492997" y="4941794"/>
            <a:ext cx="217170" cy="125253"/>
          </a:xfrm>
          <a:prstGeom prst="rect">
            <a:avLst/>
          </a:prstGeom>
        </p:spPr>
        <p:txBody>
          <a:bodyPr lIns="0" tIns="0" rIns="0" bIns="0"/>
          <a:lstStyle>
            <a:lvl1pPr>
              <a:defRPr sz="75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pPr marL="28575"/>
            <a:fld id="{81D60167-4931-47E6-BA6A-407CBD079E47}" type="slidenum">
              <a:rPr lang="en-US" spc="-4" smtClean="0"/>
              <a:pPr marL="28575"/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828212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=""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=""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=""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=""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=""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=""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=""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=""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=""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=""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=""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=""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=""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=""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=""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=""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=""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=""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=""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=""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=""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=""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=""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=""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=""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=""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=""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=""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=""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=""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=""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=""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=""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=""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=""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=""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=""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=""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=""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=""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=""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=""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=""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=""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=""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=""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=""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=""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=""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=""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=""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=""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=""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=""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=""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=""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=""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=""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=""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=""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=""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=""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=""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=""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=""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=""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=""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=""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=""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=""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=""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=""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=""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=""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=""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=""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=""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=""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  <p:sldLayoutId id="2147483680" r:id="rId17"/>
    <p:sldLayoutId id="2147483681" r:id="rId18"/>
    <p:sldLayoutId id="2147483682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429994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Dr. RINA ASTINI.,M.M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435845"/>
            <a:ext cx="9143998" cy="521571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METODOLOGI PENELITIAN </a:t>
            </a:r>
            <a:br>
              <a:rPr lang="en-US" altLang="ko-KR" dirty="0" smtClean="0">
                <a:ea typeface="맑은 고딕" pitchFamily="50" charset="-127"/>
              </a:rPr>
            </a:br>
            <a:r>
              <a:rPr lang="en-US" altLang="ko-KR" dirty="0" smtClean="0">
                <a:ea typeface="맑은 고딕" pitchFamily="50" charset="-127"/>
              </a:rPr>
              <a:t>UNTUK ILMU SOSIAL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8945" y="1543050"/>
            <a:ext cx="1313307" cy="82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3305366" y="1704499"/>
            <a:ext cx="681514" cy="398506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75724" marR="3810" indent="-66675">
              <a:lnSpc>
                <a:spcPts val="1395"/>
              </a:lnSpc>
              <a:spcBef>
                <a:spcPts val="307"/>
              </a:spcBef>
            </a:pPr>
            <a:r>
              <a:rPr sz="1350" spc="-68" dirty="0">
                <a:solidFill>
                  <a:srgbClr val="70471C"/>
                </a:solidFill>
                <a:latin typeface="Arial"/>
                <a:cs typeface="Arial"/>
              </a:rPr>
              <a:t>I</a:t>
            </a:r>
            <a:r>
              <a:rPr sz="1350" spc="-143" dirty="0">
                <a:solidFill>
                  <a:srgbClr val="70471C"/>
                </a:solidFill>
                <a:latin typeface="Arial"/>
                <a:cs typeface="Arial"/>
              </a:rPr>
              <a:t>de</a:t>
            </a:r>
            <a:r>
              <a:rPr sz="1350" spc="-146" dirty="0">
                <a:solidFill>
                  <a:srgbClr val="70471C"/>
                </a:solidFill>
                <a:latin typeface="Arial"/>
                <a:cs typeface="Arial"/>
              </a:rPr>
              <a:t>n</a:t>
            </a:r>
            <a:r>
              <a:rPr sz="1350" spc="-68" dirty="0">
                <a:solidFill>
                  <a:srgbClr val="70471C"/>
                </a:solidFill>
                <a:latin typeface="Arial"/>
                <a:cs typeface="Arial"/>
              </a:rPr>
              <a:t>t</a:t>
            </a:r>
            <a:r>
              <a:rPr sz="1350" spc="-64" dirty="0">
                <a:solidFill>
                  <a:srgbClr val="70471C"/>
                </a:solidFill>
                <a:latin typeface="Arial"/>
                <a:cs typeface="Arial"/>
              </a:rPr>
              <a:t>i</a:t>
            </a:r>
            <a:r>
              <a:rPr sz="1350" spc="-68" dirty="0">
                <a:solidFill>
                  <a:srgbClr val="70471C"/>
                </a:solidFill>
                <a:latin typeface="Arial"/>
                <a:cs typeface="Arial"/>
              </a:rPr>
              <a:t>f</a:t>
            </a:r>
            <a:r>
              <a:rPr sz="1350" spc="-64" dirty="0">
                <a:solidFill>
                  <a:srgbClr val="70471C"/>
                </a:solidFill>
                <a:latin typeface="Arial"/>
                <a:cs typeface="Arial"/>
              </a:rPr>
              <a:t>i</a:t>
            </a:r>
            <a:r>
              <a:rPr sz="1350" spc="-124" dirty="0">
                <a:solidFill>
                  <a:srgbClr val="70471C"/>
                </a:solidFill>
                <a:latin typeface="Arial"/>
                <a:cs typeface="Arial"/>
              </a:rPr>
              <a:t>k</a:t>
            </a:r>
            <a:r>
              <a:rPr sz="1350" spc="-94" dirty="0">
                <a:solidFill>
                  <a:srgbClr val="70471C"/>
                </a:solidFill>
                <a:latin typeface="Arial"/>
                <a:cs typeface="Arial"/>
              </a:rPr>
              <a:t>asi  </a:t>
            </a:r>
            <a:r>
              <a:rPr sz="1350" spc="-139" dirty="0">
                <a:solidFill>
                  <a:srgbClr val="70471C"/>
                </a:solidFill>
                <a:latin typeface="Arial"/>
                <a:cs typeface="Arial"/>
              </a:rPr>
              <a:t>masalah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7398" y="1760220"/>
            <a:ext cx="344043" cy="387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711446" y="1543050"/>
            <a:ext cx="1313307" cy="82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954334" y="1704499"/>
            <a:ext cx="830580" cy="398506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150019" marR="3810" indent="-140970">
              <a:lnSpc>
                <a:spcPts val="1395"/>
              </a:lnSpc>
              <a:spcBef>
                <a:spcPts val="307"/>
              </a:spcBef>
            </a:pPr>
            <a:r>
              <a:rPr sz="1350" spc="-210" dirty="0">
                <a:solidFill>
                  <a:srgbClr val="70471C"/>
                </a:solidFill>
                <a:latin typeface="Arial"/>
                <a:cs typeface="Arial"/>
              </a:rPr>
              <a:t>M</a:t>
            </a:r>
            <a:r>
              <a:rPr sz="1350" spc="-113" dirty="0">
                <a:solidFill>
                  <a:srgbClr val="70471C"/>
                </a:solidFill>
                <a:latin typeface="Arial"/>
                <a:cs typeface="Arial"/>
              </a:rPr>
              <a:t>er</a:t>
            </a:r>
            <a:r>
              <a:rPr sz="1350" spc="-146" dirty="0">
                <a:solidFill>
                  <a:srgbClr val="70471C"/>
                </a:solidFill>
                <a:latin typeface="Arial"/>
                <a:cs typeface="Arial"/>
              </a:rPr>
              <a:t>u</a:t>
            </a:r>
            <a:r>
              <a:rPr sz="1350" spc="-210" dirty="0">
                <a:solidFill>
                  <a:srgbClr val="70471C"/>
                </a:solidFill>
                <a:latin typeface="Arial"/>
                <a:cs typeface="Arial"/>
              </a:rPr>
              <a:t>m</a:t>
            </a:r>
            <a:r>
              <a:rPr sz="1350" spc="-135" dirty="0">
                <a:solidFill>
                  <a:srgbClr val="70471C"/>
                </a:solidFill>
                <a:latin typeface="Arial"/>
                <a:cs typeface="Arial"/>
              </a:rPr>
              <a:t>us</a:t>
            </a:r>
            <a:r>
              <a:rPr sz="1350" spc="-120" dirty="0">
                <a:solidFill>
                  <a:srgbClr val="70471C"/>
                </a:solidFill>
                <a:latin typeface="Arial"/>
                <a:cs typeface="Arial"/>
              </a:rPr>
              <a:t>k</a:t>
            </a:r>
            <a:r>
              <a:rPr sz="1350" spc="-109" dirty="0">
                <a:solidFill>
                  <a:srgbClr val="70471C"/>
                </a:solidFill>
                <a:latin typeface="Arial"/>
                <a:cs typeface="Arial"/>
              </a:rPr>
              <a:t>an  </a:t>
            </a:r>
            <a:r>
              <a:rPr sz="1350" spc="-139" dirty="0">
                <a:solidFill>
                  <a:srgbClr val="70471C"/>
                </a:solidFill>
                <a:latin typeface="Arial"/>
                <a:cs typeface="Arial"/>
              </a:rPr>
              <a:t>masalah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1042" y="1760220"/>
            <a:ext cx="342900" cy="387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6423661" y="1543050"/>
            <a:ext cx="1481327" cy="820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6553771" y="1615593"/>
            <a:ext cx="1181576" cy="57438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9525" marR="3810" algn="ctr">
              <a:lnSpc>
                <a:spcPct val="86200"/>
              </a:lnSpc>
              <a:spcBef>
                <a:spcPts val="300"/>
              </a:spcBef>
            </a:pPr>
            <a:r>
              <a:rPr sz="1350" spc="-206" dirty="0" smtClean="0">
                <a:solidFill>
                  <a:srgbClr val="70471C"/>
                </a:solidFill>
                <a:latin typeface="Arial"/>
                <a:cs typeface="Arial"/>
              </a:rPr>
              <a:t>M</a:t>
            </a:r>
            <a:r>
              <a:rPr sz="1350" spc="-143" dirty="0" smtClean="0">
                <a:solidFill>
                  <a:srgbClr val="70471C"/>
                </a:solidFill>
                <a:latin typeface="Arial"/>
                <a:cs typeface="Arial"/>
              </a:rPr>
              <a:t>e</a:t>
            </a:r>
            <a:r>
              <a:rPr sz="1350" spc="-139" dirty="0" smtClean="0">
                <a:solidFill>
                  <a:srgbClr val="70471C"/>
                </a:solidFill>
                <a:latin typeface="Arial"/>
                <a:cs typeface="Arial"/>
              </a:rPr>
              <a:t>n</a:t>
            </a:r>
            <a:r>
              <a:rPr sz="1350" spc="-143" dirty="0" smtClean="0">
                <a:solidFill>
                  <a:srgbClr val="70471C"/>
                </a:solidFill>
                <a:latin typeface="Arial"/>
                <a:cs typeface="Arial"/>
              </a:rPr>
              <a:t>g</a:t>
            </a:r>
            <a:r>
              <a:rPr sz="1350" spc="-139" dirty="0" smtClean="0">
                <a:solidFill>
                  <a:srgbClr val="70471C"/>
                </a:solidFill>
                <a:latin typeface="Arial"/>
                <a:cs typeface="Arial"/>
              </a:rPr>
              <a:t>e</a:t>
            </a:r>
            <a:r>
              <a:rPr sz="1350" spc="-210" dirty="0" smtClean="0">
                <a:solidFill>
                  <a:srgbClr val="70471C"/>
                </a:solidFill>
                <a:latin typeface="Arial"/>
                <a:cs typeface="Arial"/>
              </a:rPr>
              <a:t>m</a:t>
            </a:r>
            <a:r>
              <a:rPr sz="1350" spc="-139" dirty="0" smtClean="0">
                <a:solidFill>
                  <a:srgbClr val="70471C"/>
                </a:solidFill>
                <a:latin typeface="Arial"/>
                <a:cs typeface="Arial"/>
              </a:rPr>
              <a:t>b</a:t>
            </a:r>
            <a:r>
              <a:rPr sz="1350" spc="-143" dirty="0" smtClean="0">
                <a:solidFill>
                  <a:srgbClr val="70471C"/>
                </a:solidFill>
                <a:latin typeface="Arial"/>
                <a:cs typeface="Arial"/>
              </a:rPr>
              <a:t>a</a:t>
            </a:r>
            <a:r>
              <a:rPr sz="1350" spc="-139" dirty="0" smtClean="0">
                <a:solidFill>
                  <a:srgbClr val="70471C"/>
                </a:solidFill>
                <a:latin typeface="Arial"/>
                <a:cs typeface="Arial"/>
              </a:rPr>
              <a:t>n</a:t>
            </a:r>
            <a:r>
              <a:rPr sz="1350" spc="-143" dirty="0" smtClean="0">
                <a:solidFill>
                  <a:srgbClr val="70471C"/>
                </a:solidFill>
                <a:latin typeface="Arial"/>
                <a:cs typeface="Arial"/>
              </a:rPr>
              <a:t>g</a:t>
            </a:r>
            <a:r>
              <a:rPr sz="1350" spc="-116" dirty="0" smtClean="0">
                <a:solidFill>
                  <a:srgbClr val="70471C"/>
                </a:solidFill>
                <a:latin typeface="Arial"/>
                <a:cs typeface="Arial"/>
              </a:rPr>
              <a:t>k</a:t>
            </a:r>
            <a:r>
              <a:rPr lang="en-US" sz="1350" spc="-116" dirty="0">
                <a:solidFill>
                  <a:srgbClr val="70471C"/>
                </a:solidFill>
                <a:latin typeface="Arial"/>
                <a:cs typeface="Arial"/>
              </a:rPr>
              <a:t>a</a:t>
            </a:r>
            <a:r>
              <a:rPr sz="1350" spc="-116" dirty="0" smtClean="0">
                <a:solidFill>
                  <a:srgbClr val="70471C"/>
                </a:solidFill>
                <a:latin typeface="Arial"/>
                <a:cs typeface="Arial"/>
              </a:rPr>
              <a:t>n  </a:t>
            </a:r>
            <a:r>
              <a:rPr sz="1350" spc="-139" dirty="0">
                <a:solidFill>
                  <a:srgbClr val="70471C"/>
                </a:solidFill>
                <a:latin typeface="Arial"/>
                <a:cs typeface="Arial"/>
              </a:rPr>
              <a:t>sebuah </a:t>
            </a:r>
            <a:r>
              <a:rPr sz="1350" spc="-120" dirty="0">
                <a:solidFill>
                  <a:srgbClr val="70471C"/>
                </a:solidFill>
                <a:latin typeface="Arial"/>
                <a:cs typeface="Arial"/>
              </a:rPr>
              <a:t>research </a:t>
            </a:r>
            <a:r>
              <a:rPr lang="en-US" sz="1350" spc="-120" dirty="0" smtClean="0">
                <a:solidFill>
                  <a:srgbClr val="70471C"/>
                </a:solidFill>
                <a:latin typeface="Arial"/>
                <a:cs typeface="Arial"/>
              </a:rPr>
              <a:t>  </a:t>
            </a:r>
            <a:r>
              <a:rPr sz="1350" spc="-120" dirty="0" smtClean="0">
                <a:solidFill>
                  <a:srgbClr val="70471C"/>
                </a:solidFill>
                <a:latin typeface="Arial"/>
                <a:cs typeface="Arial"/>
              </a:rPr>
              <a:t> </a:t>
            </a:r>
            <a:r>
              <a:rPr sz="1350" spc="-131" dirty="0">
                <a:solidFill>
                  <a:srgbClr val="70471C"/>
                </a:solidFill>
                <a:latin typeface="Arial"/>
                <a:cs typeface="Arial"/>
              </a:rPr>
              <a:t>framework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74586" y="2386584"/>
            <a:ext cx="387476" cy="3463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537960" y="2774060"/>
            <a:ext cx="1317879" cy="820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6707410" y="2935510"/>
            <a:ext cx="975360" cy="398506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105251" marR="3810" indent="-96203">
              <a:lnSpc>
                <a:spcPts val="1395"/>
              </a:lnSpc>
              <a:spcBef>
                <a:spcPts val="307"/>
              </a:spcBef>
            </a:pPr>
            <a:r>
              <a:rPr sz="1350" spc="-150" dirty="0">
                <a:solidFill>
                  <a:srgbClr val="70471C"/>
                </a:solidFill>
                <a:latin typeface="Arial"/>
                <a:cs typeface="Arial"/>
              </a:rPr>
              <a:t>Mengumpul</a:t>
            </a:r>
            <a:r>
              <a:rPr sz="1350" spc="-120" dirty="0">
                <a:solidFill>
                  <a:srgbClr val="70471C"/>
                </a:solidFill>
                <a:latin typeface="Arial"/>
                <a:cs typeface="Arial"/>
              </a:rPr>
              <a:t>k</a:t>
            </a:r>
            <a:r>
              <a:rPr sz="1350" spc="-113" dirty="0">
                <a:solidFill>
                  <a:srgbClr val="70471C"/>
                </a:solidFill>
                <a:latin typeface="Arial"/>
                <a:cs typeface="Arial"/>
              </a:rPr>
              <a:t>an  </a:t>
            </a:r>
            <a:r>
              <a:rPr sz="1350" spc="-124" dirty="0">
                <a:solidFill>
                  <a:srgbClr val="70471C"/>
                </a:solidFill>
                <a:latin typeface="Arial"/>
                <a:cs typeface="Arial"/>
              </a:rPr>
              <a:t>data</a:t>
            </a:r>
            <a:r>
              <a:rPr sz="1350" spc="-79" dirty="0">
                <a:solidFill>
                  <a:srgbClr val="70471C"/>
                </a:solidFill>
                <a:latin typeface="Arial"/>
                <a:cs typeface="Arial"/>
              </a:rPr>
              <a:t> </a:t>
            </a:r>
            <a:r>
              <a:rPr sz="1350" spc="-116" dirty="0">
                <a:solidFill>
                  <a:srgbClr val="70471C"/>
                </a:solidFill>
                <a:latin typeface="Arial"/>
                <a:cs typeface="Arial"/>
              </a:rPr>
              <a:t>empirik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8771" y="2990088"/>
            <a:ext cx="342900" cy="387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4814317" y="2774060"/>
            <a:ext cx="1347596" cy="8206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4951095" y="2935510"/>
            <a:ext cx="1042511" cy="398506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130493" marR="3810" indent="-121444">
              <a:lnSpc>
                <a:spcPts val="1395"/>
              </a:lnSpc>
              <a:spcBef>
                <a:spcPts val="307"/>
              </a:spcBef>
            </a:pPr>
            <a:r>
              <a:rPr sz="1350" spc="-135" dirty="0">
                <a:solidFill>
                  <a:srgbClr val="70471C"/>
                </a:solidFill>
                <a:latin typeface="Arial"/>
                <a:cs typeface="Arial"/>
              </a:rPr>
              <a:t>Pengolahan </a:t>
            </a:r>
            <a:r>
              <a:rPr sz="1350" spc="-143" dirty="0">
                <a:solidFill>
                  <a:srgbClr val="70471C"/>
                </a:solidFill>
                <a:latin typeface="Arial"/>
                <a:cs typeface="Arial"/>
              </a:rPr>
              <a:t>dan  </a:t>
            </a:r>
            <a:r>
              <a:rPr sz="1350" spc="-109" dirty="0">
                <a:solidFill>
                  <a:srgbClr val="70471C"/>
                </a:solidFill>
                <a:latin typeface="Arial"/>
                <a:cs typeface="Arial"/>
              </a:rPr>
              <a:t>analisis</a:t>
            </a:r>
            <a:r>
              <a:rPr sz="1350" spc="-60" dirty="0">
                <a:solidFill>
                  <a:srgbClr val="70471C"/>
                </a:solidFill>
                <a:latin typeface="Arial"/>
                <a:cs typeface="Arial"/>
              </a:rPr>
              <a:t> </a:t>
            </a:r>
            <a:r>
              <a:rPr sz="1350" spc="-124" dirty="0">
                <a:solidFill>
                  <a:srgbClr val="70471C"/>
                </a:solidFill>
                <a:latin typeface="Arial"/>
                <a:cs typeface="Arial"/>
              </a:rPr>
              <a:t>data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45126" y="2990088"/>
            <a:ext cx="344043" cy="3874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3091815" y="2720340"/>
            <a:ext cx="1313307" cy="9578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3282791" y="2758344"/>
            <a:ext cx="933450" cy="757579"/>
          </a:xfrm>
          <a:prstGeom prst="rect">
            <a:avLst/>
          </a:prstGeom>
        </p:spPr>
        <p:txBody>
          <a:bodyPr vert="horz" wrap="square" lIns="0" tIns="39052" rIns="0" bIns="0" rtlCol="0">
            <a:spAutoFit/>
          </a:bodyPr>
          <a:lstStyle/>
          <a:p>
            <a:pPr marL="9525" marR="3810" indent="-1905" algn="ctr">
              <a:lnSpc>
                <a:spcPts val="1395"/>
              </a:lnSpc>
              <a:spcBef>
                <a:spcPts val="307"/>
              </a:spcBef>
            </a:pPr>
            <a:r>
              <a:rPr sz="1350" spc="-127" dirty="0">
                <a:solidFill>
                  <a:srgbClr val="70471C"/>
                </a:solidFill>
                <a:latin typeface="Arial"/>
                <a:cs typeface="Arial"/>
              </a:rPr>
              <a:t>Pengujian </a:t>
            </a:r>
            <a:r>
              <a:rPr lang="en-US" sz="1350" spc="-127" dirty="0" smtClean="0">
                <a:solidFill>
                  <a:srgbClr val="70471C"/>
                </a:solidFill>
                <a:latin typeface="Arial"/>
                <a:cs typeface="Arial"/>
              </a:rPr>
              <a:t>       </a:t>
            </a:r>
            <a:r>
              <a:rPr sz="1350" spc="-127" dirty="0" smtClean="0">
                <a:solidFill>
                  <a:srgbClr val="70471C"/>
                </a:solidFill>
                <a:latin typeface="Arial"/>
                <a:cs typeface="Arial"/>
              </a:rPr>
              <a:t> </a:t>
            </a:r>
            <a:r>
              <a:rPr sz="1350" spc="-127" dirty="0">
                <a:solidFill>
                  <a:srgbClr val="70471C"/>
                </a:solidFill>
                <a:latin typeface="Arial"/>
                <a:cs typeface="Arial"/>
              </a:rPr>
              <a:t>pertanyaan  </a:t>
            </a:r>
            <a:r>
              <a:rPr lang="en-US" sz="1350" spc="-127" dirty="0" smtClean="0">
                <a:solidFill>
                  <a:srgbClr val="70471C"/>
                </a:solidFill>
                <a:latin typeface="Arial"/>
                <a:cs typeface="Arial"/>
              </a:rPr>
              <a:t>   </a:t>
            </a:r>
            <a:r>
              <a:rPr sz="1350" spc="-109" dirty="0" smtClean="0">
                <a:solidFill>
                  <a:srgbClr val="70471C"/>
                </a:solidFill>
                <a:latin typeface="Arial"/>
                <a:cs typeface="Arial"/>
              </a:rPr>
              <a:t>penelitian </a:t>
            </a:r>
            <a:r>
              <a:rPr sz="1350" spc="-124" dirty="0">
                <a:solidFill>
                  <a:srgbClr val="70471C"/>
                </a:solidFill>
                <a:latin typeface="Arial"/>
                <a:cs typeface="Arial"/>
              </a:rPr>
              <a:t>atau  </a:t>
            </a:r>
            <a:r>
              <a:rPr sz="1350" spc="-113" dirty="0">
                <a:solidFill>
                  <a:srgbClr val="70471C"/>
                </a:solidFill>
                <a:latin typeface="Arial"/>
                <a:cs typeface="Arial"/>
              </a:rPr>
              <a:t>hipotesis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22625" y="2990088"/>
            <a:ext cx="342900" cy="3874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369314" y="2774060"/>
            <a:ext cx="1338453" cy="8206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1512494" y="2846832"/>
            <a:ext cx="1029176" cy="573907"/>
          </a:xfrm>
          <a:prstGeom prst="rect">
            <a:avLst/>
          </a:prstGeom>
        </p:spPr>
        <p:txBody>
          <a:bodyPr vert="horz" wrap="square" lIns="0" tIns="37624" rIns="0" bIns="0" rtlCol="0">
            <a:spAutoFit/>
          </a:bodyPr>
          <a:lstStyle/>
          <a:p>
            <a:pPr marL="9525" marR="3810" algn="ctr">
              <a:lnSpc>
                <a:spcPct val="86200"/>
              </a:lnSpc>
              <a:spcBef>
                <a:spcPts val="296"/>
              </a:spcBef>
            </a:pPr>
            <a:r>
              <a:rPr sz="1350" spc="-131" dirty="0">
                <a:solidFill>
                  <a:srgbClr val="70471C"/>
                </a:solidFill>
                <a:latin typeface="Arial"/>
                <a:cs typeface="Arial"/>
              </a:rPr>
              <a:t>Kesimpulan </a:t>
            </a:r>
            <a:r>
              <a:rPr sz="1350" spc="-143" dirty="0">
                <a:solidFill>
                  <a:srgbClr val="70471C"/>
                </a:solidFill>
                <a:latin typeface="Arial"/>
                <a:cs typeface="Arial"/>
              </a:rPr>
              <a:t>dan  temuan  </a:t>
            </a:r>
            <a:r>
              <a:rPr lang="en-US" sz="1350" spc="-143" dirty="0" smtClean="0">
                <a:solidFill>
                  <a:srgbClr val="70471C"/>
                </a:solidFill>
                <a:latin typeface="Arial"/>
                <a:cs typeface="Arial"/>
              </a:rPr>
              <a:t>                </a:t>
            </a:r>
            <a:r>
              <a:rPr sz="1350" spc="-113" dirty="0" smtClean="0">
                <a:solidFill>
                  <a:srgbClr val="70471C"/>
                </a:solidFill>
                <a:latin typeface="Arial"/>
                <a:cs typeface="Arial"/>
              </a:rPr>
              <a:t>penelitian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466545" y="461582"/>
            <a:ext cx="6633847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z="3600" spc="-11" dirty="0" smtClean="0">
                <a:solidFill>
                  <a:schemeClr val="accent2"/>
                </a:solidFill>
                <a:latin typeface="Arial Hebrew" charset="-79"/>
                <a:ea typeface="Arial Hebrew" charset="-79"/>
                <a:cs typeface="Arial Hebrew" charset="-79"/>
              </a:rPr>
              <a:t>PROSES PENELITIAN</a:t>
            </a:r>
            <a:endParaRPr sz="3600" spc="-15" dirty="0">
              <a:solidFill>
                <a:schemeClr val="accent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43895" y="4967868"/>
            <a:ext cx="98964" cy="693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TextBox 25"/>
          <p:cNvSpPr txBox="1"/>
          <p:nvPr/>
        </p:nvSpPr>
        <p:spPr>
          <a:xfrm>
            <a:off x="4942390" y="2662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>
          <a:xfrm>
            <a:off x="3491880" y="2931790"/>
            <a:ext cx="5112568" cy="6860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ko-KR" sz="2400" dirty="0" err="1"/>
              <a:t>Latar</a:t>
            </a:r>
            <a:r>
              <a:rPr lang="en-US" altLang="ko-KR" sz="2400" dirty="0"/>
              <a:t> </a:t>
            </a:r>
            <a:r>
              <a:rPr lang="en-US" altLang="ko-KR" sz="2400" dirty="0" err="1"/>
              <a:t>Belakang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Rumusan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Masalah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Tujuan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Penelitian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Rencana</a:t>
            </a:r>
            <a:r>
              <a:rPr lang="en-US" altLang="ko-KR" sz="2400" dirty="0"/>
              <a:t> target </a:t>
            </a:r>
            <a:r>
              <a:rPr lang="en-US" altLang="ko-KR" sz="2400" dirty="0" err="1"/>
              <a:t>luaran</a:t>
            </a:r>
            <a:r>
              <a:rPr lang="en-US" altLang="ko-KR" sz="2400" dirty="0"/>
              <a:t> yang </a:t>
            </a:r>
            <a:r>
              <a:rPr lang="en-US" altLang="ko-KR" sz="2400" dirty="0" err="1"/>
              <a:t>ingin</a:t>
            </a:r>
            <a:r>
              <a:rPr lang="en-US" altLang="ko-KR" sz="2400" dirty="0"/>
              <a:t> </a:t>
            </a:r>
            <a:r>
              <a:rPr lang="en-US" altLang="ko-KR" sz="2400" dirty="0" err="1"/>
              <a:t>dicapai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Kontribusi</a:t>
            </a:r>
            <a:r>
              <a:rPr lang="en-US" altLang="ko-KR" sz="2400" dirty="0"/>
              <a:t> </a:t>
            </a:r>
            <a:r>
              <a:rPr lang="en-US" altLang="ko-KR" sz="2400" dirty="0" err="1"/>
              <a:t>Penelitian</a:t>
            </a:r>
            <a:endParaRPr lang="ko-KR" altLang="en-US" sz="2400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PENDAHULUAN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31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11960" y="1623844"/>
            <a:ext cx="4184370" cy="1961059"/>
            <a:chOff x="4130543" y="1635646"/>
            <a:chExt cx="4184370" cy="1961059"/>
          </a:xfrm>
        </p:grpSpPr>
        <p:sp>
          <p:nvSpPr>
            <p:cNvPr id="8" name="TextBox 7"/>
            <p:cNvSpPr txBox="1"/>
            <p:nvPr/>
          </p:nvSpPr>
          <p:spPr>
            <a:xfrm>
              <a:off x="4145391" y="2211710"/>
              <a:ext cx="41695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“</a:t>
              </a:r>
              <a:r>
                <a:rPr lang="en-US" sz="1200" i="1" dirty="0" smtClean="0"/>
                <a:t>Problem </a:t>
              </a:r>
              <a:r>
                <a:rPr lang="en-US" sz="1200" i="1" dirty="0"/>
                <a:t>is any situation where a gap exist between the </a:t>
              </a:r>
              <a:r>
                <a:rPr lang="en-US" sz="1200" i="1" dirty="0" smtClean="0"/>
                <a:t>   actual </a:t>
              </a:r>
              <a:r>
                <a:rPr lang="en-US" sz="1200" i="1" dirty="0"/>
                <a:t>and desired ideal states…”. </a:t>
              </a:r>
              <a:endParaRPr lang="en-US" sz="1200" i="1" dirty="0" smtClean="0"/>
            </a:p>
            <a:p>
              <a:endParaRPr lang="en-US" sz="1200" dirty="0"/>
            </a:p>
            <a:p>
              <a:r>
                <a:rPr lang="en-US" sz="1200" dirty="0" err="1" smtClean="0"/>
                <a:t>Masalah</a:t>
              </a:r>
              <a:r>
                <a:rPr lang="en-US" sz="1200" dirty="0" smtClean="0"/>
                <a:t> </a:t>
              </a:r>
              <a:r>
                <a:rPr lang="en-US" sz="1200" dirty="0" err="1"/>
                <a:t>dapat</a:t>
              </a:r>
              <a:r>
                <a:rPr lang="en-US" sz="1200" dirty="0"/>
                <a:t> </a:t>
              </a:r>
              <a:r>
                <a:rPr lang="en-US" sz="1200" dirty="0" err="1"/>
                <a:t>diartikan</a:t>
              </a:r>
              <a:r>
                <a:rPr lang="en-US" sz="1200" dirty="0"/>
                <a:t> </a:t>
              </a:r>
              <a:r>
                <a:rPr lang="en-US" sz="1200" dirty="0" err="1"/>
                <a:t>sebagai</a:t>
              </a:r>
              <a:r>
                <a:rPr lang="en-US" sz="1200" dirty="0"/>
                <a:t> </a:t>
              </a:r>
              <a:r>
                <a:rPr lang="en-US" sz="1200" dirty="0" err="1"/>
                <a:t>penyimpangan</a:t>
              </a:r>
              <a:r>
                <a:rPr lang="en-US" sz="1200" dirty="0"/>
                <a:t> </a:t>
              </a:r>
              <a:r>
                <a:rPr lang="en-US" sz="1200" dirty="0" err="1"/>
                <a:t>antara</a:t>
              </a:r>
              <a:r>
                <a:rPr lang="en-US" sz="1200" dirty="0"/>
                <a:t> </a:t>
              </a:r>
              <a:r>
                <a:rPr lang="en-US" sz="1200" dirty="0" smtClean="0"/>
                <a:t>     yang </a:t>
              </a:r>
              <a:r>
                <a:rPr lang="en-US" sz="1200" dirty="0" err="1"/>
                <a:t>seharusnya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apa</a:t>
              </a:r>
              <a:r>
                <a:rPr lang="en-US" sz="1200" dirty="0"/>
                <a:t> yang </a:t>
              </a:r>
              <a:r>
                <a:rPr lang="en-US" sz="1200" dirty="0" err="1"/>
                <a:t>benar-benar</a:t>
              </a:r>
              <a:r>
                <a:rPr lang="en-US" sz="1200" dirty="0"/>
                <a:t> </a:t>
              </a:r>
              <a:r>
                <a:rPr lang="en-US" sz="1200" dirty="0" err="1"/>
                <a:t>terjadi</a:t>
              </a:r>
              <a:r>
                <a:rPr lang="en-US" sz="1200" dirty="0"/>
                <a:t>, </a:t>
              </a:r>
              <a:r>
                <a:rPr lang="en-US" sz="1200" dirty="0" smtClean="0"/>
                <a:t>   </a:t>
              </a:r>
              <a:r>
                <a:rPr lang="en-US" sz="1200" dirty="0" err="1" smtClean="0"/>
                <a:t>antara</a:t>
              </a:r>
              <a:r>
                <a:rPr lang="en-US" sz="1200" dirty="0" smtClean="0"/>
                <a:t> </a:t>
              </a:r>
              <a:r>
                <a:rPr lang="en-US" sz="1200" dirty="0" err="1"/>
                <a:t>teori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praktek</a:t>
              </a:r>
              <a:r>
                <a:rPr lang="en-US" sz="1200" dirty="0"/>
                <a:t>, </a:t>
              </a:r>
              <a:r>
                <a:rPr lang="en-US" sz="1200" dirty="0" err="1"/>
                <a:t>antara</a:t>
              </a:r>
              <a:r>
                <a:rPr lang="en-US" sz="1200" dirty="0"/>
                <a:t> </a:t>
              </a:r>
              <a:r>
                <a:rPr lang="en-US" sz="1200" dirty="0" err="1"/>
                <a:t>aturan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smtClean="0"/>
                <a:t>                 </a:t>
              </a:r>
              <a:r>
                <a:rPr lang="en-US" sz="1200" dirty="0" err="1" smtClean="0"/>
                <a:t>pelaksanaan</a:t>
              </a:r>
              <a:r>
                <a:rPr lang="en-US" sz="1200" dirty="0"/>
                <a:t>, </a:t>
              </a:r>
              <a:r>
                <a:rPr lang="en-US" sz="1200" dirty="0" err="1"/>
                <a:t>antara</a:t>
              </a:r>
              <a:r>
                <a:rPr lang="en-US" sz="1200" dirty="0"/>
                <a:t> </a:t>
              </a:r>
              <a:r>
                <a:rPr lang="en-US" sz="1200" dirty="0" err="1"/>
                <a:t>rencana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pelaksanaan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SUMBER MASALAH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3B414918-FF51-4C34-A9D6-E6539ECEA5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10" name="Picture 9" descr="mage result for PROBLEM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9662"/>
            <a:ext cx="187220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317" y="452055"/>
            <a:ext cx="714224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z="2400" spc="-8" dirty="0" smtClean="0">
                <a:solidFill>
                  <a:schemeClr val="accent2"/>
                </a:solidFill>
                <a:latin typeface="Segoe UI Semibold"/>
                <a:cs typeface="Segoe UI Semibold"/>
              </a:rPr>
              <a:t>PROSES PENYUSUNAN MASALAH PENELITIAN</a:t>
            </a:r>
            <a:endParaRPr sz="2400" dirty="0">
              <a:solidFill>
                <a:schemeClr val="accent2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756" y="4966992"/>
            <a:ext cx="812149" cy="8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332167" y="1031558"/>
            <a:ext cx="6480810" cy="3510439"/>
          </a:xfrm>
          <a:custGeom>
            <a:avLst/>
            <a:gdLst/>
            <a:ahLst/>
            <a:cxnLst/>
            <a:rect l="l" t="t" r="r" b="b"/>
            <a:pathLst>
              <a:path w="8641080" h="4680585">
                <a:moveTo>
                  <a:pt x="7861046" y="0"/>
                </a:moveTo>
                <a:lnTo>
                  <a:pt x="780046" y="0"/>
                </a:lnTo>
                <a:lnTo>
                  <a:pt x="732528" y="1423"/>
                </a:lnTo>
                <a:lnTo>
                  <a:pt x="685762" y="5640"/>
                </a:lnTo>
                <a:lnTo>
                  <a:pt x="639831" y="12567"/>
                </a:lnTo>
                <a:lnTo>
                  <a:pt x="594817" y="22125"/>
                </a:lnTo>
                <a:lnTo>
                  <a:pt x="550800" y="34230"/>
                </a:lnTo>
                <a:lnTo>
                  <a:pt x="507862" y="48802"/>
                </a:lnTo>
                <a:lnTo>
                  <a:pt x="466085" y="65759"/>
                </a:lnTo>
                <a:lnTo>
                  <a:pt x="425551" y="85019"/>
                </a:lnTo>
                <a:lnTo>
                  <a:pt x="386341" y="106501"/>
                </a:lnTo>
                <a:lnTo>
                  <a:pt x="348537" y="130122"/>
                </a:lnTo>
                <a:lnTo>
                  <a:pt x="312220" y="155802"/>
                </a:lnTo>
                <a:lnTo>
                  <a:pt x="277471" y="183459"/>
                </a:lnTo>
                <a:lnTo>
                  <a:pt x="244374" y="213011"/>
                </a:lnTo>
                <a:lnTo>
                  <a:pt x="213008" y="244377"/>
                </a:lnTo>
                <a:lnTo>
                  <a:pt x="183456" y="277474"/>
                </a:lnTo>
                <a:lnTo>
                  <a:pt x="155800" y="312222"/>
                </a:lnTo>
                <a:lnTo>
                  <a:pt x="130120" y="348539"/>
                </a:lnTo>
                <a:lnTo>
                  <a:pt x="106498" y="386343"/>
                </a:lnTo>
                <a:lnTo>
                  <a:pt x="85017" y="425552"/>
                </a:lnTo>
                <a:lnTo>
                  <a:pt x="65757" y="466086"/>
                </a:lnTo>
                <a:lnTo>
                  <a:pt x="48801" y="507861"/>
                </a:lnTo>
                <a:lnTo>
                  <a:pt x="34229" y="550797"/>
                </a:lnTo>
                <a:lnTo>
                  <a:pt x="22124" y="594813"/>
                </a:lnTo>
                <a:lnTo>
                  <a:pt x="12567" y="639826"/>
                </a:lnTo>
                <a:lnTo>
                  <a:pt x="5639" y="685755"/>
                </a:lnTo>
                <a:lnTo>
                  <a:pt x="1423" y="732518"/>
                </a:lnTo>
                <a:lnTo>
                  <a:pt x="0" y="780034"/>
                </a:lnTo>
                <a:lnTo>
                  <a:pt x="0" y="3900170"/>
                </a:lnTo>
                <a:lnTo>
                  <a:pt x="1423" y="3947687"/>
                </a:lnTo>
                <a:lnTo>
                  <a:pt x="5639" y="3994451"/>
                </a:lnTo>
                <a:lnTo>
                  <a:pt x="12567" y="4040380"/>
                </a:lnTo>
                <a:lnTo>
                  <a:pt x="22124" y="4085394"/>
                </a:lnTo>
                <a:lnTo>
                  <a:pt x="34229" y="4129410"/>
                </a:lnTo>
                <a:lnTo>
                  <a:pt x="48801" y="4172347"/>
                </a:lnTo>
                <a:lnTo>
                  <a:pt x="65757" y="4214123"/>
                </a:lnTo>
                <a:lnTo>
                  <a:pt x="85017" y="4254656"/>
                </a:lnTo>
                <a:lnTo>
                  <a:pt x="106498" y="4293866"/>
                </a:lnTo>
                <a:lnTo>
                  <a:pt x="130120" y="4331670"/>
                </a:lnTo>
                <a:lnTo>
                  <a:pt x="155800" y="4367986"/>
                </a:lnTo>
                <a:lnTo>
                  <a:pt x="183456" y="4402734"/>
                </a:lnTo>
                <a:lnTo>
                  <a:pt x="213008" y="4435831"/>
                </a:lnTo>
                <a:lnTo>
                  <a:pt x="244374" y="4467196"/>
                </a:lnTo>
                <a:lnTo>
                  <a:pt x="277471" y="4496748"/>
                </a:lnTo>
                <a:lnTo>
                  <a:pt x="312220" y="4524404"/>
                </a:lnTo>
                <a:lnTo>
                  <a:pt x="348537" y="4550084"/>
                </a:lnTo>
                <a:lnTo>
                  <a:pt x="386341" y="4573705"/>
                </a:lnTo>
                <a:lnTo>
                  <a:pt x="425551" y="4595186"/>
                </a:lnTo>
                <a:lnTo>
                  <a:pt x="466085" y="4614446"/>
                </a:lnTo>
                <a:lnTo>
                  <a:pt x="507862" y="4631402"/>
                </a:lnTo>
                <a:lnTo>
                  <a:pt x="550800" y="4645974"/>
                </a:lnTo>
                <a:lnTo>
                  <a:pt x="594817" y="4658079"/>
                </a:lnTo>
                <a:lnTo>
                  <a:pt x="639831" y="4667636"/>
                </a:lnTo>
                <a:lnTo>
                  <a:pt x="685762" y="4674564"/>
                </a:lnTo>
                <a:lnTo>
                  <a:pt x="732528" y="4678780"/>
                </a:lnTo>
                <a:lnTo>
                  <a:pt x="780046" y="4680204"/>
                </a:lnTo>
                <a:lnTo>
                  <a:pt x="7861046" y="4680204"/>
                </a:lnTo>
                <a:lnTo>
                  <a:pt x="7908561" y="4678780"/>
                </a:lnTo>
                <a:lnTo>
                  <a:pt x="7955324" y="4674564"/>
                </a:lnTo>
                <a:lnTo>
                  <a:pt x="8001253" y="4667636"/>
                </a:lnTo>
                <a:lnTo>
                  <a:pt x="8046266" y="4658079"/>
                </a:lnTo>
                <a:lnTo>
                  <a:pt x="8090282" y="4645974"/>
                </a:lnTo>
                <a:lnTo>
                  <a:pt x="8133218" y="4631402"/>
                </a:lnTo>
                <a:lnTo>
                  <a:pt x="8174993" y="4614446"/>
                </a:lnTo>
                <a:lnTo>
                  <a:pt x="8215527" y="4595186"/>
                </a:lnTo>
                <a:lnTo>
                  <a:pt x="8254736" y="4573705"/>
                </a:lnTo>
                <a:lnTo>
                  <a:pt x="8292540" y="4550084"/>
                </a:lnTo>
                <a:lnTo>
                  <a:pt x="8328857" y="4524404"/>
                </a:lnTo>
                <a:lnTo>
                  <a:pt x="8363605" y="4496748"/>
                </a:lnTo>
                <a:lnTo>
                  <a:pt x="8396702" y="4467196"/>
                </a:lnTo>
                <a:lnTo>
                  <a:pt x="8428068" y="4435831"/>
                </a:lnTo>
                <a:lnTo>
                  <a:pt x="8457620" y="4402734"/>
                </a:lnTo>
                <a:lnTo>
                  <a:pt x="8485277" y="4367986"/>
                </a:lnTo>
                <a:lnTo>
                  <a:pt x="8510957" y="4331670"/>
                </a:lnTo>
                <a:lnTo>
                  <a:pt x="8534578" y="4293866"/>
                </a:lnTo>
                <a:lnTo>
                  <a:pt x="8556060" y="4254656"/>
                </a:lnTo>
                <a:lnTo>
                  <a:pt x="8575320" y="4214123"/>
                </a:lnTo>
                <a:lnTo>
                  <a:pt x="8592277" y="4172347"/>
                </a:lnTo>
                <a:lnTo>
                  <a:pt x="8606849" y="4129410"/>
                </a:lnTo>
                <a:lnTo>
                  <a:pt x="8618954" y="4085394"/>
                </a:lnTo>
                <a:lnTo>
                  <a:pt x="8628512" y="4040380"/>
                </a:lnTo>
                <a:lnTo>
                  <a:pt x="8635439" y="3994451"/>
                </a:lnTo>
                <a:lnTo>
                  <a:pt x="8639656" y="3947687"/>
                </a:lnTo>
                <a:lnTo>
                  <a:pt x="8641080" y="3900170"/>
                </a:lnTo>
                <a:lnTo>
                  <a:pt x="8641080" y="780034"/>
                </a:lnTo>
                <a:lnTo>
                  <a:pt x="8639656" y="732518"/>
                </a:lnTo>
                <a:lnTo>
                  <a:pt x="8635439" y="685755"/>
                </a:lnTo>
                <a:lnTo>
                  <a:pt x="8628512" y="639826"/>
                </a:lnTo>
                <a:lnTo>
                  <a:pt x="8618954" y="594813"/>
                </a:lnTo>
                <a:lnTo>
                  <a:pt x="8606849" y="550797"/>
                </a:lnTo>
                <a:lnTo>
                  <a:pt x="8592277" y="507861"/>
                </a:lnTo>
                <a:lnTo>
                  <a:pt x="8575320" y="466086"/>
                </a:lnTo>
                <a:lnTo>
                  <a:pt x="8556060" y="425552"/>
                </a:lnTo>
                <a:lnTo>
                  <a:pt x="8534578" y="386343"/>
                </a:lnTo>
                <a:lnTo>
                  <a:pt x="8510957" y="348539"/>
                </a:lnTo>
                <a:lnTo>
                  <a:pt x="8485277" y="312222"/>
                </a:lnTo>
                <a:lnTo>
                  <a:pt x="8457620" y="277474"/>
                </a:lnTo>
                <a:lnTo>
                  <a:pt x="8428068" y="244377"/>
                </a:lnTo>
                <a:lnTo>
                  <a:pt x="8396702" y="213011"/>
                </a:lnTo>
                <a:lnTo>
                  <a:pt x="8363605" y="183459"/>
                </a:lnTo>
                <a:lnTo>
                  <a:pt x="8328857" y="155802"/>
                </a:lnTo>
                <a:lnTo>
                  <a:pt x="8292540" y="130122"/>
                </a:lnTo>
                <a:lnTo>
                  <a:pt x="8254736" y="106501"/>
                </a:lnTo>
                <a:lnTo>
                  <a:pt x="8215527" y="85019"/>
                </a:lnTo>
                <a:lnTo>
                  <a:pt x="8174993" y="65759"/>
                </a:lnTo>
                <a:lnTo>
                  <a:pt x="8133218" y="48802"/>
                </a:lnTo>
                <a:lnTo>
                  <a:pt x="8090282" y="34230"/>
                </a:lnTo>
                <a:lnTo>
                  <a:pt x="8046266" y="22125"/>
                </a:lnTo>
                <a:lnTo>
                  <a:pt x="8001253" y="12567"/>
                </a:lnTo>
                <a:lnTo>
                  <a:pt x="7955324" y="5640"/>
                </a:lnTo>
                <a:lnTo>
                  <a:pt x="7908561" y="1423"/>
                </a:lnTo>
                <a:lnTo>
                  <a:pt x="7861046" y="0"/>
                </a:lnTo>
                <a:close/>
              </a:path>
            </a:pathLst>
          </a:custGeom>
          <a:solidFill>
            <a:srgbClr val="FFF09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332167" y="1031558"/>
            <a:ext cx="6480810" cy="3510439"/>
          </a:xfrm>
          <a:custGeom>
            <a:avLst/>
            <a:gdLst/>
            <a:ahLst/>
            <a:cxnLst/>
            <a:rect l="l" t="t" r="r" b="b"/>
            <a:pathLst>
              <a:path w="8641080" h="4680585">
                <a:moveTo>
                  <a:pt x="0" y="780034"/>
                </a:moveTo>
                <a:lnTo>
                  <a:pt x="1423" y="732518"/>
                </a:lnTo>
                <a:lnTo>
                  <a:pt x="5639" y="685755"/>
                </a:lnTo>
                <a:lnTo>
                  <a:pt x="12567" y="639826"/>
                </a:lnTo>
                <a:lnTo>
                  <a:pt x="22124" y="594813"/>
                </a:lnTo>
                <a:lnTo>
                  <a:pt x="34229" y="550797"/>
                </a:lnTo>
                <a:lnTo>
                  <a:pt x="48801" y="507861"/>
                </a:lnTo>
                <a:lnTo>
                  <a:pt x="65757" y="466086"/>
                </a:lnTo>
                <a:lnTo>
                  <a:pt x="85017" y="425552"/>
                </a:lnTo>
                <a:lnTo>
                  <a:pt x="106498" y="386343"/>
                </a:lnTo>
                <a:lnTo>
                  <a:pt x="130120" y="348539"/>
                </a:lnTo>
                <a:lnTo>
                  <a:pt x="155800" y="312222"/>
                </a:lnTo>
                <a:lnTo>
                  <a:pt x="183456" y="277474"/>
                </a:lnTo>
                <a:lnTo>
                  <a:pt x="213008" y="244377"/>
                </a:lnTo>
                <a:lnTo>
                  <a:pt x="244374" y="213011"/>
                </a:lnTo>
                <a:lnTo>
                  <a:pt x="277471" y="183459"/>
                </a:lnTo>
                <a:lnTo>
                  <a:pt x="312220" y="155802"/>
                </a:lnTo>
                <a:lnTo>
                  <a:pt x="348537" y="130122"/>
                </a:lnTo>
                <a:lnTo>
                  <a:pt x="386341" y="106501"/>
                </a:lnTo>
                <a:lnTo>
                  <a:pt x="425551" y="85019"/>
                </a:lnTo>
                <a:lnTo>
                  <a:pt x="466085" y="65759"/>
                </a:lnTo>
                <a:lnTo>
                  <a:pt x="507862" y="48802"/>
                </a:lnTo>
                <a:lnTo>
                  <a:pt x="550800" y="34230"/>
                </a:lnTo>
                <a:lnTo>
                  <a:pt x="594817" y="22125"/>
                </a:lnTo>
                <a:lnTo>
                  <a:pt x="639831" y="12567"/>
                </a:lnTo>
                <a:lnTo>
                  <a:pt x="685762" y="5640"/>
                </a:lnTo>
                <a:lnTo>
                  <a:pt x="732528" y="1423"/>
                </a:lnTo>
                <a:lnTo>
                  <a:pt x="780046" y="0"/>
                </a:lnTo>
                <a:lnTo>
                  <a:pt x="7861046" y="0"/>
                </a:lnTo>
                <a:lnTo>
                  <a:pt x="7908561" y="1423"/>
                </a:lnTo>
                <a:lnTo>
                  <a:pt x="7955324" y="5640"/>
                </a:lnTo>
                <a:lnTo>
                  <a:pt x="8001253" y="12567"/>
                </a:lnTo>
                <a:lnTo>
                  <a:pt x="8046266" y="22125"/>
                </a:lnTo>
                <a:lnTo>
                  <a:pt x="8090282" y="34230"/>
                </a:lnTo>
                <a:lnTo>
                  <a:pt x="8133218" y="48802"/>
                </a:lnTo>
                <a:lnTo>
                  <a:pt x="8174993" y="65759"/>
                </a:lnTo>
                <a:lnTo>
                  <a:pt x="8215527" y="85019"/>
                </a:lnTo>
                <a:lnTo>
                  <a:pt x="8254736" y="106501"/>
                </a:lnTo>
                <a:lnTo>
                  <a:pt x="8292540" y="130122"/>
                </a:lnTo>
                <a:lnTo>
                  <a:pt x="8328857" y="155802"/>
                </a:lnTo>
                <a:lnTo>
                  <a:pt x="8363605" y="183459"/>
                </a:lnTo>
                <a:lnTo>
                  <a:pt x="8396702" y="213011"/>
                </a:lnTo>
                <a:lnTo>
                  <a:pt x="8428068" y="244377"/>
                </a:lnTo>
                <a:lnTo>
                  <a:pt x="8457620" y="277474"/>
                </a:lnTo>
                <a:lnTo>
                  <a:pt x="8485277" y="312222"/>
                </a:lnTo>
                <a:lnTo>
                  <a:pt x="8510957" y="348539"/>
                </a:lnTo>
                <a:lnTo>
                  <a:pt x="8534578" y="386343"/>
                </a:lnTo>
                <a:lnTo>
                  <a:pt x="8556060" y="425552"/>
                </a:lnTo>
                <a:lnTo>
                  <a:pt x="8575320" y="466086"/>
                </a:lnTo>
                <a:lnTo>
                  <a:pt x="8592277" y="507861"/>
                </a:lnTo>
                <a:lnTo>
                  <a:pt x="8606849" y="550797"/>
                </a:lnTo>
                <a:lnTo>
                  <a:pt x="8618954" y="594813"/>
                </a:lnTo>
                <a:lnTo>
                  <a:pt x="8628512" y="639826"/>
                </a:lnTo>
                <a:lnTo>
                  <a:pt x="8635439" y="685755"/>
                </a:lnTo>
                <a:lnTo>
                  <a:pt x="8639656" y="732518"/>
                </a:lnTo>
                <a:lnTo>
                  <a:pt x="8641080" y="780034"/>
                </a:lnTo>
                <a:lnTo>
                  <a:pt x="8641080" y="3900170"/>
                </a:lnTo>
                <a:lnTo>
                  <a:pt x="8639656" y="3947687"/>
                </a:lnTo>
                <a:lnTo>
                  <a:pt x="8635439" y="3994451"/>
                </a:lnTo>
                <a:lnTo>
                  <a:pt x="8628512" y="4040380"/>
                </a:lnTo>
                <a:lnTo>
                  <a:pt x="8618954" y="4085394"/>
                </a:lnTo>
                <a:lnTo>
                  <a:pt x="8606849" y="4129410"/>
                </a:lnTo>
                <a:lnTo>
                  <a:pt x="8592277" y="4172347"/>
                </a:lnTo>
                <a:lnTo>
                  <a:pt x="8575320" y="4214123"/>
                </a:lnTo>
                <a:lnTo>
                  <a:pt x="8556060" y="4254656"/>
                </a:lnTo>
                <a:lnTo>
                  <a:pt x="8534578" y="4293866"/>
                </a:lnTo>
                <a:lnTo>
                  <a:pt x="8510957" y="4331670"/>
                </a:lnTo>
                <a:lnTo>
                  <a:pt x="8485277" y="4367986"/>
                </a:lnTo>
                <a:lnTo>
                  <a:pt x="8457620" y="4402734"/>
                </a:lnTo>
                <a:lnTo>
                  <a:pt x="8428068" y="4435831"/>
                </a:lnTo>
                <a:lnTo>
                  <a:pt x="8396702" y="4467196"/>
                </a:lnTo>
                <a:lnTo>
                  <a:pt x="8363605" y="4496748"/>
                </a:lnTo>
                <a:lnTo>
                  <a:pt x="8328857" y="4524404"/>
                </a:lnTo>
                <a:lnTo>
                  <a:pt x="8292540" y="4550084"/>
                </a:lnTo>
                <a:lnTo>
                  <a:pt x="8254736" y="4573705"/>
                </a:lnTo>
                <a:lnTo>
                  <a:pt x="8215527" y="4595186"/>
                </a:lnTo>
                <a:lnTo>
                  <a:pt x="8174993" y="4614446"/>
                </a:lnTo>
                <a:lnTo>
                  <a:pt x="8133218" y="4631402"/>
                </a:lnTo>
                <a:lnTo>
                  <a:pt x="8090282" y="4645974"/>
                </a:lnTo>
                <a:lnTo>
                  <a:pt x="8046266" y="4658079"/>
                </a:lnTo>
                <a:lnTo>
                  <a:pt x="8001253" y="4667636"/>
                </a:lnTo>
                <a:lnTo>
                  <a:pt x="7955324" y="4674564"/>
                </a:lnTo>
                <a:lnTo>
                  <a:pt x="7908561" y="4678780"/>
                </a:lnTo>
                <a:lnTo>
                  <a:pt x="7861046" y="4680204"/>
                </a:lnTo>
                <a:lnTo>
                  <a:pt x="780046" y="4680204"/>
                </a:lnTo>
                <a:lnTo>
                  <a:pt x="732528" y="4678780"/>
                </a:lnTo>
                <a:lnTo>
                  <a:pt x="685762" y="4674564"/>
                </a:lnTo>
                <a:lnTo>
                  <a:pt x="639831" y="4667636"/>
                </a:lnTo>
                <a:lnTo>
                  <a:pt x="594817" y="4658079"/>
                </a:lnTo>
                <a:lnTo>
                  <a:pt x="550800" y="4645974"/>
                </a:lnTo>
                <a:lnTo>
                  <a:pt x="507862" y="4631402"/>
                </a:lnTo>
                <a:lnTo>
                  <a:pt x="466085" y="4614446"/>
                </a:lnTo>
                <a:lnTo>
                  <a:pt x="425551" y="4595186"/>
                </a:lnTo>
                <a:lnTo>
                  <a:pt x="386341" y="4573705"/>
                </a:lnTo>
                <a:lnTo>
                  <a:pt x="348537" y="4550084"/>
                </a:lnTo>
                <a:lnTo>
                  <a:pt x="312220" y="4524404"/>
                </a:lnTo>
                <a:lnTo>
                  <a:pt x="277471" y="4496748"/>
                </a:lnTo>
                <a:lnTo>
                  <a:pt x="244374" y="4467196"/>
                </a:lnTo>
                <a:lnTo>
                  <a:pt x="213008" y="4435831"/>
                </a:lnTo>
                <a:lnTo>
                  <a:pt x="183456" y="4402734"/>
                </a:lnTo>
                <a:lnTo>
                  <a:pt x="155800" y="4367986"/>
                </a:lnTo>
                <a:lnTo>
                  <a:pt x="130120" y="4331670"/>
                </a:lnTo>
                <a:lnTo>
                  <a:pt x="106498" y="4293866"/>
                </a:lnTo>
                <a:lnTo>
                  <a:pt x="85017" y="4254656"/>
                </a:lnTo>
                <a:lnTo>
                  <a:pt x="65757" y="4214123"/>
                </a:lnTo>
                <a:lnTo>
                  <a:pt x="48801" y="4172347"/>
                </a:lnTo>
                <a:lnTo>
                  <a:pt x="34229" y="4129410"/>
                </a:lnTo>
                <a:lnTo>
                  <a:pt x="22124" y="4085394"/>
                </a:lnTo>
                <a:lnTo>
                  <a:pt x="12567" y="4040380"/>
                </a:lnTo>
                <a:lnTo>
                  <a:pt x="5639" y="3994451"/>
                </a:lnTo>
                <a:lnTo>
                  <a:pt x="1423" y="3947687"/>
                </a:lnTo>
                <a:lnTo>
                  <a:pt x="0" y="3900170"/>
                </a:lnTo>
                <a:lnTo>
                  <a:pt x="0" y="780034"/>
                </a:lnTo>
                <a:close/>
              </a:path>
            </a:pathLst>
          </a:custGeom>
          <a:ln w="19812">
            <a:solidFill>
              <a:srgbClr val="99683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800601" y="1890522"/>
            <a:ext cx="1269872" cy="1000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5094637" y="2145506"/>
            <a:ext cx="68246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4768" marR="3810" indent="-35719">
              <a:spcBef>
                <a:spcPts val="75"/>
              </a:spcBef>
            </a:pPr>
            <a:r>
              <a:rPr sz="1350" spc="-19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umu</a:t>
            </a:r>
            <a:r>
              <a:rPr sz="1350" spc="4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n  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Masalah</a:t>
            </a:r>
            <a:endParaRPr sz="1350">
              <a:latin typeface="Corbel"/>
              <a:cs typeface="Corbe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66510" y="1880234"/>
            <a:ext cx="1378458" cy="9989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6694170" y="2031873"/>
            <a:ext cx="724852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0479" algn="just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Rumusan  Masalah  </a:t>
            </a:r>
            <a:r>
              <a:rPr sz="1350" spc="-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enel</a:t>
            </a:r>
            <a:r>
              <a:rPr sz="1350" spc="4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ti</a:t>
            </a:r>
            <a:r>
              <a:rPr sz="1350" spc="-8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350" dirty="0"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6991" y="1864234"/>
            <a:ext cx="1162431" cy="1053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3599116" y="2042636"/>
            <a:ext cx="677704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049" marR="3810" indent="2381" algn="ctr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Latar </a:t>
            </a:r>
            <a:r>
              <a:rPr lang="en-US" sz="1350" spc="-4" dirty="0" smtClean="0">
                <a:solidFill>
                  <a:srgbClr val="FFFFFF"/>
                </a:solidFill>
                <a:latin typeface="Corbel"/>
                <a:cs typeface="Corbel"/>
              </a:rPr>
              <a:t>     </a:t>
            </a:r>
            <a:r>
              <a:rPr sz="1350" spc="-4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Be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350" spc="-8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ng  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Masalah</a:t>
            </a:r>
            <a:endParaRPr sz="1350" dirty="0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61338" y="1106425"/>
            <a:ext cx="1539620" cy="853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1921459" y="1160716"/>
            <a:ext cx="95423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1431" algn="just">
              <a:spcBef>
                <a:spcPts val="75"/>
              </a:spcBef>
            </a:pPr>
            <a:r>
              <a:rPr sz="1350" spc="-4">
                <a:solidFill>
                  <a:srgbClr val="FFFFFF"/>
                </a:solidFill>
                <a:latin typeface="Corbel"/>
                <a:cs typeface="Corbel"/>
              </a:rPr>
              <a:t>Fenomena  </a:t>
            </a:r>
            <a:r>
              <a:rPr sz="1350" spc="-4" smtClean="0">
                <a:solidFill>
                  <a:srgbClr val="FFFFFF"/>
                </a:solidFill>
                <a:latin typeface="Corbel"/>
                <a:cs typeface="Corbel"/>
              </a:rPr>
              <a:t>Bi</a:t>
            </a:r>
            <a:r>
              <a:rPr sz="135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350" spc="-4" smtClean="0">
                <a:solidFill>
                  <a:srgbClr val="FFFFFF"/>
                </a:solidFill>
                <a:latin typeface="Corbel"/>
                <a:cs typeface="Corbel"/>
              </a:rPr>
              <a:t>ni</a:t>
            </a:r>
            <a:r>
              <a:rPr sz="1350" smtClean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lang="en-US" sz="1350" smtClean="0">
                <a:solidFill>
                  <a:srgbClr val="FFFFFF"/>
                </a:solidFill>
                <a:latin typeface="Corbel"/>
                <a:cs typeface="Corbel"/>
              </a:rPr>
              <a:t>, Sosial</a:t>
            </a:r>
            <a:r>
              <a:rPr sz="1350" smtClean="0">
                <a:solidFill>
                  <a:srgbClr val="FFFFFF"/>
                </a:solidFill>
                <a:latin typeface="Corbel"/>
                <a:cs typeface="Corbel"/>
              </a:rPr>
              <a:t>/Data  </a:t>
            </a:r>
            <a:r>
              <a:rPr sz="1350" spc="-4" dirty="0" smtClean="0">
                <a:solidFill>
                  <a:srgbClr val="FFFFFF"/>
                </a:solidFill>
                <a:latin typeface="Corbel"/>
                <a:cs typeface="Corbel"/>
              </a:rPr>
              <a:t>Lapangan</a:t>
            </a:r>
            <a:endParaRPr sz="1350" dirty="0">
              <a:latin typeface="Corbel"/>
              <a:cs typeface="Corbe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61338" y="2052828"/>
            <a:ext cx="1539620" cy="6755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1839163" y="2248376"/>
            <a:ext cx="98202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Research</a:t>
            </a:r>
            <a:r>
              <a:rPr sz="135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Gap</a:t>
            </a:r>
            <a:endParaRPr sz="1350">
              <a:latin typeface="Corbel"/>
              <a:cs typeface="Corbe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84197" y="2974086"/>
            <a:ext cx="1516761" cy="6755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1922830" y="3170301"/>
            <a:ext cx="83915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Theory</a:t>
            </a:r>
            <a:r>
              <a:rPr sz="1350" spc="-98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Gap</a:t>
            </a:r>
            <a:endParaRPr sz="1350">
              <a:latin typeface="Corbel"/>
              <a:cs typeface="Corbe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60383" y="1489900"/>
            <a:ext cx="851059" cy="0"/>
          </a:xfrm>
          <a:custGeom>
            <a:avLst/>
            <a:gdLst/>
            <a:ahLst/>
            <a:cxnLst/>
            <a:rect l="l" t="t" r="r" b="b"/>
            <a:pathLst>
              <a:path w="1134745">
                <a:moveTo>
                  <a:pt x="0" y="0"/>
                </a:moveTo>
                <a:lnTo>
                  <a:pt x="1134364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861530" y="1489900"/>
            <a:ext cx="100965" cy="395764"/>
          </a:xfrm>
          <a:custGeom>
            <a:avLst/>
            <a:gdLst/>
            <a:ahLst/>
            <a:cxnLst/>
            <a:rect l="l" t="t" r="r" b="b"/>
            <a:pathLst>
              <a:path w="134620" h="527685">
                <a:moveTo>
                  <a:pt x="16128" y="395477"/>
                </a:moveTo>
                <a:lnTo>
                  <a:pt x="9270" y="399541"/>
                </a:lnTo>
                <a:lnTo>
                  <a:pt x="2285" y="403605"/>
                </a:lnTo>
                <a:lnTo>
                  <a:pt x="0" y="412495"/>
                </a:lnTo>
                <a:lnTo>
                  <a:pt x="4063" y="419353"/>
                </a:lnTo>
                <a:lnTo>
                  <a:pt x="67182" y="527685"/>
                </a:lnTo>
                <a:lnTo>
                  <a:pt x="83980" y="498855"/>
                </a:lnTo>
                <a:lnTo>
                  <a:pt x="52704" y="498855"/>
                </a:lnTo>
                <a:lnTo>
                  <a:pt x="52704" y="445461"/>
                </a:lnTo>
                <a:lnTo>
                  <a:pt x="28955" y="404749"/>
                </a:lnTo>
                <a:lnTo>
                  <a:pt x="25018" y="397890"/>
                </a:lnTo>
                <a:lnTo>
                  <a:pt x="16128" y="395477"/>
                </a:lnTo>
                <a:close/>
              </a:path>
              <a:path w="134620" h="527685">
                <a:moveTo>
                  <a:pt x="52704" y="445461"/>
                </a:moveTo>
                <a:lnTo>
                  <a:pt x="52704" y="498855"/>
                </a:lnTo>
                <a:lnTo>
                  <a:pt x="81660" y="498855"/>
                </a:lnTo>
                <a:lnTo>
                  <a:pt x="81660" y="491616"/>
                </a:lnTo>
                <a:lnTo>
                  <a:pt x="54737" y="491616"/>
                </a:lnTo>
                <a:lnTo>
                  <a:pt x="67182" y="470280"/>
                </a:lnTo>
                <a:lnTo>
                  <a:pt x="52704" y="445461"/>
                </a:lnTo>
                <a:close/>
              </a:path>
              <a:path w="134620" h="527685">
                <a:moveTo>
                  <a:pt x="118237" y="395477"/>
                </a:moveTo>
                <a:lnTo>
                  <a:pt x="109346" y="397890"/>
                </a:lnTo>
                <a:lnTo>
                  <a:pt x="105409" y="404749"/>
                </a:lnTo>
                <a:lnTo>
                  <a:pt x="81660" y="445461"/>
                </a:lnTo>
                <a:lnTo>
                  <a:pt x="81660" y="498855"/>
                </a:lnTo>
                <a:lnTo>
                  <a:pt x="83980" y="498855"/>
                </a:lnTo>
                <a:lnTo>
                  <a:pt x="130301" y="419353"/>
                </a:lnTo>
                <a:lnTo>
                  <a:pt x="134365" y="412495"/>
                </a:lnTo>
                <a:lnTo>
                  <a:pt x="132079" y="403605"/>
                </a:lnTo>
                <a:lnTo>
                  <a:pt x="125094" y="399541"/>
                </a:lnTo>
                <a:lnTo>
                  <a:pt x="118237" y="395477"/>
                </a:lnTo>
                <a:close/>
              </a:path>
              <a:path w="134620" h="527685">
                <a:moveTo>
                  <a:pt x="67182" y="470280"/>
                </a:moveTo>
                <a:lnTo>
                  <a:pt x="54737" y="491616"/>
                </a:lnTo>
                <a:lnTo>
                  <a:pt x="79628" y="491616"/>
                </a:lnTo>
                <a:lnTo>
                  <a:pt x="67182" y="470280"/>
                </a:lnTo>
                <a:close/>
              </a:path>
              <a:path w="134620" h="527685">
                <a:moveTo>
                  <a:pt x="81660" y="445461"/>
                </a:moveTo>
                <a:lnTo>
                  <a:pt x="67182" y="470280"/>
                </a:lnTo>
                <a:lnTo>
                  <a:pt x="79628" y="491616"/>
                </a:lnTo>
                <a:lnTo>
                  <a:pt x="81660" y="491616"/>
                </a:lnTo>
                <a:lnTo>
                  <a:pt x="81660" y="445461"/>
                </a:lnTo>
                <a:close/>
              </a:path>
              <a:path w="134620" h="527685">
                <a:moveTo>
                  <a:pt x="81660" y="0"/>
                </a:moveTo>
                <a:lnTo>
                  <a:pt x="52704" y="0"/>
                </a:lnTo>
                <a:lnTo>
                  <a:pt x="52704" y="445461"/>
                </a:lnTo>
                <a:lnTo>
                  <a:pt x="67182" y="470280"/>
                </a:lnTo>
                <a:lnTo>
                  <a:pt x="81660" y="445461"/>
                </a:lnTo>
                <a:lnTo>
                  <a:pt x="816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060383" y="2321909"/>
            <a:ext cx="338613" cy="100965"/>
          </a:xfrm>
          <a:custGeom>
            <a:avLst/>
            <a:gdLst/>
            <a:ahLst/>
            <a:cxnLst/>
            <a:rect l="l" t="t" r="r" b="b"/>
            <a:pathLst>
              <a:path w="451485" h="134619">
                <a:moveTo>
                  <a:pt x="393826" y="67183"/>
                </a:moveTo>
                <a:lnTo>
                  <a:pt x="328294" y="105410"/>
                </a:lnTo>
                <a:lnTo>
                  <a:pt x="321309" y="109347"/>
                </a:lnTo>
                <a:lnTo>
                  <a:pt x="319023" y="118237"/>
                </a:lnTo>
                <a:lnTo>
                  <a:pt x="323088" y="125095"/>
                </a:lnTo>
                <a:lnTo>
                  <a:pt x="327025" y="132080"/>
                </a:lnTo>
                <a:lnTo>
                  <a:pt x="335914" y="134366"/>
                </a:lnTo>
                <a:lnTo>
                  <a:pt x="426255" y="81661"/>
                </a:lnTo>
                <a:lnTo>
                  <a:pt x="422401" y="81661"/>
                </a:lnTo>
                <a:lnTo>
                  <a:pt x="422401" y="79629"/>
                </a:lnTo>
                <a:lnTo>
                  <a:pt x="415163" y="79629"/>
                </a:lnTo>
                <a:lnTo>
                  <a:pt x="393826" y="67183"/>
                </a:lnTo>
                <a:close/>
              </a:path>
              <a:path w="451485" h="134619">
                <a:moveTo>
                  <a:pt x="369007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369007" y="81661"/>
                </a:lnTo>
                <a:lnTo>
                  <a:pt x="393826" y="67183"/>
                </a:lnTo>
                <a:lnTo>
                  <a:pt x="369007" y="52705"/>
                </a:lnTo>
                <a:close/>
              </a:path>
              <a:path w="451485" h="134619">
                <a:moveTo>
                  <a:pt x="426255" y="52705"/>
                </a:moveTo>
                <a:lnTo>
                  <a:pt x="422401" y="52705"/>
                </a:lnTo>
                <a:lnTo>
                  <a:pt x="422401" y="81661"/>
                </a:lnTo>
                <a:lnTo>
                  <a:pt x="426255" y="81661"/>
                </a:lnTo>
                <a:lnTo>
                  <a:pt x="451103" y="67183"/>
                </a:lnTo>
                <a:lnTo>
                  <a:pt x="426255" y="52705"/>
                </a:lnTo>
                <a:close/>
              </a:path>
              <a:path w="451485" h="134619">
                <a:moveTo>
                  <a:pt x="415163" y="54737"/>
                </a:moveTo>
                <a:lnTo>
                  <a:pt x="393826" y="67183"/>
                </a:lnTo>
                <a:lnTo>
                  <a:pt x="415163" y="79629"/>
                </a:lnTo>
                <a:lnTo>
                  <a:pt x="415163" y="54737"/>
                </a:lnTo>
                <a:close/>
              </a:path>
              <a:path w="451485" h="134619">
                <a:moveTo>
                  <a:pt x="422401" y="54737"/>
                </a:moveTo>
                <a:lnTo>
                  <a:pt x="415163" y="54737"/>
                </a:lnTo>
                <a:lnTo>
                  <a:pt x="415163" y="79629"/>
                </a:lnTo>
                <a:lnTo>
                  <a:pt x="422401" y="79629"/>
                </a:lnTo>
                <a:lnTo>
                  <a:pt x="422401" y="54737"/>
                </a:lnTo>
                <a:close/>
              </a:path>
              <a:path w="451485" h="134619">
                <a:moveTo>
                  <a:pt x="335914" y="0"/>
                </a:moveTo>
                <a:lnTo>
                  <a:pt x="327025" y="2286"/>
                </a:lnTo>
                <a:lnTo>
                  <a:pt x="323088" y="9271"/>
                </a:lnTo>
                <a:lnTo>
                  <a:pt x="319023" y="16129"/>
                </a:lnTo>
                <a:lnTo>
                  <a:pt x="321309" y="25019"/>
                </a:lnTo>
                <a:lnTo>
                  <a:pt x="328294" y="28956"/>
                </a:lnTo>
                <a:lnTo>
                  <a:pt x="393826" y="67183"/>
                </a:lnTo>
                <a:lnTo>
                  <a:pt x="415163" y="54737"/>
                </a:lnTo>
                <a:lnTo>
                  <a:pt x="422401" y="54737"/>
                </a:lnTo>
                <a:lnTo>
                  <a:pt x="422401" y="52705"/>
                </a:lnTo>
                <a:lnTo>
                  <a:pt x="426255" y="52705"/>
                </a:lnTo>
                <a:lnTo>
                  <a:pt x="335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060383" y="3293554"/>
            <a:ext cx="878681" cy="0"/>
          </a:xfrm>
          <a:custGeom>
            <a:avLst/>
            <a:gdLst/>
            <a:ahLst/>
            <a:cxnLst/>
            <a:rect l="l" t="t" r="r" b="b"/>
            <a:pathLst>
              <a:path w="1171575">
                <a:moveTo>
                  <a:pt x="0" y="0"/>
                </a:moveTo>
                <a:lnTo>
                  <a:pt x="1171193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888962" y="2857976"/>
            <a:ext cx="100965" cy="435769"/>
          </a:xfrm>
          <a:custGeom>
            <a:avLst/>
            <a:gdLst/>
            <a:ahLst/>
            <a:cxnLst/>
            <a:rect l="l" t="t" r="r" b="b"/>
            <a:pathLst>
              <a:path w="134620" h="581025">
                <a:moveTo>
                  <a:pt x="67182" y="57403"/>
                </a:moveTo>
                <a:lnTo>
                  <a:pt x="52704" y="82223"/>
                </a:lnTo>
                <a:lnTo>
                  <a:pt x="52704" y="581025"/>
                </a:lnTo>
                <a:lnTo>
                  <a:pt x="81661" y="581025"/>
                </a:lnTo>
                <a:lnTo>
                  <a:pt x="81661" y="82223"/>
                </a:lnTo>
                <a:lnTo>
                  <a:pt x="67182" y="57403"/>
                </a:lnTo>
                <a:close/>
              </a:path>
              <a:path w="134620" h="581025">
                <a:moveTo>
                  <a:pt x="67182" y="0"/>
                </a:moveTo>
                <a:lnTo>
                  <a:pt x="0" y="115315"/>
                </a:lnTo>
                <a:lnTo>
                  <a:pt x="2286" y="124078"/>
                </a:lnTo>
                <a:lnTo>
                  <a:pt x="9270" y="128142"/>
                </a:lnTo>
                <a:lnTo>
                  <a:pt x="16128" y="132206"/>
                </a:lnTo>
                <a:lnTo>
                  <a:pt x="25018" y="129920"/>
                </a:lnTo>
                <a:lnTo>
                  <a:pt x="28955" y="122935"/>
                </a:lnTo>
                <a:lnTo>
                  <a:pt x="52704" y="82223"/>
                </a:lnTo>
                <a:lnTo>
                  <a:pt x="52704" y="28828"/>
                </a:lnTo>
                <a:lnTo>
                  <a:pt x="83980" y="28828"/>
                </a:lnTo>
                <a:lnTo>
                  <a:pt x="67182" y="0"/>
                </a:lnTo>
                <a:close/>
              </a:path>
              <a:path w="134620" h="581025">
                <a:moveTo>
                  <a:pt x="83980" y="28828"/>
                </a:moveTo>
                <a:lnTo>
                  <a:pt x="81661" y="28828"/>
                </a:lnTo>
                <a:lnTo>
                  <a:pt x="81661" y="82223"/>
                </a:lnTo>
                <a:lnTo>
                  <a:pt x="105409" y="122935"/>
                </a:lnTo>
                <a:lnTo>
                  <a:pt x="109346" y="129920"/>
                </a:lnTo>
                <a:lnTo>
                  <a:pt x="118237" y="132206"/>
                </a:lnTo>
                <a:lnTo>
                  <a:pt x="125094" y="128142"/>
                </a:lnTo>
                <a:lnTo>
                  <a:pt x="132079" y="124078"/>
                </a:lnTo>
                <a:lnTo>
                  <a:pt x="134365" y="115315"/>
                </a:lnTo>
                <a:lnTo>
                  <a:pt x="83980" y="28828"/>
                </a:lnTo>
                <a:close/>
              </a:path>
              <a:path w="134620" h="581025">
                <a:moveTo>
                  <a:pt x="81661" y="28828"/>
                </a:moveTo>
                <a:lnTo>
                  <a:pt x="52704" y="28828"/>
                </a:lnTo>
                <a:lnTo>
                  <a:pt x="52704" y="82223"/>
                </a:lnTo>
                <a:lnTo>
                  <a:pt x="67182" y="57403"/>
                </a:lnTo>
                <a:lnTo>
                  <a:pt x="54737" y="36067"/>
                </a:lnTo>
                <a:lnTo>
                  <a:pt x="81661" y="36067"/>
                </a:lnTo>
                <a:lnTo>
                  <a:pt x="81661" y="28828"/>
                </a:lnTo>
                <a:close/>
              </a:path>
              <a:path w="134620" h="581025">
                <a:moveTo>
                  <a:pt x="81661" y="36067"/>
                </a:moveTo>
                <a:lnTo>
                  <a:pt x="79628" y="36067"/>
                </a:lnTo>
                <a:lnTo>
                  <a:pt x="67182" y="57403"/>
                </a:lnTo>
                <a:lnTo>
                  <a:pt x="81661" y="82223"/>
                </a:lnTo>
                <a:lnTo>
                  <a:pt x="81661" y="36067"/>
                </a:lnTo>
                <a:close/>
              </a:path>
              <a:path w="134620" h="581025">
                <a:moveTo>
                  <a:pt x="79628" y="36067"/>
                </a:moveTo>
                <a:lnTo>
                  <a:pt x="54737" y="36067"/>
                </a:lnTo>
                <a:lnTo>
                  <a:pt x="67182" y="57403"/>
                </a:lnTo>
                <a:lnTo>
                  <a:pt x="79628" y="360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4478845" y="2321909"/>
            <a:ext cx="362903" cy="100965"/>
          </a:xfrm>
          <a:custGeom>
            <a:avLst/>
            <a:gdLst/>
            <a:ahLst/>
            <a:cxnLst/>
            <a:rect l="l" t="t" r="r" b="b"/>
            <a:pathLst>
              <a:path w="483870" h="134619">
                <a:moveTo>
                  <a:pt x="426338" y="67183"/>
                </a:moveTo>
                <a:lnTo>
                  <a:pt x="353948" y="109347"/>
                </a:lnTo>
                <a:lnTo>
                  <a:pt x="351663" y="118237"/>
                </a:lnTo>
                <a:lnTo>
                  <a:pt x="355600" y="125095"/>
                </a:lnTo>
                <a:lnTo>
                  <a:pt x="359663" y="132080"/>
                </a:lnTo>
                <a:lnTo>
                  <a:pt x="368553" y="134366"/>
                </a:lnTo>
                <a:lnTo>
                  <a:pt x="458894" y="81661"/>
                </a:lnTo>
                <a:lnTo>
                  <a:pt x="455040" y="81661"/>
                </a:lnTo>
                <a:lnTo>
                  <a:pt x="455040" y="79629"/>
                </a:lnTo>
                <a:lnTo>
                  <a:pt x="447675" y="79629"/>
                </a:lnTo>
                <a:lnTo>
                  <a:pt x="426338" y="67183"/>
                </a:lnTo>
                <a:close/>
              </a:path>
              <a:path w="483870" h="134619">
                <a:moveTo>
                  <a:pt x="401519" y="52705"/>
                </a:moveTo>
                <a:lnTo>
                  <a:pt x="0" y="52705"/>
                </a:lnTo>
                <a:lnTo>
                  <a:pt x="0" y="81661"/>
                </a:lnTo>
                <a:lnTo>
                  <a:pt x="401519" y="81661"/>
                </a:lnTo>
                <a:lnTo>
                  <a:pt x="426338" y="67183"/>
                </a:lnTo>
                <a:lnTo>
                  <a:pt x="401519" y="52705"/>
                </a:lnTo>
                <a:close/>
              </a:path>
              <a:path w="483870" h="134619">
                <a:moveTo>
                  <a:pt x="458894" y="52705"/>
                </a:moveTo>
                <a:lnTo>
                  <a:pt x="455040" y="52705"/>
                </a:lnTo>
                <a:lnTo>
                  <a:pt x="455040" y="81661"/>
                </a:lnTo>
                <a:lnTo>
                  <a:pt x="458894" y="81661"/>
                </a:lnTo>
                <a:lnTo>
                  <a:pt x="483742" y="67183"/>
                </a:lnTo>
                <a:lnTo>
                  <a:pt x="458894" y="52705"/>
                </a:lnTo>
                <a:close/>
              </a:path>
              <a:path w="483870" h="134619">
                <a:moveTo>
                  <a:pt x="447675" y="54737"/>
                </a:moveTo>
                <a:lnTo>
                  <a:pt x="426338" y="67183"/>
                </a:lnTo>
                <a:lnTo>
                  <a:pt x="447675" y="79629"/>
                </a:lnTo>
                <a:lnTo>
                  <a:pt x="447675" y="54737"/>
                </a:lnTo>
                <a:close/>
              </a:path>
              <a:path w="483870" h="134619">
                <a:moveTo>
                  <a:pt x="455040" y="54737"/>
                </a:moveTo>
                <a:lnTo>
                  <a:pt x="447675" y="54737"/>
                </a:lnTo>
                <a:lnTo>
                  <a:pt x="447675" y="79629"/>
                </a:lnTo>
                <a:lnTo>
                  <a:pt x="455040" y="79629"/>
                </a:lnTo>
                <a:lnTo>
                  <a:pt x="455040" y="54737"/>
                </a:lnTo>
                <a:close/>
              </a:path>
              <a:path w="483870" h="134619">
                <a:moveTo>
                  <a:pt x="368553" y="0"/>
                </a:moveTo>
                <a:lnTo>
                  <a:pt x="359663" y="2286"/>
                </a:lnTo>
                <a:lnTo>
                  <a:pt x="355600" y="9271"/>
                </a:lnTo>
                <a:lnTo>
                  <a:pt x="351663" y="16129"/>
                </a:lnTo>
                <a:lnTo>
                  <a:pt x="353948" y="25019"/>
                </a:lnTo>
                <a:lnTo>
                  <a:pt x="426338" y="67183"/>
                </a:lnTo>
                <a:lnTo>
                  <a:pt x="447675" y="54737"/>
                </a:lnTo>
                <a:lnTo>
                  <a:pt x="455040" y="54737"/>
                </a:lnTo>
                <a:lnTo>
                  <a:pt x="455040" y="52705"/>
                </a:lnTo>
                <a:lnTo>
                  <a:pt x="458894" y="52705"/>
                </a:lnTo>
                <a:lnTo>
                  <a:pt x="368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029611" y="2314098"/>
            <a:ext cx="378619" cy="100965"/>
          </a:xfrm>
          <a:custGeom>
            <a:avLst/>
            <a:gdLst/>
            <a:ahLst/>
            <a:cxnLst/>
            <a:rect l="l" t="t" r="r" b="b"/>
            <a:pathLst>
              <a:path w="504825" h="134619">
                <a:moveTo>
                  <a:pt x="479329" y="50164"/>
                </a:moveTo>
                <a:lnTo>
                  <a:pt x="475361" y="50164"/>
                </a:lnTo>
                <a:lnTo>
                  <a:pt x="476250" y="79121"/>
                </a:lnTo>
                <a:lnTo>
                  <a:pt x="422813" y="80633"/>
                </a:lnTo>
                <a:lnTo>
                  <a:pt x="382777" y="105537"/>
                </a:lnTo>
                <a:lnTo>
                  <a:pt x="375920" y="109727"/>
                </a:lnTo>
                <a:lnTo>
                  <a:pt x="373888" y="118618"/>
                </a:lnTo>
                <a:lnTo>
                  <a:pt x="378078" y="125475"/>
                </a:lnTo>
                <a:lnTo>
                  <a:pt x="382270" y="132207"/>
                </a:lnTo>
                <a:lnTo>
                  <a:pt x="391287" y="134365"/>
                </a:lnTo>
                <a:lnTo>
                  <a:pt x="398018" y="130048"/>
                </a:lnTo>
                <a:lnTo>
                  <a:pt x="504444" y="63881"/>
                </a:lnTo>
                <a:lnTo>
                  <a:pt x="479329" y="50164"/>
                </a:lnTo>
                <a:close/>
              </a:path>
              <a:path w="504825" h="134619">
                <a:moveTo>
                  <a:pt x="421825" y="51681"/>
                </a:moveTo>
                <a:lnTo>
                  <a:pt x="0" y="63626"/>
                </a:lnTo>
                <a:lnTo>
                  <a:pt x="762" y="92583"/>
                </a:lnTo>
                <a:lnTo>
                  <a:pt x="422813" y="80633"/>
                </a:lnTo>
                <a:lnTo>
                  <a:pt x="447154" y="65493"/>
                </a:lnTo>
                <a:lnTo>
                  <a:pt x="421825" y="51681"/>
                </a:lnTo>
                <a:close/>
              </a:path>
              <a:path w="504825" h="134619">
                <a:moveTo>
                  <a:pt x="447154" y="65493"/>
                </a:moveTo>
                <a:lnTo>
                  <a:pt x="422813" y="80633"/>
                </a:lnTo>
                <a:lnTo>
                  <a:pt x="476250" y="79121"/>
                </a:lnTo>
                <a:lnTo>
                  <a:pt x="476195" y="77343"/>
                </a:lnTo>
                <a:lnTo>
                  <a:pt x="468884" y="77343"/>
                </a:lnTo>
                <a:lnTo>
                  <a:pt x="447154" y="65493"/>
                </a:lnTo>
                <a:close/>
              </a:path>
              <a:path w="504825" h="134619">
                <a:moveTo>
                  <a:pt x="468122" y="52450"/>
                </a:moveTo>
                <a:lnTo>
                  <a:pt x="447154" y="65493"/>
                </a:lnTo>
                <a:lnTo>
                  <a:pt x="468884" y="77343"/>
                </a:lnTo>
                <a:lnTo>
                  <a:pt x="468122" y="52450"/>
                </a:lnTo>
                <a:close/>
              </a:path>
              <a:path w="504825" h="134619">
                <a:moveTo>
                  <a:pt x="475431" y="52450"/>
                </a:moveTo>
                <a:lnTo>
                  <a:pt x="468122" y="52450"/>
                </a:lnTo>
                <a:lnTo>
                  <a:pt x="468884" y="77343"/>
                </a:lnTo>
                <a:lnTo>
                  <a:pt x="476195" y="77343"/>
                </a:lnTo>
                <a:lnTo>
                  <a:pt x="475431" y="52450"/>
                </a:lnTo>
                <a:close/>
              </a:path>
              <a:path w="504825" h="134619">
                <a:moveTo>
                  <a:pt x="475361" y="50164"/>
                </a:moveTo>
                <a:lnTo>
                  <a:pt x="421825" y="51681"/>
                </a:lnTo>
                <a:lnTo>
                  <a:pt x="447154" y="65493"/>
                </a:lnTo>
                <a:lnTo>
                  <a:pt x="468122" y="52450"/>
                </a:lnTo>
                <a:lnTo>
                  <a:pt x="475431" y="52450"/>
                </a:lnTo>
                <a:lnTo>
                  <a:pt x="475361" y="50164"/>
                </a:lnTo>
                <a:close/>
              </a:path>
              <a:path w="504825" h="134619">
                <a:moveTo>
                  <a:pt x="387476" y="0"/>
                </a:moveTo>
                <a:lnTo>
                  <a:pt x="378587" y="2539"/>
                </a:lnTo>
                <a:lnTo>
                  <a:pt x="374776" y="9525"/>
                </a:lnTo>
                <a:lnTo>
                  <a:pt x="370967" y="16637"/>
                </a:lnTo>
                <a:lnTo>
                  <a:pt x="373507" y="25400"/>
                </a:lnTo>
                <a:lnTo>
                  <a:pt x="421825" y="51681"/>
                </a:lnTo>
                <a:lnTo>
                  <a:pt x="475361" y="50164"/>
                </a:lnTo>
                <a:lnTo>
                  <a:pt x="479329" y="50164"/>
                </a:lnTo>
                <a:lnTo>
                  <a:pt x="3874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7056311" y="2820352"/>
            <a:ext cx="0" cy="1073468"/>
          </a:xfrm>
          <a:custGeom>
            <a:avLst/>
            <a:gdLst/>
            <a:ahLst/>
            <a:cxnLst/>
            <a:rect l="l" t="t" r="r" b="b"/>
            <a:pathLst>
              <a:path h="1431289">
                <a:moveTo>
                  <a:pt x="0" y="0"/>
                </a:moveTo>
                <a:lnTo>
                  <a:pt x="0" y="1430908"/>
                </a:lnTo>
              </a:path>
            </a:pathLst>
          </a:custGeom>
          <a:ln w="28956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6139529" y="3843242"/>
            <a:ext cx="918210" cy="100965"/>
          </a:xfrm>
          <a:custGeom>
            <a:avLst/>
            <a:gdLst/>
            <a:ahLst/>
            <a:cxnLst/>
            <a:rect l="l" t="t" r="r" b="b"/>
            <a:pathLst>
              <a:path w="1224279" h="134620">
                <a:moveTo>
                  <a:pt x="115315" y="0"/>
                </a:moveTo>
                <a:lnTo>
                  <a:pt x="0" y="67182"/>
                </a:lnTo>
                <a:lnTo>
                  <a:pt x="115315" y="134365"/>
                </a:lnTo>
                <a:lnTo>
                  <a:pt x="124078" y="132079"/>
                </a:lnTo>
                <a:lnTo>
                  <a:pt x="128142" y="125094"/>
                </a:lnTo>
                <a:lnTo>
                  <a:pt x="132206" y="118236"/>
                </a:lnTo>
                <a:lnTo>
                  <a:pt x="129920" y="109346"/>
                </a:lnTo>
                <a:lnTo>
                  <a:pt x="122935" y="105409"/>
                </a:lnTo>
                <a:lnTo>
                  <a:pt x="82223" y="81660"/>
                </a:lnTo>
                <a:lnTo>
                  <a:pt x="28828" y="81660"/>
                </a:lnTo>
                <a:lnTo>
                  <a:pt x="28828" y="52704"/>
                </a:lnTo>
                <a:lnTo>
                  <a:pt x="82223" y="52704"/>
                </a:lnTo>
                <a:lnTo>
                  <a:pt x="122935" y="28956"/>
                </a:lnTo>
                <a:lnTo>
                  <a:pt x="129920" y="25018"/>
                </a:lnTo>
                <a:lnTo>
                  <a:pt x="132206" y="16128"/>
                </a:lnTo>
                <a:lnTo>
                  <a:pt x="128142" y="9270"/>
                </a:lnTo>
                <a:lnTo>
                  <a:pt x="124078" y="2285"/>
                </a:lnTo>
                <a:lnTo>
                  <a:pt x="115315" y="0"/>
                </a:lnTo>
                <a:close/>
              </a:path>
              <a:path w="1224279" h="134620">
                <a:moveTo>
                  <a:pt x="82223" y="52704"/>
                </a:moveTo>
                <a:lnTo>
                  <a:pt x="28828" y="52704"/>
                </a:lnTo>
                <a:lnTo>
                  <a:pt x="28828" y="81660"/>
                </a:lnTo>
                <a:lnTo>
                  <a:pt x="82223" y="81660"/>
                </a:lnTo>
                <a:lnTo>
                  <a:pt x="78739" y="79628"/>
                </a:lnTo>
                <a:lnTo>
                  <a:pt x="36067" y="79628"/>
                </a:lnTo>
                <a:lnTo>
                  <a:pt x="36067" y="54737"/>
                </a:lnTo>
                <a:lnTo>
                  <a:pt x="78739" y="54737"/>
                </a:lnTo>
                <a:lnTo>
                  <a:pt x="82223" y="52704"/>
                </a:lnTo>
                <a:close/>
              </a:path>
              <a:path w="1224279" h="134620">
                <a:moveTo>
                  <a:pt x="1224279" y="52704"/>
                </a:moveTo>
                <a:lnTo>
                  <a:pt x="82223" y="52704"/>
                </a:lnTo>
                <a:lnTo>
                  <a:pt x="57403" y="67182"/>
                </a:lnTo>
                <a:lnTo>
                  <a:pt x="82223" y="81660"/>
                </a:lnTo>
                <a:lnTo>
                  <a:pt x="1224279" y="81660"/>
                </a:lnTo>
                <a:lnTo>
                  <a:pt x="1224279" y="52704"/>
                </a:lnTo>
                <a:close/>
              </a:path>
              <a:path w="1224279" h="134620">
                <a:moveTo>
                  <a:pt x="36067" y="54737"/>
                </a:moveTo>
                <a:lnTo>
                  <a:pt x="36067" y="79628"/>
                </a:lnTo>
                <a:lnTo>
                  <a:pt x="57403" y="67182"/>
                </a:lnTo>
                <a:lnTo>
                  <a:pt x="36067" y="54737"/>
                </a:lnTo>
                <a:close/>
              </a:path>
              <a:path w="1224279" h="134620">
                <a:moveTo>
                  <a:pt x="57403" y="67182"/>
                </a:moveTo>
                <a:lnTo>
                  <a:pt x="36067" y="79628"/>
                </a:lnTo>
                <a:lnTo>
                  <a:pt x="78739" y="79628"/>
                </a:lnTo>
                <a:lnTo>
                  <a:pt x="57403" y="67182"/>
                </a:lnTo>
                <a:close/>
              </a:path>
              <a:path w="1224279" h="134620">
                <a:moveTo>
                  <a:pt x="78739" y="54737"/>
                </a:moveTo>
                <a:lnTo>
                  <a:pt x="36067" y="54737"/>
                </a:lnTo>
                <a:lnTo>
                  <a:pt x="57403" y="67182"/>
                </a:lnTo>
                <a:lnTo>
                  <a:pt x="78739" y="547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4671441" y="3514725"/>
            <a:ext cx="1561338" cy="853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5091017" y="3569018"/>
            <a:ext cx="724852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0479" algn="just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Rumusan  Masalah  </a:t>
            </a:r>
            <a:r>
              <a:rPr sz="1350" spc="-60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350" spc="4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lit</a:t>
            </a:r>
            <a:r>
              <a:rPr sz="1350" spc="4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350" spc="-4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5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35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400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4234" y="1194911"/>
            <a:ext cx="1997869" cy="1714500"/>
          </a:xfrm>
          <a:custGeom>
            <a:avLst/>
            <a:gdLst/>
            <a:ahLst/>
            <a:cxnLst/>
            <a:rect l="l" t="t" r="r" b="b"/>
            <a:pathLst>
              <a:path w="2663825" h="2286000">
                <a:moveTo>
                  <a:pt x="2663571" y="0"/>
                </a:moveTo>
                <a:lnTo>
                  <a:pt x="0" y="0"/>
                </a:lnTo>
                <a:lnTo>
                  <a:pt x="0" y="2286000"/>
                </a:lnTo>
                <a:lnTo>
                  <a:pt x="2663571" y="2286000"/>
                </a:lnTo>
                <a:lnTo>
                  <a:pt x="2663571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3491866" y="1194911"/>
            <a:ext cx="648176" cy="1714500"/>
          </a:xfrm>
          <a:custGeom>
            <a:avLst/>
            <a:gdLst/>
            <a:ahLst/>
            <a:cxnLst/>
            <a:rect l="l" t="t" r="r" b="b"/>
            <a:pathLst>
              <a:path w="864235" h="2286000">
                <a:moveTo>
                  <a:pt x="864095" y="0"/>
                </a:moveTo>
                <a:lnTo>
                  <a:pt x="0" y="0"/>
                </a:lnTo>
                <a:lnTo>
                  <a:pt x="0" y="2286000"/>
                </a:lnTo>
                <a:lnTo>
                  <a:pt x="864095" y="2286000"/>
                </a:lnTo>
                <a:lnTo>
                  <a:pt x="864095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139946" y="1194911"/>
            <a:ext cx="3456623" cy="1714500"/>
          </a:xfrm>
          <a:custGeom>
            <a:avLst/>
            <a:gdLst/>
            <a:ahLst/>
            <a:cxnLst/>
            <a:rect l="l" t="t" r="r" b="b"/>
            <a:pathLst>
              <a:path w="4608830" h="2286000">
                <a:moveTo>
                  <a:pt x="4608449" y="0"/>
                </a:moveTo>
                <a:lnTo>
                  <a:pt x="0" y="0"/>
                </a:lnTo>
                <a:lnTo>
                  <a:pt x="0" y="2286000"/>
                </a:lnTo>
                <a:lnTo>
                  <a:pt x="4608449" y="2286000"/>
                </a:lnTo>
                <a:lnTo>
                  <a:pt x="4608449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494234" y="3187541"/>
            <a:ext cx="1997869" cy="1508760"/>
          </a:xfrm>
          <a:custGeom>
            <a:avLst/>
            <a:gdLst/>
            <a:ahLst/>
            <a:cxnLst/>
            <a:rect l="l" t="t" r="r" b="b"/>
            <a:pathLst>
              <a:path w="2663825" h="2011679">
                <a:moveTo>
                  <a:pt x="2663571" y="0"/>
                </a:moveTo>
                <a:lnTo>
                  <a:pt x="0" y="0"/>
                </a:lnTo>
                <a:lnTo>
                  <a:pt x="0" y="2011680"/>
                </a:lnTo>
                <a:lnTo>
                  <a:pt x="2663571" y="2011680"/>
                </a:lnTo>
                <a:lnTo>
                  <a:pt x="2663571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491866" y="3187541"/>
            <a:ext cx="648176" cy="1508760"/>
          </a:xfrm>
          <a:custGeom>
            <a:avLst/>
            <a:gdLst/>
            <a:ahLst/>
            <a:cxnLst/>
            <a:rect l="l" t="t" r="r" b="b"/>
            <a:pathLst>
              <a:path w="864235" h="2011679">
                <a:moveTo>
                  <a:pt x="864095" y="0"/>
                </a:moveTo>
                <a:lnTo>
                  <a:pt x="0" y="0"/>
                </a:lnTo>
                <a:lnTo>
                  <a:pt x="0" y="2011680"/>
                </a:lnTo>
                <a:lnTo>
                  <a:pt x="864095" y="2011680"/>
                </a:lnTo>
                <a:lnTo>
                  <a:pt x="864095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139946" y="3187541"/>
            <a:ext cx="3456623" cy="1508760"/>
          </a:xfrm>
          <a:custGeom>
            <a:avLst/>
            <a:gdLst/>
            <a:ahLst/>
            <a:cxnLst/>
            <a:rect l="l" t="t" r="r" b="b"/>
            <a:pathLst>
              <a:path w="4608830" h="2011679">
                <a:moveTo>
                  <a:pt x="4608449" y="0"/>
                </a:moveTo>
                <a:lnTo>
                  <a:pt x="0" y="0"/>
                </a:lnTo>
                <a:lnTo>
                  <a:pt x="0" y="2011680"/>
                </a:lnTo>
                <a:lnTo>
                  <a:pt x="4608449" y="2011680"/>
                </a:lnTo>
                <a:lnTo>
                  <a:pt x="4608449" y="0"/>
                </a:lnTo>
                <a:close/>
              </a:path>
            </a:pathLst>
          </a:custGeom>
          <a:solidFill>
            <a:srgbClr val="D190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494235" y="1194911"/>
            <a:ext cx="6102191" cy="0"/>
          </a:xfrm>
          <a:custGeom>
            <a:avLst/>
            <a:gdLst/>
            <a:ahLst/>
            <a:cxnLst/>
            <a:rect l="l" t="t" r="r" b="b"/>
            <a:pathLst>
              <a:path w="8136255">
                <a:moveTo>
                  <a:pt x="0" y="0"/>
                </a:moveTo>
                <a:lnTo>
                  <a:pt x="8136191" y="0"/>
                </a:lnTo>
              </a:path>
            </a:pathLst>
          </a:custGeom>
          <a:ln w="12700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494235" y="897731"/>
            <a:ext cx="6102191" cy="0"/>
          </a:xfrm>
          <a:custGeom>
            <a:avLst/>
            <a:gdLst/>
            <a:ahLst/>
            <a:cxnLst/>
            <a:rect l="l" t="t" r="r" b="b"/>
            <a:pathLst>
              <a:path w="8136255">
                <a:moveTo>
                  <a:pt x="0" y="0"/>
                </a:moveTo>
                <a:lnTo>
                  <a:pt x="8136191" y="0"/>
                </a:lnTo>
              </a:path>
            </a:pathLst>
          </a:custGeom>
          <a:ln w="12700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494235" y="4696301"/>
            <a:ext cx="6102191" cy="0"/>
          </a:xfrm>
          <a:custGeom>
            <a:avLst/>
            <a:gdLst/>
            <a:ahLst/>
            <a:cxnLst/>
            <a:rect l="l" t="t" r="r" b="b"/>
            <a:pathLst>
              <a:path w="8136255">
                <a:moveTo>
                  <a:pt x="0" y="0"/>
                </a:moveTo>
                <a:lnTo>
                  <a:pt x="8136191" y="0"/>
                </a:lnTo>
              </a:path>
            </a:pathLst>
          </a:custGeom>
          <a:ln w="12700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1553413" y="910113"/>
            <a:ext cx="5588794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2655094" algn="l"/>
              </a:tabLst>
            </a:pPr>
            <a:r>
              <a:rPr sz="1500" b="1" dirty="0">
                <a:solidFill>
                  <a:srgbClr val="7030A0"/>
                </a:solidFill>
                <a:latin typeface="Corbel"/>
                <a:cs typeface="Corbel"/>
              </a:rPr>
              <a:t>RUMUSAN</a:t>
            </a:r>
            <a:r>
              <a:rPr sz="1500" b="1" spc="-26" dirty="0">
                <a:solidFill>
                  <a:srgbClr val="7030A0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7030A0"/>
                </a:solidFill>
                <a:latin typeface="Corbel"/>
                <a:cs typeface="Corbel"/>
              </a:rPr>
              <a:t>MASALAH	</a:t>
            </a:r>
            <a:r>
              <a:rPr sz="1500" b="1" dirty="0">
                <a:solidFill>
                  <a:srgbClr val="7030A0"/>
                </a:solidFill>
                <a:latin typeface="Corbel"/>
                <a:cs typeface="Corbel"/>
              </a:rPr>
              <a:t>RUMUSAN </a:t>
            </a:r>
            <a:r>
              <a:rPr sz="1500" b="1" spc="-4" dirty="0">
                <a:solidFill>
                  <a:srgbClr val="7030A0"/>
                </a:solidFill>
                <a:latin typeface="Corbel"/>
                <a:cs typeface="Corbel"/>
              </a:rPr>
              <a:t>MASALAH</a:t>
            </a:r>
            <a:r>
              <a:rPr sz="1500" b="1" spc="-75" dirty="0">
                <a:solidFill>
                  <a:srgbClr val="7030A0"/>
                </a:solidFill>
                <a:latin typeface="Corbel"/>
                <a:cs typeface="Corbel"/>
              </a:rPr>
              <a:t> </a:t>
            </a:r>
            <a:r>
              <a:rPr sz="1500" b="1" dirty="0">
                <a:solidFill>
                  <a:srgbClr val="7030A0"/>
                </a:solidFill>
                <a:latin typeface="Corbel"/>
                <a:cs typeface="Corbel"/>
              </a:rPr>
              <a:t>PENELITIAN</a:t>
            </a:r>
            <a:endParaRPr sz="1500" dirty="0">
              <a:solidFill>
                <a:srgbClr val="7030A0"/>
              </a:solidFill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3413" y="1723072"/>
            <a:ext cx="1721644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15" dirty="0">
                <a:latin typeface="Corbel"/>
                <a:cs typeface="Corbel"/>
              </a:rPr>
              <a:t>Terjadi </a:t>
            </a:r>
            <a:r>
              <a:rPr sz="1350" b="1" spc="-4" dirty="0">
                <a:latin typeface="Corbel"/>
                <a:cs typeface="Corbel"/>
              </a:rPr>
              <a:t>stagnasi kinerja  Usaha Mikro </a:t>
            </a:r>
            <a:r>
              <a:rPr sz="1350" b="1" dirty="0">
                <a:latin typeface="Corbel"/>
                <a:cs typeface="Corbel"/>
              </a:rPr>
              <a:t>selama 5  </a:t>
            </a:r>
            <a:r>
              <a:rPr sz="1350" b="1" spc="-4" dirty="0">
                <a:latin typeface="Corbel"/>
                <a:cs typeface="Corbel"/>
              </a:rPr>
              <a:t>tahun terakhir</a:t>
            </a:r>
            <a:endParaRPr sz="1350" dirty="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9478" y="1208722"/>
            <a:ext cx="3236119" cy="14638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45244" indent="-257175">
              <a:spcBef>
                <a:spcPts val="75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z="1350" spc="-4" dirty="0">
                <a:latin typeface="Corbel"/>
                <a:cs typeface="Corbel"/>
              </a:rPr>
              <a:t>Faktor apa yang mempengaruhi stagnasi  </a:t>
            </a:r>
            <a:r>
              <a:rPr sz="1350" dirty="0">
                <a:latin typeface="Corbel"/>
                <a:cs typeface="Corbel"/>
              </a:rPr>
              <a:t>kinerja </a:t>
            </a:r>
            <a:r>
              <a:rPr sz="1350" spc="-4" dirty="0">
                <a:latin typeface="Corbel"/>
                <a:cs typeface="Corbel"/>
              </a:rPr>
              <a:t>Usaha </a:t>
            </a:r>
            <a:r>
              <a:rPr sz="1350" dirty="0">
                <a:latin typeface="Corbel"/>
                <a:cs typeface="Corbel"/>
              </a:rPr>
              <a:t>Mikro</a:t>
            </a:r>
            <a:r>
              <a:rPr sz="1350" spc="-34" dirty="0">
                <a:latin typeface="Corbel"/>
                <a:cs typeface="Corbel"/>
              </a:rPr>
              <a:t> </a:t>
            </a:r>
            <a:r>
              <a:rPr sz="1350" dirty="0">
                <a:latin typeface="Corbel"/>
                <a:cs typeface="Corbel"/>
              </a:rPr>
              <a:t>?</a:t>
            </a:r>
          </a:p>
          <a:p>
            <a:pPr marL="266700" marR="13811" indent="-257175">
              <a:buAutoNum type="arabicPeriod"/>
              <a:tabLst>
                <a:tab pos="266224" algn="l"/>
                <a:tab pos="266700" algn="l"/>
              </a:tabLst>
            </a:pPr>
            <a:r>
              <a:rPr sz="1350" spc="-4" dirty="0">
                <a:latin typeface="Corbel"/>
                <a:cs typeface="Corbel"/>
              </a:rPr>
              <a:t>Bagaimana </a:t>
            </a:r>
            <a:r>
              <a:rPr sz="1350" dirty="0">
                <a:latin typeface="Corbel"/>
                <a:cs typeface="Corbel"/>
              </a:rPr>
              <a:t>bentuk dukungan sektor  </a:t>
            </a:r>
            <a:r>
              <a:rPr sz="1350" spc="-4" dirty="0">
                <a:latin typeface="Corbel"/>
                <a:cs typeface="Corbel"/>
              </a:rPr>
              <a:t>pemerintah dalam menyelesaikan </a:t>
            </a:r>
            <a:r>
              <a:rPr sz="1350" dirty="0">
                <a:latin typeface="Corbel"/>
                <a:cs typeface="Corbel"/>
              </a:rPr>
              <a:t>kinerja  UM </a:t>
            </a:r>
            <a:r>
              <a:rPr sz="1350" spc="-4" dirty="0">
                <a:latin typeface="Corbel"/>
                <a:cs typeface="Corbel"/>
              </a:rPr>
              <a:t>yang</a:t>
            </a:r>
            <a:r>
              <a:rPr sz="1350" dirty="0">
                <a:latin typeface="Corbel"/>
                <a:cs typeface="Corbel"/>
              </a:rPr>
              <a:t> </a:t>
            </a:r>
            <a:r>
              <a:rPr sz="1350" spc="-4" dirty="0">
                <a:latin typeface="Corbel"/>
                <a:cs typeface="Corbel"/>
              </a:rPr>
              <a:t>rendah?</a:t>
            </a:r>
            <a:endParaRPr sz="1350" dirty="0">
              <a:latin typeface="Corbel"/>
              <a:cs typeface="Corbel"/>
            </a:endParaRPr>
          </a:p>
          <a:p>
            <a:pPr marL="266700" marR="3810" indent="-257175">
              <a:buAutoNum type="arabicPeriod"/>
              <a:tabLst>
                <a:tab pos="266224" algn="l"/>
                <a:tab pos="266700" algn="l"/>
              </a:tabLst>
            </a:pPr>
            <a:r>
              <a:rPr sz="1350" spc="-4" dirty="0">
                <a:latin typeface="Corbel"/>
                <a:cs typeface="Corbel"/>
              </a:rPr>
              <a:t>Bagaimana peran swasta dalam  mendukung penyelesaian masalah </a:t>
            </a:r>
            <a:r>
              <a:rPr sz="1350" dirty="0">
                <a:latin typeface="Corbel"/>
                <a:cs typeface="Corbel"/>
              </a:rPr>
              <a:t>kinerja  UM?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53413" y="3407150"/>
            <a:ext cx="1860233" cy="104836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latin typeface="Corbel"/>
                <a:cs typeface="Corbel"/>
              </a:rPr>
              <a:t>Belum </a:t>
            </a:r>
            <a:r>
              <a:rPr sz="1350" b="1" dirty="0">
                <a:latin typeface="Corbel"/>
                <a:cs typeface="Corbel"/>
              </a:rPr>
              <a:t>ada </a:t>
            </a:r>
            <a:r>
              <a:rPr sz="1350" b="1" spc="-8" dirty="0">
                <a:latin typeface="Corbel"/>
                <a:cs typeface="Corbel"/>
              </a:rPr>
              <a:t>kebijakan  </a:t>
            </a:r>
            <a:r>
              <a:rPr sz="1350" b="1" spc="-4" dirty="0">
                <a:latin typeface="Corbel"/>
                <a:cs typeface="Corbel"/>
              </a:rPr>
              <a:t>Strategis yang ditujukan  </a:t>
            </a:r>
            <a:r>
              <a:rPr sz="1350" b="1" dirty="0">
                <a:latin typeface="Corbel"/>
                <a:cs typeface="Corbel"/>
              </a:rPr>
              <a:t>untuk </a:t>
            </a:r>
            <a:r>
              <a:rPr sz="1350" b="1" spc="-8" dirty="0">
                <a:latin typeface="Corbel"/>
                <a:cs typeface="Corbel"/>
              </a:rPr>
              <a:t>meningkatkan  </a:t>
            </a:r>
            <a:r>
              <a:rPr sz="1350" b="1" dirty="0">
                <a:latin typeface="Corbel"/>
                <a:cs typeface="Corbel"/>
              </a:rPr>
              <a:t>daya </a:t>
            </a:r>
            <a:r>
              <a:rPr sz="1350" b="1" spc="-4" dirty="0">
                <a:latin typeface="Corbel"/>
                <a:cs typeface="Corbel"/>
              </a:rPr>
              <a:t>saing UKM</a:t>
            </a:r>
            <a:r>
              <a:rPr sz="1350" b="1" spc="-64" dirty="0">
                <a:latin typeface="Corbel"/>
                <a:cs typeface="Corbel"/>
              </a:rPr>
              <a:t> </a:t>
            </a:r>
            <a:r>
              <a:rPr sz="1350" b="1" spc="-4" dirty="0">
                <a:latin typeface="Corbel"/>
                <a:cs typeface="Corbel"/>
              </a:rPr>
              <a:t>berbasis  potensi lokal</a:t>
            </a:r>
            <a:r>
              <a:rPr sz="1350" b="1" spc="-60" dirty="0">
                <a:latin typeface="Corbel"/>
                <a:cs typeface="Corbel"/>
              </a:rPr>
              <a:t> </a:t>
            </a:r>
            <a:r>
              <a:rPr sz="1350" b="1" spc="-4" dirty="0">
                <a:latin typeface="Corbel"/>
                <a:cs typeface="Corbel"/>
              </a:rPr>
              <a:t>Wilayah</a:t>
            </a:r>
            <a:endParaRPr sz="1350" dirty="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9477" y="3201639"/>
            <a:ext cx="3315653" cy="146386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AutoNum type="arabicPeriod"/>
              <a:tabLst>
                <a:tab pos="266224" algn="l"/>
                <a:tab pos="266700" algn="l"/>
              </a:tabLst>
            </a:pPr>
            <a:r>
              <a:rPr sz="1350" spc="-4" dirty="0">
                <a:latin typeface="Corbel"/>
                <a:cs typeface="Corbel"/>
              </a:rPr>
              <a:t>Bagaimana maping potensi</a:t>
            </a:r>
            <a:r>
              <a:rPr sz="1350" spc="-8" dirty="0">
                <a:latin typeface="Corbel"/>
                <a:cs typeface="Corbel"/>
              </a:rPr>
              <a:t> ekonomi</a:t>
            </a:r>
            <a:endParaRPr sz="1350" dirty="0">
              <a:latin typeface="Corbel"/>
              <a:cs typeface="Corbel"/>
            </a:endParaRPr>
          </a:p>
          <a:p>
            <a:pPr marL="266700"/>
            <a:r>
              <a:rPr sz="1350" spc="-4" dirty="0">
                <a:latin typeface="Corbel"/>
                <a:cs typeface="Corbel"/>
              </a:rPr>
              <a:t>wilayah yang mendorong daya saing</a:t>
            </a:r>
            <a:r>
              <a:rPr sz="1350" spc="-26" dirty="0">
                <a:latin typeface="Corbel"/>
                <a:cs typeface="Corbel"/>
              </a:rPr>
              <a:t> </a:t>
            </a:r>
            <a:r>
              <a:rPr sz="1350" dirty="0">
                <a:latin typeface="Corbel"/>
                <a:cs typeface="Corbel"/>
              </a:rPr>
              <a:t>UKM?</a:t>
            </a:r>
          </a:p>
          <a:p>
            <a:pPr marL="266700" marR="253841" indent="-257175">
              <a:buAutoNum type="arabicPeriod" startAt="2"/>
              <a:tabLst>
                <a:tab pos="266224" algn="l"/>
                <a:tab pos="266700" algn="l"/>
              </a:tabLst>
            </a:pPr>
            <a:r>
              <a:rPr sz="1350" spc="-4" dirty="0">
                <a:latin typeface="Corbel"/>
                <a:cs typeface="Corbel"/>
              </a:rPr>
              <a:t>Bagaimana model pengembangan  </a:t>
            </a:r>
            <a:r>
              <a:rPr sz="1350" spc="-8" dirty="0">
                <a:latin typeface="Corbel"/>
                <a:cs typeface="Corbel"/>
              </a:rPr>
              <a:t>ekonomi </a:t>
            </a:r>
            <a:r>
              <a:rPr sz="1350" spc="-4" dirty="0">
                <a:latin typeface="Corbel"/>
                <a:cs typeface="Corbel"/>
              </a:rPr>
              <a:t>wilayah berbasis potensi </a:t>
            </a:r>
            <a:r>
              <a:rPr sz="1350" dirty="0">
                <a:latin typeface="Corbel"/>
                <a:cs typeface="Corbel"/>
              </a:rPr>
              <a:t>lokal  </a:t>
            </a:r>
            <a:r>
              <a:rPr sz="1350" spc="-4" dirty="0">
                <a:latin typeface="Corbel"/>
                <a:cs typeface="Corbel"/>
              </a:rPr>
              <a:t>yang </a:t>
            </a:r>
            <a:r>
              <a:rPr sz="1350" dirty="0">
                <a:latin typeface="Corbel"/>
                <a:cs typeface="Corbel"/>
              </a:rPr>
              <a:t>mendorong </a:t>
            </a:r>
            <a:r>
              <a:rPr sz="1350" spc="-4" dirty="0">
                <a:latin typeface="Corbel"/>
                <a:cs typeface="Corbel"/>
              </a:rPr>
              <a:t>daya</a:t>
            </a:r>
            <a:r>
              <a:rPr sz="1350" spc="8" dirty="0">
                <a:latin typeface="Corbel"/>
                <a:cs typeface="Corbel"/>
              </a:rPr>
              <a:t> </a:t>
            </a:r>
            <a:r>
              <a:rPr sz="1350" spc="-4" dirty="0">
                <a:latin typeface="Corbel"/>
                <a:cs typeface="Corbel"/>
              </a:rPr>
              <a:t>saing?</a:t>
            </a:r>
            <a:endParaRPr sz="1350" dirty="0">
              <a:latin typeface="Corbel"/>
              <a:cs typeface="Corbel"/>
            </a:endParaRPr>
          </a:p>
          <a:p>
            <a:pPr marL="266700" indent="-257175">
              <a:buAutoNum type="arabicPeriod" startAt="2"/>
              <a:tabLst>
                <a:tab pos="266224" algn="l"/>
                <a:tab pos="266700" algn="l"/>
              </a:tabLst>
            </a:pPr>
            <a:r>
              <a:rPr sz="1350" dirty="0">
                <a:latin typeface="Corbel"/>
                <a:cs typeface="Corbel"/>
              </a:rPr>
              <a:t>Siapa </a:t>
            </a:r>
            <a:r>
              <a:rPr sz="1350" spc="-4" dirty="0">
                <a:latin typeface="Corbel"/>
                <a:cs typeface="Corbel"/>
              </a:rPr>
              <a:t>saja </a:t>
            </a:r>
            <a:r>
              <a:rPr sz="1350" spc="-8" dirty="0">
                <a:latin typeface="Corbel"/>
                <a:cs typeface="Corbel"/>
              </a:rPr>
              <a:t>stakeholders </a:t>
            </a:r>
            <a:r>
              <a:rPr sz="1350" dirty="0">
                <a:latin typeface="Corbel"/>
                <a:cs typeface="Corbel"/>
              </a:rPr>
              <a:t>yang</a:t>
            </a:r>
            <a:r>
              <a:rPr sz="1350" spc="8" dirty="0">
                <a:latin typeface="Corbel"/>
                <a:cs typeface="Corbel"/>
              </a:rPr>
              <a:t> </a:t>
            </a:r>
            <a:r>
              <a:rPr sz="1350" spc="-4" dirty="0">
                <a:latin typeface="Corbel"/>
                <a:cs typeface="Corbel"/>
              </a:rPr>
              <a:t>dilibatkan</a:t>
            </a:r>
            <a:endParaRPr sz="1350" dirty="0">
              <a:latin typeface="Corbel"/>
              <a:cs typeface="Corbel"/>
            </a:endParaRPr>
          </a:p>
          <a:p>
            <a:pPr marL="266700"/>
            <a:r>
              <a:rPr sz="1350" spc="-4" dirty="0">
                <a:latin typeface="Corbel"/>
                <a:cs typeface="Corbel"/>
              </a:rPr>
              <a:t>dalam </a:t>
            </a:r>
            <a:r>
              <a:rPr sz="1350" spc="-8" dirty="0">
                <a:latin typeface="Corbel"/>
                <a:cs typeface="Corbel"/>
              </a:rPr>
              <a:t>kebijakan</a:t>
            </a:r>
            <a:r>
              <a:rPr sz="1350" spc="19" dirty="0">
                <a:latin typeface="Corbel"/>
                <a:cs typeface="Corbel"/>
              </a:rPr>
              <a:t> </a:t>
            </a:r>
            <a:r>
              <a:rPr sz="1350" dirty="0">
                <a:latin typeface="Corbel"/>
                <a:cs typeface="Corbel"/>
              </a:rPr>
              <a:t>ini?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11292" y="218780"/>
            <a:ext cx="726807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en-US" sz="2400" spc="-11" dirty="0" smtClean="0">
                <a:solidFill>
                  <a:srgbClr val="00B0F0"/>
                </a:solidFill>
              </a:rPr>
              <a:t>FENOMENA GAP : </a:t>
            </a:r>
            <a:r>
              <a:rPr sz="2400" spc="-11" dirty="0" err="1" smtClean="0">
                <a:solidFill>
                  <a:srgbClr val="00B0F0"/>
                </a:solidFill>
              </a:rPr>
              <a:t>Pengembangan</a:t>
            </a:r>
            <a:r>
              <a:rPr sz="2400" spc="-11" dirty="0" smtClean="0">
                <a:solidFill>
                  <a:srgbClr val="00B0F0"/>
                </a:solidFill>
              </a:rPr>
              <a:t> </a:t>
            </a:r>
            <a:r>
              <a:rPr sz="2400" spc="-4" dirty="0">
                <a:solidFill>
                  <a:srgbClr val="00B0F0"/>
                </a:solidFill>
              </a:rPr>
              <a:t>Masalah</a:t>
            </a:r>
            <a:r>
              <a:rPr sz="2400" spc="15" dirty="0">
                <a:solidFill>
                  <a:srgbClr val="00B0F0"/>
                </a:solidFill>
              </a:rPr>
              <a:t> </a:t>
            </a:r>
            <a:r>
              <a:rPr sz="2400" spc="-15" dirty="0">
                <a:solidFill>
                  <a:srgbClr val="00B0F0"/>
                </a:solidFill>
              </a:rPr>
              <a:t>Penelitian</a:t>
            </a:r>
            <a:endParaRPr sz="2400" dirty="0">
              <a:solidFill>
                <a:srgbClr val="00B0F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02152" y="1523620"/>
            <a:ext cx="681227" cy="1241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545587" y="1545337"/>
            <a:ext cx="594359" cy="113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545586" y="1545337"/>
            <a:ext cx="594360" cy="1133951"/>
          </a:xfrm>
          <a:custGeom>
            <a:avLst/>
            <a:gdLst/>
            <a:ahLst/>
            <a:cxnLst/>
            <a:rect l="l" t="t" r="r" b="b"/>
            <a:pathLst>
              <a:path w="792479" h="1511935">
                <a:moveTo>
                  <a:pt x="0" y="377951"/>
                </a:moveTo>
                <a:lnTo>
                  <a:pt x="396239" y="377951"/>
                </a:lnTo>
                <a:lnTo>
                  <a:pt x="396239" y="0"/>
                </a:lnTo>
                <a:lnTo>
                  <a:pt x="792479" y="755903"/>
                </a:lnTo>
                <a:lnTo>
                  <a:pt x="396239" y="1511807"/>
                </a:lnTo>
                <a:lnTo>
                  <a:pt x="396239" y="1133855"/>
                </a:lnTo>
                <a:lnTo>
                  <a:pt x="0" y="1133855"/>
                </a:lnTo>
                <a:lnTo>
                  <a:pt x="0" y="377951"/>
                </a:lnTo>
                <a:close/>
              </a:path>
            </a:pathLst>
          </a:custGeom>
          <a:ln w="9144">
            <a:solidFill>
              <a:srgbClr val="8FAF8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470148" y="3298698"/>
            <a:ext cx="680085" cy="1241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513582" y="3320415"/>
            <a:ext cx="593217" cy="1133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3513582" y="3320416"/>
            <a:ext cx="593408" cy="1133951"/>
          </a:xfrm>
          <a:custGeom>
            <a:avLst/>
            <a:gdLst/>
            <a:ahLst/>
            <a:cxnLst/>
            <a:rect l="l" t="t" r="r" b="b"/>
            <a:pathLst>
              <a:path w="791210" h="1511935">
                <a:moveTo>
                  <a:pt x="0" y="377951"/>
                </a:moveTo>
                <a:lnTo>
                  <a:pt x="395477" y="377951"/>
                </a:lnTo>
                <a:lnTo>
                  <a:pt x="395477" y="0"/>
                </a:lnTo>
                <a:lnTo>
                  <a:pt x="790956" y="755903"/>
                </a:lnTo>
                <a:lnTo>
                  <a:pt x="395477" y="1511807"/>
                </a:lnTo>
                <a:lnTo>
                  <a:pt x="395477" y="1133855"/>
                </a:lnTo>
                <a:lnTo>
                  <a:pt x="0" y="1133855"/>
                </a:lnTo>
                <a:lnTo>
                  <a:pt x="0" y="377951"/>
                </a:lnTo>
                <a:close/>
              </a:path>
            </a:pathLst>
          </a:custGeom>
          <a:ln w="9143">
            <a:solidFill>
              <a:srgbClr val="8FAF8B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52211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RESEARCH GAP</a:t>
            </a:r>
            <a:endParaRPr lang="ko-KR" altLang="en-US" dirty="0"/>
          </a:p>
        </p:txBody>
      </p:sp>
      <p:sp>
        <p:nvSpPr>
          <p:cNvPr id="3" name="Diamond 2"/>
          <p:cNvSpPr/>
          <p:nvPr/>
        </p:nvSpPr>
        <p:spPr>
          <a:xfrm>
            <a:off x="3845666" y="1412268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Diamond 3"/>
          <p:cNvSpPr/>
          <p:nvPr/>
        </p:nvSpPr>
        <p:spPr>
          <a:xfrm>
            <a:off x="3845666" y="2998607"/>
            <a:ext cx="1452666" cy="1452666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Diamond 4"/>
          <p:cNvSpPr/>
          <p:nvPr/>
        </p:nvSpPr>
        <p:spPr>
          <a:xfrm>
            <a:off x="4635159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Diamond 5"/>
          <p:cNvSpPr/>
          <p:nvPr/>
        </p:nvSpPr>
        <p:spPr>
          <a:xfrm>
            <a:off x="3056174" y="2197986"/>
            <a:ext cx="1452666" cy="1452666"/>
          </a:xfrm>
          <a:prstGeom prst="diamond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ounded Rectangle 7"/>
          <p:cNvSpPr/>
          <p:nvPr/>
        </p:nvSpPr>
        <p:spPr>
          <a:xfrm>
            <a:off x="5158100" y="2748795"/>
            <a:ext cx="406784" cy="351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4356403" y="3559334"/>
            <a:ext cx="431192" cy="33121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4378248" y="1957233"/>
            <a:ext cx="387502" cy="362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3588361" y="2728551"/>
            <a:ext cx="388293" cy="39153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39552" y="1254643"/>
            <a:ext cx="303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US" sz="1400" spc="-23" dirty="0" err="1">
                <a:latin typeface="Segoe UI Semibold"/>
                <a:cs typeface="Segoe UI Semibold"/>
              </a:rPr>
              <a:t>Tatanan</a:t>
            </a:r>
            <a:r>
              <a:rPr lang="en-US" sz="1400" spc="-23" dirty="0">
                <a:latin typeface="Segoe UI Semibold"/>
                <a:cs typeface="Segoe UI Semibold"/>
              </a:rPr>
              <a:t> </a:t>
            </a:r>
            <a:r>
              <a:rPr lang="en-US" sz="1400" spc="-8" dirty="0" err="1">
                <a:latin typeface="Segoe UI Semibold"/>
                <a:cs typeface="Segoe UI Semibold"/>
              </a:rPr>
              <a:t>Konseptual</a:t>
            </a:r>
            <a:r>
              <a:rPr lang="en-US" sz="1400" spc="-8" dirty="0">
                <a:latin typeface="Segoe UI Semibold"/>
                <a:cs typeface="Segoe UI Semibold"/>
              </a:rPr>
              <a:t> </a:t>
            </a:r>
            <a:r>
              <a:rPr lang="en-US" sz="1400" spc="-4" dirty="0">
                <a:latin typeface="Segoe UI Semibold"/>
                <a:cs typeface="Segoe UI Semibold"/>
              </a:rPr>
              <a:t>yang </a:t>
            </a:r>
            <a:r>
              <a:rPr lang="en-US" sz="1400" dirty="0" err="1">
                <a:latin typeface="Segoe UI Semibold"/>
                <a:cs typeface="Segoe UI Semibold"/>
              </a:rPr>
              <a:t>baik</a:t>
            </a:r>
            <a:r>
              <a:rPr lang="en-US" sz="1400" dirty="0">
                <a:latin typeface="Segoe UI Semibold"/>
                <a:cs typeface="Segoe UI Semibold"/>
              </a:rPr>
              <a:t>,</a:t>
            </a:r>
            <a:r>
              <a:rPr lang="en-US" sz="1400" spc="45" dirty="0">
                <a:latin typeface="Segoe UI Semibold"/>
                <a:cs typeface="Segoe UI Semibold"/>
              </a:rPr>
              <a:t> </a:t>
            </a:r>
            <a:r>
              <a:rPr lang="en-US" sz="1400" spc="-8" dirty="0" err="1">
                <a:latin typeface="Segoe UI Semibold"/>
                <a:cs typeface="Segoe UI Semibold"/>
              </a:rPr>
              <a:t>tetapi</a:t>
            </a:r>
            <a:endParaRPr lang="en-US" sz="1400" dirty="0">
              <a:latin typeface="Segoe UI Semibold"/>
              <a:cs typeface="Segoe UI Semibold"/>
            </a:endParaRPr>
          </a:p>
          <a:p>
            <a:pPr marL="2858" algn="ctr"/>
            <a:r>
              <a:rPr lang="en-US" sz="1400" dirty="0" err="1">
                <a:latin typeface="Segoe UI Semibold"/>
                <a:cs typeface="Segoe UI Semibold"/>
              </a:rPr>
              <a:t>belum</a:t>
            </a:r>
            <a:r>
              <a:rPr lang="en-US" sz="1400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ada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pembuktian</a:t>
            </a:r>
            <a:r>
              <a:rPr lang="en-US" sz="1400" spc="-30" dirty="0">
                <a:latin typeface="Segoe UI Semibold"/>
                <a:cs typeface="Segoe UI Semibold"/>
              </a:rPr>
              <a:t> </a:t>
            </a:r>
            <a:r>
              <a:rPr lang="en-US" sz="1400" dirty="0" err="1">
                <a:latin typeface="Segoe UI Semibold"/>
                <a:cs typeface="Segoe UI Semibold"/>
              </a:rPr>
              <a:t>empiris</a:t>
            </a:r>
            <a:endParaRPr lang="en-US" sz="1400" dirty="0">
              <a:latin typeface="Segoe UI Semibold"/>
              <a:cs typeface="Segoe UI Semi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999" y="3507854"/>
            <a:ext cx="2699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marR="3810" indent="-4286" algn="ctr">
              <a:spcBef>
                <a:spcPts val="71"/>
              </a:spcBef>
            </a:pPr>
            <a:r>
              <a:rPr lang="en-US" sz="1400" spc="-8" dirty="0" err="1">
                <a:latin typeface="Segoe UI Semibold"/>
                <a:cs typeface="Segoe UI Semibold"/>
              </a:rPr>
              <a:t>Masalah</a:t>
            </a:r>
            <a:r>
              <a:rPr lang="en-US" sz="1400" spc="-8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penelitian</a:t>
            </a:r>
            <a:r>
              <a:rPr lang="en-US" sz="1400" spc="-4" dirty="0">
                <a:latin typeface="Segoe UI Semibold"/>
                <a:cs typeface="Segoe UI Semibold"/>
              </a:rPr>
              <a:t> yang </a:t>
            </a:r>
            <a:r>
              <a:rPr lang="en-US" sz="1400" spc="-4" dirty="0" err="1">
                <a:latin typeface="Segoe UI Semibold"/>
                <a:cs typeface="Segoe UI Semibold"/>
              </a:rPr>
              <a:t>belum</a:t>
            </a:r>
            <a:r>
              <a:rPr lang="en-US" sz="1400" spc="-4" dirty="0">
                <a:latin typeface="Segoe UI Semibold"/>
                <a:cs typeface="Segoe UI Semibold"/>
              </a:rPr>
              <a:t>  </a:t>
            </a:r>
            <a:r>
              <a:rPr lang="en-US" sz="1400" spc="-4" dirty="0" smtClean="0">
                <a:latin typeface="Segoe UI Semibold"/>
                <a:cs typeface="Segoe UI Semibold"/>
              </a:rPr>
              <a:t>         </a:t>
            </a:r>
            <a:r>
              <a:rPr lang="en-US" sz="1400" spc="-4" dirty="0" err="1" smtClean="0">
                <a:latin typeface="Segoe UI Semibold"/>
                <a:cs typeface="Segoe UI Semibold"/>
              </a:rPr>
              <a:t>berhasil</a:t>
            </a:r>
            <a:r>
              <a:rPr lang="en-US" sz="1400" spc="-4" dirty="0" smtClean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dijawab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atau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hipotesis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4" dirty="0" smtClean="0">
                <a:latin typeface="Segoe UI Semibold"/>
                <a:cs typeface="Segoe UI Semibold"/>
              </a:rPr>
              <a:t> yang  </a:t>
            </a:r>
            <a:r>
              <a:rPr lang="en-US" sz="1400" spc="-4" dirty="0" err="1">
                <a:latin typeface="Segoe UI Semibold"/>
                <a:cs typeface="Segoe UI Semibold"/>
              </a:rPr>
              <a:t>belum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berhasil</a:t>
            </a:r>
            <a:r>
              <a:rPr lang="en-US" sz="1400" spc="-8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dibuktikan</a:t>
            </a:r>
            <a:endParaRPr lang="en-US" sz="1400" dirty="0">
              <a:latin typeface="Segoe UI Semibold"/>
              <a:cs typeface="Segoe UI Semi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127191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lang="en-US" sz="1400" spc="-26" dirty="0" err="1">
                <a:latin typeface="Segoe UI Semibold"/>
                <a:cs typeface="Segoe UI Semibold"/>
              </a:rPr>
              <a:t>Temuan</a:t>
            </a:r>
            <a:r>
              <a:rPr lang="en-US" sz="1400" spc="-26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penelitian</a:t>
            </a:r>
            <a:r>
              <a:rPr lang="en-US" sz="1400" spc="-4" dirty="0">
                <a:latin typeface="Segoe UI Semibold"/>
                <a:cs typeface="Segoe UI Semibold"/>
              </a:rPr>
              <a:t> yang</a:t>
            </a:r>
            <a:r>
              <a:rPr lang="en-US" sz="1400" spc="4" dirty="0">
                <a:latin typeface="Segoe UI Semibold"/>
                <a:cs typeface="Segoe UI Semibold"/>
              </a:rPr>
              <a:t>  </a:t>
            </a:r>
            <a:r>
              <a:rPr lang="en-US" sz="1400" spc="-8" dirty="0" err="1" smtClean="0">
                <a:latin typeface="Segoe UI Semibold"/>
                <a:cs typeface="Segoe UI Semibold"/>
              </a:rPr>
              <a:t>kontroversial</a:t>
            </a:r>
            <a:r>
              <a:rPr lang="en-US" sz="1400" dirty="0" smtClean="0">
                <a:latin typeface="Segoe UI Semibold"/>
                <a:cs typeface="Segoe UI Semibold"/>
              </a:rPr>
              <a:t>   </a:t>
            </a:r>
            <a:r>
              <a:rPr lang="en-US" sz="1400" spc="-8" dirty="0" err="1" smtClean="0">
                <a:latin typeface="Segoe UI Semibold"/>
                <a:cs typeface="Segoe UI Semibold"/>
              </a:rPr>
              <a:t>terhadap</a:t>
            </a:r>
            <a:r>
              <a:rPr lang="en-US" sz="1400" spc="-8" dirty="0" smtClean="0">
                <a:latin typeface="Segoe UI Semibold"/>
                <a:cs typeface="Segoe UI Semibold"/>
              </a:rPr>
              <a:t> </a:t>
            </a:r>
            <a:r>
              <a:rPr lang="en-US" sz="1400" spc="-4" dirty="0" err="1" smtClean="0">
                <a:latin typeface="Segoe UI Semibold"/>
                <a:cs typeface="Segoe UI Semibold"/>
              </a:rPr>
              <a:t>penelitian</a:t>
            </a:r>
            <a:r>
              <a:rPr lang="en-US" sz="1400" spc="-4" dirty="0" smtClean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sejenis</a:t>
            </a:r>
            <a:r>
              <a:rPr lang="en-US" sz="1400" dirty="0">
                <a:latin typeface="Segoe UI Semibold"/>
                <a:cs typeface="Segoe UI Semibold"/>
              </a:rPr>
              <a:t> </a:t>
            </a:r>
            <a:r>
              <a:rPr lang="en-US" sz="1400" spc="-4" dirty="0" err="1" smtClean="0">
                <a:latin typeface="Segoe UI Semibold"/>
                <a:cs typeface="Segoe UI Semibold"/>
              </a:rPr>
              <a:t>lainnya</a:t>
            </a:r>
            <a:r>
              <a:rPr lang="en-US" sz="1400" spc="-4" dirty="0" smtClean="0">
                <a:latin typeface="Segoe UI Semibold"/>
                <a:cs typeface="Segoe UI Semibold"/>
              </a:rPr>
              <a:t>  </a:t>
            </a:r>
            <a:endParaRPr lang="en-US" sz="1400" dirty="0">
              <a:latin typeface="Segoe UI Semibold"/>
              <a:cs typeface="Segoe UI Semi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52249" y="3508014"/>
            <a:ext cx="276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US" sz="1400" spc="-4" dirty="0" err="1">
                <a:latin typeface="Segoe UI Semibold"/>
                <a:cs typeface="Segoe UI Semibold"/>
              </a:rPr>
              <a:t>Hasil</a:t>
            </a:r>
            <a:r>
              <a:rPr lang="en-US" sz="1400" spc="-4" dirty="0">
                <a:latin typeface="Segoe UI Semibold"/>
                <a:cs typeface="Segoe UI Semibold"/>
              </a:rPr>
              <a:t> </a:t>
            </a:r>
            <a:r>
              <a:rPr lang="en-US" sz="1400" spc="-8" dirty="0" err="1">
                <a:latin typeface="Segoe UI Semibold"/>
                <a:cs typeface="Segoe UI Semibold"/>
              </a:rPr>
              <a:t>Penelitian</a:t>
            </a:r>
            <a:r>
              <a:rPr lang="en-US" sz="1400" spc="-8" dirty="0">
                <a:latin typeface="Segoe UI Semibold"/>
                <a:cs typeface="Segoe UI Semibold"/>
              </a:rPr>
              <a:t> </a:t>
            </a:r>
            <a:r>
              <a:rPr lang="en-US" sz="1400" spc="-4" dirty="0">
                <a:latin typeface="Segoe UI Semibold"/>
                <a:cs typeface="Segoe UI Semibold"/>
              </a:rPr>
              <a:t>yang</a:t>
            </a:r>
            <a:r>
              <a:rPr lang="en-US" sz="1400" spc="-23" dirty="0">
                <a:latin typeface="Segoe UI Semibold"/>
                <a:cs typeface="Segoe UI Semibold"/>
              </a:rPr>
              <a:t> </a:t>
            </a:r>
            <a:r>
              <a:rPr lang="en-US" sz="1400" spc="-4" dirty="0" err="1">
                <a:latin typeface="Segoe UI Semibold"/>
                <a:cs typeface="Segoe UI Semibold"/>
              </a:rPr>
              <a:t>menyisakan</a:t>
            </a:r>
            <a:endParaRPr lang="en-US" sz="1400" dirty="0">
              <a:latin typeface="Segoe UI Semibold"/>
              <a:cs typeface="Segoe UI Semibold"/>
            </a:endParaRPr>
          </a:p>
          <a:p>
            <a:pPr algn="ctr">
              <a:lnSpc>
                <a:spcPct val="100000"/>
              </a:lnSpc>
            </a:pPr>
            <a:r>
              <a:rPr lang="en-US" sz="1400" spc="-8" dirty="0" err="1">
                <a:latin typeface="Segoe UI Semibold"/>
                <a:cs typeface="Segoe UI Semibold"/>
              </a:rPr>
              <a:t>kelemahan</a:t>
            </a:r>
            <a:endParaRPr lang="en-US" sz="14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 smtClean="0">
                <a:solidFill>
                  <a:srgbClr val="00B0F0"/>
                </a:solidFill>
              </a:rPr>
              <a:t>THEORY GAP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67664" y="116753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409352"/>
            <a:ext cx="568863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08412" y="1362022"/>
            <a:ext cx="5274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Adalah</a:t>
            </a:r>
            <a:r>
              <a:rPr lang="en-US" sz="1200" dirty="0" smtClean="0"/>
              <a:t> : </a:t>
            </a:r>
            <a:r>
              <a:rPr lang="en-US" sz="1200" dirty="0" err="1" smtClean="0"/>
              <a:t>kesenjangan</a:t>
            </a:r>
            <a:r>
              <a:rPr lang="en-US" sz="1200" dirty="0" smtClean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ketidakmampuan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menjelaskan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 smtClean="0"/>
              <a:t>fenomena</a:t>
            </a:r>
            <a:r>
              <a:rPr lang="en-US" sz="1200" dirty="0" smtClean="0"/>
              <a:t>,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lalu</a:t>
            </a:r>
            <a:r>
              <a:rPr lang="en-US" sz="1200" dirty="0"/>
              <a:t> </a:t>
            </a:r>
            <a:r>
              <a:rPr lang="en-US" sz="1200" dirty="0" err="1"/>
              <a:t>dipertanyakan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Proses </a:t>
            </a:r>
            <a:r>
              <a:rPr lang="en-US" sz="1200" dirty="0" err="1"/>
              <a:t>pencarian</a:t>
            </a:r>
            <a:r>
              <a:rPr lang="en-US" sz="1200" dirty="0"/>
              <a:t> theory gap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tidaklah</a:t>
            </a:r>
            <a:r>
              <a:rPr lang="en-US" sz="1200" dirty="0"/>
              <a:t> </a:t>
            </a:r>
            <a:r>
              <a:rPr lang="en-US" sz="1200" dirty="0" err="1"/>
              <a:t>mudah</a:t>
            </a:r>
            <a:r>
              <a:rPr lang="en-US" sz="1200" dirty="0"/>
              <a:t>, </a:t>
            </a:r>
            <a:r>
              <a:rPr lang="en-US" sz="1200" dirty="0" err="1"/>
              <a:t>namun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kebanggaan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bagi</a:t>
            </a:r>
            <a:r>
              <a:rPr lang="en-US" sz="1200" dirty="0" smtClean="0"/>
              <a:t> </a:t>
            </a:r>
            <a:r>
              <a:rPr lang="en-US" sz="1200" dirty="0" err="1"/>
              <a:t>peneliti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sponsornya</a:t>
            </a:r>
            <a:r>
              <a:rPr lang="en-US" sz="1200" dirty="0"/>
              <a:t> </a:t>
            </a:r>
            <a:r>
              <a:rPr lang="en-US" sz="1200" dirty="0" err="1"/>
              <a:t>bila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mampu</a:t>
            </a:r>
            <a:r>
              <a:rPr lang="en-US" sz="1200" dirty="0"/>
              <a:t> </a:t>
            </a:r>
            <a:r>
              <a:rPr lang="en-US" sz="1200" dirty="0" err="1"/>
              <a:t>menemukan</a:t>
            </a:r>
            <a:r>
              <a:rPr lang="en-US" sz="1200" dirty="0"/>
              <a:t> </a:t>
            </a:r>
            <a:r>
              <a:rPr lang="en-US" sz="1200" i="1" dirty="0"/>
              <a:t>theory gap </a:t>
            </a:r>
            <a:r>
              <a:rPr lang="en-US" sz="1200" i="1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/>
              <a:t>langkah</a:t>
            </a:r>
            <a:r>
              <a:rPr lang="en-US" sz="1200" dirty="0"/>
              <a:t> </a:t>
            </a:r>
            <a:r>
              <a:rPr lang="en-US" sz="1200" dirty="0" err="1"/>
              <a:t>awal</a:t>
            </a:r>
            <a:r>
              <a:rPr lang="en-US" sz="1200" dirty="0"/>
              <a:t> </a:t>
            </a:r>
            <a:r>
              <a:rPr lang="en-US" sz="1200" dirty="0" err="1"/>
              <a:t>eksplorasi</a:t>
            </a:r>
            <a:r>
              <a:rPr lang="en-US" sz="1200" dirty="0"/>
              <a:t> </a:t>
            </a:r>
            <a:r>
              <a:rPr lang="en-US" sz="1200" dirty="0" err="1"/>
              <a:t>ilmiah</a:t>
            </a:r>
            <a:r>
              <a:rPr lang="en-US" sz="1200" dirty="0"/>
              <a:t> </a:t>
            </a:r>
            <a:r>
              <a:rPr lang="en-US" sz="1200" dirty="0" err="1"/>
              <a:t>lanjutan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Proses </a:t>
            </a:r>
            <a:r>
              <a:rPr lang="en-US" sz="1200" dirty="0" err="1"/>
              <a:t>pencarian</a:t>
            </a:r>
            <a:r>
              <a:rPr lang="en-US" sz="1200" dirty="0"/>
              <a:t> </a:t>
            </a:r>
            <a:r>
              <a:rPr lang="en-US" sz="1200" i="1" dirty="0"/>
              <a:t>theory gap</a:t>
            </a:r>
            <a:r>
              <a:rPr lang="en-US" sz="1200" dirty="0"/>
              <a:t> </a:t>
            </a:r>
            <a:r>
              <a:rPr lang="en-US" sz="1200" dirty="0" err="1"/>
              <a:t>hampir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proses </a:t>
            </a:r>
            <a:r>
              <a:rPr lang="en-US" sz="1200" dirty="0" err="1"/>
              <a:t>pencarian</a:t>
            </a:r>
            <a:r>
              <a:rPr lang="en-US" sz="1200" dirty="0"/>
              <a:t> </a:t>
            </a:r>
            <a:r>
              <a:rPr lang="en-US" sz="1200" dirty="0" smtClean="0"/>
              <a:t>         research </a:t>
            </a:r>
            <a:r>
              <a:rPr lang="en-US" sz="1200" dirty="0"/>
              <a:t>gap, </a:t>
            </a:r>
            <a:r>
              <a:rPr lang="en-US" sz="1200" dirty="0" err="1"/>
              <a:t>namun</a:t>
            </a:r>
            <a:r>
              <a:rPr lang="en-US" sz="1200" dirty="0"/>
              <a:t> </a:t>
            </a:r>
            <a:r>
              <a:rPr lang="en-US" sz="1200" dirty="0" err="1"/>
              <a:t>berbeda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besaran</a:t>
            </a:r>
            <a:r>
              <a:rPr lang="en-US" sz="1200" dirty="0"/>
              <a:t> </a:t>
            </a:r>
            <a:r>
              <a:rPr lang="en-US" sz="1200" dirty="0" err="1"/>
              <a:t>cakupannya</a:t>
            </a:r>
            <a:r>
              <a:rPr lang="en-US" sz="1200" dirty="0"/>
              <a:t>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err="1" smtClean="0"/>
              <a:t>Sebuah</a:t>
            </a:r>
            <a:r>
              <a:rPr lang="en-US" sz="1200" dirty="0" smtClean="0"/>
              <a:t> </a:t>
            </a:r>
            <a:r>
              <a:rPr lang="en-US" sz="1200" dirty="0" err="1"/>
              <a:t>teori</a:t>
            </a:r>
            <a:r>
              <a:rPr lang="en-US" sz="1200" dirty="0"/>
              <a:t> </a:t>
            </a:r>
            <a:r>
              <a:rPr lang="en-US" sz="1200" dirty="0" err="1"/>
              <a:t>mempunyai</a:t>
            </a:r>
            <a:r>
              <a:rPr lang="en-US" sz="1200" dirty="0"/>
              <a:t> </a:t>
            </a:r>
            <a:r>
              <a:rPr lang="en-US" sz="1200" dirty="0" err="1"/>
              <a:t>cakupan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luas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konsep</a:t>
            </a:r>
            <a:r>
              <a:rPr lang="en-US" sz="1200" dirty="0"/>
              <a:t> </a:t>
            </a:r>
            <a:r>
              <a:rPr lang="en-US" sz="1200" dirty="0" smtClean="0"/>
              <a:t>     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/>
              <a:t>research gap.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dirty="0" err="1" smtClean="0"/>
              <a:t>Hanya</a:t>
            </a:r>
            <a:r>
              <a:rPr lang="en-US" sz="1200" dirty="0" smtClean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intesiflah</a:t>
            </a:r>
            <a:r>
              <a:rPr lang="en-US" sz="1200" dirty="0"/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peneliti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smtClean="0"/>
              <a:t>     </a:t>
            </a:r>
            <a:r>
              <a:rPr lang="en-US" sz="1200" dirty="0" err="1" smtClean="0"/>
              <a:t>menemukan</a:t>
            </a:r>
            <a:r>
              <a:rPr lang="en-US" sz="1200" dirty="0" smtClean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mengembangkan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theory gap yang </a:t>
            </a:r>
            <a:r>
              <a:rPr lang="en-US" sz="1200" dirty="0" smtClean="0"/>
              <a:t>                     </a:t>
            </a:r>
            <a:r>
              <a:rPr lang="en-US" sz="1200" dirty="0" err="1" smtClean="0"/>
              <a:t>mengungkapkan</a:t>
            </a:r>
            <a:r>
              <a:rPr lang="en-US" sz="1200" dirty="0" smtClean="0"/>
              <a:t> </a:t>
            </a:r>
            <a:r>
              <a:rPr lang="en-US" sz="1200" dirty="0" err="1"/>
              <a:t>gugatannya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kemapanan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KRITERIA MASALAH 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7" name="Rounded Rectangle 27"/>
          <p:cNvSpPr/>
          <p:nvPr/>
        </p:nvSpPr>
        <p:spPr>
          <a:xfrm>
            <a:off x="1358287" y="1701886"/>
            <a:ext cx="562146" cy="43180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7236788" y="1688956"/>
            <a:ext cx="530324" cy="457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460926" y="1545802"/>
            <a:ext cx="414973" cy="74397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320969" y="1662322"/>
            <a:ext cx="545814" cy="510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67544" y="2584524"/>
            <a:ext cx="205559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14"/>
              </a:lnSpc>
              <a:spcBef>
                <a:spcPts val="75"/>
              </a:spcBef>
            </a:pPr>
            <a:r>
              <a:rPr lang="en-US" sz="1200" spc="-4" dirty="0" err="1">
                <a:cs typeface="Arial"/>
              </a:rPr>
              <a:t>Masalah</a:t>
            </a:r>
            <a:r>
              <a:rPr lang="en-US" sz="1200" spc="-4" dirty="0">
                <a:cs typeface="Arial"/>
              </a:rPr>
              <a:t> yang </a:t>
            </a:r>
            <a:r>
              <a:rPr lang="en-US" sz="1200" spc="-4" dirty="0" err="1">
                <a:cs typeface="Arial"/>
              </a:rPr>
              <a:t>diungkapkan</a:t>
            </a:r>
            <a:r>
              <a:rPr lang="en-US" sz="1200" spc="11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merupakan</a:t>
            </a:r>
            <a:endParaRPr lang="en-US" sz="1200" dirty="0">
              <a:cs typeface="Arial"/>
            </a:endParaRPr>
          </a:p>
          <a:p>
            <a:pPr algn="ctr">
              <a:lnSpc>
                <a:spcPts val="2014"/>
              </a:lnSpc>
            </a:pPr>
            <a:r>
              <a:rPr lang="en-US" sz="1200" spc="-4" dirty="0" err="1">
                <a:cs typeface="Arial"/>
              </a:rPr>
              <a:t>masalah</a:t>
            </a:r>
            <a:r>
              <a:rPr lang="en-US" sz="1200" spc="-4" dirty="0">
                <a:cs typeface="Arial"/>
              </a:rPr>
              <a:t> yang </a:t>
            </a:r>
            <a:r>
              <a:rPr lang="en-US" sz="1200" spc="-4" dirty="0" err="1">
                <a:cs typeface="Arial"/>
              </a:rPr>
              <a:t>menarik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smtClean="0">
                <a:cs typeface="Arial"/>
              </a:rPr>
              <a:t>      </a:t>
            </a:r>
            <a:r>
              <a:rPr lang="en-US" sz="1200" spc="-4" dirty="0" err="1" smtClean="0">
                <a:cs typeface="Arial"/>
              </a:rPr>
              <a:t>untuk</a:t>
            </a:r>
            <a:r>
              <a:rPr lang="en-US" sz="1200" spc="30" dirty="0" smtClean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diteliti</a:t>
            </a:r>
            <a:endParaRPr lang="en-US" sz="1200" dirty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0670" y="2584524"/>
            <a:ext cx="1767567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6686" marR="153353" algn="ctr">
              <a:lnSpc>
                <a:spcPts val="1860"/>
              </a:lnSpc>
            </a:pPr>
            <a:r>
              <a:rPr lang="en-US" sz="1200" spc="-4" dirty="0" err="1">
                <a:cs typeface="Arial"/>
              </a:rPr>
              <a:t>Masalah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tersebut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memiliki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signifikasi</a:t>
            </a:r>
            <a:r>
              <a:rPr lang="en-US" sz="1200" spc="-4" dirty="0">
                <a:cs typeface="Arial"/>
              </a:rPr>
              <a:t>  </a:t>
            </a:r>
            <a:r>
              <a:rPr lang="en-US" sz="1200" spc="-4" dirty="0" err="1">
                <a:cs typeface="Arial"/>
              </a:rPr>
              <a:t>terhadap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teori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smtClean="0">
                <a:cs typeface="Arial"/>
              </a:rPr>
              <a:t>      </a:t>
            </a:r>
            <a:r>
              <a:rPr lang="en-US" sz="1200" spc="-4" dirty="0" err="1" smtClean="0">
                <a:cs typeface="Arial"/>
              </a:rPr>
              <a:t>maupun</a:t>
            </a:r>
            <a:r>
              <a:rPr lang="en-US" sz="1200" spc="8" dirty="0" smtClean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praktis</a:t>
            </a:r>
            <a:endParaRPr lang="en-US" sz="1200" dirty="0">
              <a:cs typeface="Arial"/>
            </a:endParaRPr>
          </a:p>
          <a:p>
            <a:pPr>
              <a:spcBef>
                <a:spcPts val="26"/>
              </a:spcBef>
            </a:pPr>
            <a:endParaRPr lang="en-US" sz="1200" dirty="0"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5763" y="2584524"/>
            <a:ext cx="1767567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928" marR="176213" algn="ctr">
              <a:lnSpc>
                <a:spcPts val="1860"/>
              </a:lnSpc>
            </a:pPr>
            <a:r>
              <a:rPr lang="en-US" sz="1200" spc="-4" dirty="0" err="1">
                <a:cs typeface="Arial"/>
              </a:rPr>
              <a:t>Masalah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tersebut</a:t>
            </a:r>
            <a:r>
              <a:rPr lang="en-US" sz="1200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dapat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diuji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melalui</a:t>
            </a:r>
            <a:r>
              <a:rPr lang="en-US" sz="1200" spc="-4" dirty="0">
                <a:cs typeface="Arial"/>
              </a:rPr>
              <a:t>  </a:t>
            </a:r>
            <a:r>
              <a:rPr lang="en-US" sz="1200" spc="-4" dirty="0" err="1">
                <a:cs typeface="Arial"/>
              </a:rPr>
              <a:t>pengumpulan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dan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analisis</a:t>
            </a:r>
            <a:r>
              <a:rPr lang="en-US" sz="1200" spc="34" dirty="0">
                <a:cs typeface="Arial"/>
              </a:rPr>
              <a:t> </a:t>
            </a:r>
            <a:r>
              <a:rPr lang="en-US" sz="1200" spc="-4" dirty="0">
                <a:cs typeface="Arial"/>
              </a:rPr>
              <a:t>data</a:t>
            </a:r>
            <a:endParaRPr lang="en-US" sz="1200" dirty="0"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0857" y="2584524"/>
            <a:ext cx="1767567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9" marR="41910" algn="ctr">
              <a:lnSpc>
                <a:spcPts val="1860"/>
              </a:lnSpc>
              <a:spcBef>
                <a:spcPts val="4"/>
              </a:spcBef>
            </a:pPr>
            <a:r>
              <a:rPr lang="en-US" sz="1200" spc="-4" dirty="0" err="1">
                <a:cs typeface="Arial"/>
              </a:rPr>
              <a:t>Masalah</a:t>
            </a:r>
            <a:r>
              <a:rPr lang="en-US" sz="1200" spc="-4" dirty="0">
                <a:cs typeface="Arial"/>
              </a:rPr>
              <a:t> yang </a:t>
            </a:r>
            <a:r>
              <a:rPr lang="en-US" sz="1200" spc="-4" dirty="0" smtClean="0">
                <a:cs typeface="Arial"/>
              </a:rPr>
              <a:t>           </a:t>
            </a:r>
            <a:r>
              <a:rPr lang="en-US" sz="1200" spc="-4" dirty="0" err="1" smtClean="0">
                <a:cs typeface="Arial"/>
              </a:rPr>
              <a:t>dipecahkan</a:t>
            </a:r>
            <a:r>
              <a:rPr lang="en-US" sz="1200" spc="-4" dirty="0" smtClean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sesuai</a:t>
            </a:r>
            <a:r>
              <a:rPr lang="en-US" sz="1200" spc="-4" dirty="0">
                <a:cs typeface="Arial"/>
              </a:rPr>
              <a:t>  </a:t>
            </a:r>
            <a:r>
              <a:rPr lang="en-US" sz="1200" spc="-4" dirty="0" smtClean="0">
                <a:cs typeface="Arial"/>
              </a:rPr>
              <a:t>  </a:t>
            </a:r>
            <a:r>
              <a:rPr lang="en-US" sz="1200" spc="-4" dirty="0" err="1" smtClean="0">
                <a:cs typeface="Arial"/>
              </a:rPr>
              <a:t>dengan</a:t>
            </a:r>
            <a:r>
              <a:rPr lang="en-US" sz="1200" spc="-4" dirty="0" smtClean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waktu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dan</a:t>
            </a:r>
            <a:r>
              <a:rPr lang="en-US" sz="1200" spc="-4" dirty="0">
                <a:cs typeface="Arial"/>
              </a:rPr>
              <a:t> </a:t>
            </a:r>
            <a:r>
              <a:rPr lang="en-US" sz="1200" spc="-4" dirty="0" smtClean="0">
                <a:cs typeface="Arial"/>
              </a:rPr>
              <a:t>    </a:t>
            </a:r>
            <a:r>
              <a:rPr lang="en-US" sz="1200" spc="-4" dirty="0" err="1" smtClean="0">
                <a:cs typeface="Arial"/>
              </a:rPr>
              <a:t>biaya</a:t>
            </a:r>
            <a:r>
              <a:rPr lang="en-US" sz="1200" spc="-4" dirty="0" smtClean="0">
                <a:cs typeface="Arial"/>
              </a:rPr>
              <a:t> </a:t>
            </a:r>
            <a:r>
              <a:rPr lang="en-US" sz="1200" spc="-4" dirty="0">
                <a:cs typeface="Arial"/>
              </a:rPr>
              <a:t>yang</a:t>
            </a:r>
            <a:r>
              <a:rPr lang="en-US" sz="1200" spc="45" dirty="0">
                <a:cs typeface="Arial"/>
              </a:rPr>
              <a:t> </a:t>
            </a:r>
            <a:r>
              <a:rPr lang="en-US" sz="1200" spc="-4" dirty="0" err="1">
                <a:cs typeface="Arial"/>
              </a:rPr>
              <a:t>tersedia</a:t>
            </a: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9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67467" y="4969506"/>
            <a:ext cx="476155" cy="62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351026" y="187453"/>
            <a:ext cx="5026914" cy="518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349882" y="211456"/>
            <a:ext cx="5029200" cy="507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391031" y="195453"/>
            <a:ext cx="4946904" cy="438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2893" y="261366"/>
            <a:ext cx="4722971" cy="251992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dirty="0">
                <a:solidFill>
                  <a:srgbClr val="000000"/>
                </a:solidFill>
              </a:rPr>
              <a:t>KESALAHAN </a:t>
            </a:r>
            <a:r>
              <a:rPr sz="1575" spc="-4" dirty="0">
                <a:solidFill>
                  <a:srgbClr val="000000"/>
                </a:solidFill>
              </a:rPr>
              <a:t>UMUM </a:t>
            </a:r>
            <a:r>
              <a:rPr sz="1575" dirty="0">
                <a:solidFill>
                  <a:srgbClr val="000000"/>
                </a:solidFill>
              </a:rPr>
              <a:t>DALAM </a:t>
            </a:r>
            <a:r>
              <a:rPr sz="1575" spc="-4" dirty="0">
                <a:solidFill>
                  <a:srgbClr val="000000"/>
                </a:solidFill>
              </a:rPr>
              <a:t>PERUMUSAN</a:t>
            </a:r>
            <a:r>
              <a:rPr sz="1575" spc="-105" dirty="0">
                <a:solidFill>
                  <a:srgbClr val="000000"/>
                </a:solidFill>
              </a:rPr>
              <a:t> </a:t>
            </a:r>
            <a:r>
              <a:rPr sz="1575" spc="-4" dirty="0">
                <a:solidFill>
                  <a:srgbClr val="000000"/>
                </a:solidFill>
              </a:rPr>
              <a:t>MASALAH</a:t>
            </a:r>
            <a:endParaRPr sz="1575" dirty="0"/>
          </a:p>
        </p:txBody>
      </p:sp>
      <p:sp>
        <p:nvSpPr>
          <p:cNvPr id="8" name="object 8"/>
          <p:cNvSpPr/>
          <p:nvPr/>
        </p:nvSpPr>
        <p:spPr>
          <a:xfrm>
            <a:off x="1884807" y="634365"/>
            <a:ext cx="418624" cy="190976"/>
          </a:xfrm>
          <a:custGeom>
            <a:avLst/>
            <a:gdLst/>
            <a:ahLst/>
            <a:cxnLst/>
            <a:rect l="l" t="t" r="r" b="b"/>
            <a:pathLst>
              <a:path w="558165" h="254634">
                <a:moveTo>
                  <a:pt x="0" y="0"/>
                </a:moveTo>
                <a:lnTo>
                  <a:pt x="0" y="254253"/>
                </a:lnTo>
                <a:lnTo>
                  <a:pt x="557911" y="254253"/>
                </a:lnTo>
              </a:path>
            </a:pathLst>
          </a:custGeom>
          <a:ln w="9144">
            <a:solidFill>
              <a:srgbClr val="4E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304287" y="560584"/>
            <a:ext cx="5212080" cy="677666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6839204" y="0"/>
                </a:moveTo>
                <a:lnTo>
                  <a:pt x="110235" y="0"/>
                </a:lnTo>
                <a:lnTo>
                  <a:pt x="67294" y="8651"/>
                </a:lnTo>
                <a:lnTo>
                  <a:pt x="32258" y="32257"/>
                </a:lnTo>
                <a:lnTo>
                  <a:pt x="8651" y="67294"/>
                </a:lnTo>
                <a:lnTo>
                  <a:pt x="0" y="110236"/>
                </a:lnTo>
                <a:lnTo>
                  <a:pt x="0" y="991615"/>
                </a:lnTo>
                <a:lnTo>
                  <a:pt x="8651" y="1034557"/>
                </a:lnTo>
                <a:lnTo>
                  <a:pt x="32258" y="1069594"/>
                </a:lnTo>
                <a:lnTo>
                  <a:pt x="67294" y="1093200"/>
                </a:lnTo>
                <a:lnTo>
                  <a:pt x="110235" y="1101852"/>
                </a:lnTo>
                <a:lnTo>
                  <a:pt x="6839204" y="1101852"/>
                </a:lnTo>
                <a:lnTo>
                  <a:pt x="6882145" y="1093200"/>
                </a:lnTo>
                <a:lnTo>
                  <a:pt x="6917182" y="1069594"/>
                </a:lnTo>
                <a:lnTo>
                  <a:pt x="6940788" y="1034557"/>
                </a:lnTo>
                <a:lnTo>
                  <a:pt x="6949440" y="991615"/>
                </a:lnTo>
                <a:lnTo>
                  <a:pt x="6949440" y="110236"/>
                </a:lnTo>
                <a:lnTo>
                  <a:pt x="6940788" y="67294"/>
                </a:lnTo>
                <a:lnTo>
                  <a:pt x="6917182" y="32257"/>
                </a:lnTo>
                <a:lnTo>
                  <a:pt x="6882145" y="8651"/>
                </a:lnTo>
                <a:lnTo>
                  <a:pt x="6839204" y="0"/>
                </a:lnTo>
                <a:close/>
              </a:path>
            </a:pathLst>
          </a:custGeom>
          <a:solidFill>
            <a:srgbClr val="C5D1D6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304287" y="580454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0" y="110236"/>
                </a:moveTo>
                <a:lnTo>
                  <a:pt x="8651" y="67294"/>
                </a:lnTo>
                <a:lnTo>
                  <a:pt x="32258" y="32257"/>
                </a:lnTo>
                <a:lnTo>
                  <a:pt x="67294" y="8651"/>
                </a:lnTo>
                <a:lnTo>
                  <a:pt x="110235" y="0"/>
                </a:lnTo>
                <a:lnTo>
                  <a:pt x="6839204" y="0"/>
                </a:lnTo>
                <a:lnTo>
                  <a:pt x="6882145" y="8651"/>
                </a:lnTo>
                <a:lnTo>
                  <a:pt x="6917182" y="32257"/>
                </a:lnTo>
                <a:lnTo>
                  <a:pt x="6940788" y="67294"/>
                </a:lnTo>
                <a:lnTo>
                  <a:pt x="6949440" y="110236"/>
                </a:lnTo>
                <a:lnTo>
                  <a:pt x="6949440" y="991615"/>
                </a:lnTo>
                <a:lnTo>
                  <a:pt x="6940788" y="1034557"/>
                </a:lnTo>
                <a:lnTo>
                  <a:pt x="6917182" y="1069594"/>
                </a:lnTo>
                <a:lnTo>
                  <a:pt x="6882145" y="1093200"/>
                </a:lnTo>
                <a:lnTo>
                  <a:pt x="6839204" y="1101852"/>
                </a:lnTo>
                <a:lnTo>
                  <a:pt x="110235" y="1101852"/>
                </a:lnTo>
                <a:lnTo>
                  <a:pt x="67294" y="1093200"/>
                </a:lnTo>
                <a:lnTo>
                  <a:pt x="32258" y="1069594"/>
                </a:lnTo>
                <a:lnTo>
                  <a:pt x="8651" y="1034557"/>
                </a:lnTo>
                <a:lnTo>
                  <a:pt x="0" y="991615"/>
                </a:lnTo>
                <a:lnTo>
                  <a:pt x="0" y="110236"/>
                </a:lnTo>
                <a:close/>
              </a:path>
            </a:pathLst>
          </a:custGeom>
          <a:ln w="9144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2724530" y="573215"/>
            <a:ext cx="4371023" cy="468237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384459" marR="3810" indent="-1375410">
              <a:lnSpc>
                <a:spcPts val="1658"/>
              </a:lnSpc>
              <a:spcBef>
                <a:spcPts val="251"/>
              </a:spcBef>
            </a:pPr>
            <a:r>
              <a:rPr sz="1500" spc="-8" dirty="0">
                <a:solidFill>
                  <a:srgbClr val="C00000"/>
                </a:solidFill>
                <a:latin typeface="Corbel"/>
                <a:cs typeface="Corbel"/>
              </a:rPr>
              <a:t>Peneliti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mengumpulkan data tanpa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rencana atau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tujuan 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penelitian yang</a:t>
            </a:r>
            <a:r>
              <a:rPr sz="1500" spc="-34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jelas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84807" y="634365"/>
            <a:ext cx="418624" cy="1216819"/>
          </a:xfrm>
          <a:custGeom>
            <a:avLst/>
            <a:gdLst/>
            <a:ahLst/>
            <a:cxnLst/>
            <a:rect l="l" t="t" r="r" b="b"/>
            <a:pathLst>
              <a:path w="558165" h="1622425">
                <a:moveTo>
                  <a:pt x="0" y="0"/>
                </a:moveTo>
                <a:lnTo>
                  <a:pt x="0" y="1622425"/>
                </a:lnTo>
                <a:lnTo>
                  <a:pt x="557911" y="1622425"/>
                </a:lnTo>
              </a:path>
            </a:pathLst>
          </a:custGeom>
          <a:ln w="9144">
            <a:solidFill>
              <a:srgbClr val="4E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2304287" y="1437894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6839204" y="0"/>
                </a:moveTo>
                <a:lnTo>
                  <a:pt x="110235" y="0"/>
                </a:lnTo>
                <a:lnTo>
                  <a:pt x="67294" y="8651"/>
                </a:lnTo>
                <a:lnTo>
                  <a:pt x="32258" y="32257"/>
                </a:lnTo>
                <a:lnTo>
                  <a:pt x="8651" y="67294"/>
                </a:lnTo>
                <a:lnTo>
                  <a:pt x="0" y="110236"/>
                </a:lnTo>
                <a:lnTo>
                  <a:pt x="0" y="991616"/>
                </a:lnTo>
                <a:lnTo>
                  <a:pt x="8651" y="1034557"/>
                </a:lnTo>
                <a:lnTo>
                  <a:pt x="32258" y="1069594"/>
                </a:lnTo>
                <a:lnTo>
                  <a:pt x="67294" y="1093200"/>
                </a:lnTo>
                <a:lnTo>
                  <a:pt x="110235" y="1101852"/>
                </a:lnTo>
                <a:lnTo>
                  <a:pt x="6839204" y="1101852"/>
                </a:lnTo>
                <a:lnTo>
                  <a:pt x="6882145" y="1093200"/>
                </a:lnTo>
                <a:lnTo>
                  <a:pt x="6917182" y="1069594"/>
                </a:lnTo>
                <a:lnTo>
                  <a:pt x="6940788" y="1034557"/>
                </a:lnTo>
                <a:lnTo>
                  <a:pt x="6949440" y="991616"/>
                </a:lnTo>
                <a:lnTo>
                  <a:pt x="6949440" y="110236"/>
                </a:lnTo>
                <a:lnTo>
                  <a:pt x="6940788" y="67294"/>
                </a:lnTo>
                <a:lnTo>
                  <a:pt x="6917182" y="32257"/>
                </a:lnTo>
                <a:lnTo>
                  <a:pt x="6882145" y="8651"/>
                </a:lnTo>
                <a:lnTo>
                  <a:pt x="6839204" y="0"/>
                </a:lnTo>
                <a:close/>
              </a:path>
            </a:pathLst>
          </a:custGeom>
          <a:solidFill>
            <a:srgbClr val="C5D1D6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2304287" y="1437894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0" y="110236"/>
                </a:moveTo>
                <a:lnTo>
                  <a:pt x="8651" y="67294"/>
                </a:lnTo>
                <a:lnTo>
                  <a:pt x="32258" y="32257"/>
                </a:lnTo>
                <a:lnTo>
                  <a:pt x="67294" y="8651"/>
                </a:lnTo>
                <a:lnTo>
                  <a:pt x="110235" y="0"/>
                </a:lnTo>
                <a:lnTo>
                  <a:pt x="6839204" y="0"/>
                </a:lnTo>
                <a:lnTo>
                  <a:pt x="6882145" y="8651"/>
                </a:lnTo>
                <a:lnTo>
                  <a:pt x="6917182" y="32257"/>
                </a:lnTo>
                <a:lnTo>
                  <a:pt x="6940788" y="67294"/>
                </a:lnTo>
                <a:lnTo>
                  <a:pt x="6949440" y="110236"/>
                </a:lnTo>
                <a:lnTo>
                  <a:pt x="6949440" y="991616"/>
                </a:lnTo>
                <a:lnTo>
                  <a:pt x="6940788" y="1034557"/>
                </a:lnTo>
                <a:lnTo>
                  <a:pt x="6917182" y="1069594"/>
                </a:lnTo>
                <a:lnTo>
                  <a:pt x="6882145" y="1093200"/>
                </a:lnTo>
                <a:lnTo>
                  <a:pt x="6839204" y="1101852"/>
                </a:lnTo>
                <a:lnTo>
                  <a:pt x="110235" y="1101852"/>
                </a:lnTo>
                <a:lnTo>
                  <a:pt x="67294" y="1093200"/>
                </a:lnTo>
                <a:lnTo>
                  <a:pt x="32258" y="1069594"/>
                </a:lnTo>
                <a:lnTo>
                  <a:pt x="8651" y="1034557"/>
                </a:lnTo>
                <a:lnTo>
                  <a:pt x="0" y="991616"/>
                </a:lnTo>
                <a:lnTo>
                  <a:pt x="0" y="110236"/>
                </a:lnTo>
                <a:close/>
              </a:path>
            </a:pathLst>
          </a:custGeom>
          <a:ln w="9144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1884807" y="634365"/>
            <a:ext cx="418624" cy="2135029"/>
          </a:xfrm>
          <a:custGeom>
            <a:avLst/>
            <a:gdLst/>
            <a:ahLst/>
            <a:cxnLst/>
            <a:rect l="l" t="t" r="r" b="b"/>
            <a:pathLst>
              <a:path w="558165" h="2846704">
                <a:moveTo>
                  <a:pt x="0" y="0"/>
                </a:moveTo>
                <a:lnTo>
                  <a:pt x="0" y="2846450"/>
                </a:lnTo>
                <a:lnTo>
                  <a:pt x="557911" y="2846450"/>
                </a:lnTo>
              </a:path>
            </a:pathLst>
          </a:custGeom>
          <a:ln w="9144">
            <a:solidFill>
              <a:srgbClr val="4E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304287" y="2355723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6839204" y="0"/>
                </a:moveTo>
                <a:lnTo>
                  <a:pt x="110235" y="0"/>
                </a:lnTo>
                <a:lnTo>
                  <a:pt x="67294" y="8651"/>
                </a:lnTo>
                <a:lnTo>
                  <a:pt x="32258" y="32257"/>
                </a:lnTo>
                <a:lnTo>
                  <a:pt x="8651" y="67294"/>
                </a:lnTo>
                <a:lnTo>
                  <a:pt x="0" y="110236"/>
                </a:lnTo>
                <a:lnTo>
                  <a:pt x="0" y="991616"/>
                </a:lnTo>
                <a:lnTo>
                  <a:pt x="8651" y="1034557"/>
                </a:lnTo>
                <a:lnTo>
                  <a:pt x="32258" y="1069594"/>
                </a:lnTo>
                <a:lnTo>
                  <a:pt x="67294" y="1093200"/>
                </a:lnTo>
                <a:lnTo>
                  <a:pt x="110235" y="1101852"/>
                </a:lnTo>
                <a:lnTo>
                  <a:pt x="6839204" y="1101852"/>
                </a:lnTo>
                <a:lnTo>
                  <a:pt x="6882145" y="1093200"/>
                </a:lnTo>
                <a:lnTo>
                  <a:pt x="6917182" y="1069594"/>
                </a:lnTo>
                <a:lnTo>
                  <a:pt x="6940788" y="1034557"/>
                </a:lnTo>
                <a:lnTo>
                  <a:pt x="6949440" y="991616"/>
                </a:lnTo>
                <a:lnTo>
                  <a:pt x="6949440" y="110236"/>
                </a:lnTo>
                <a:lnTo>
                  <a:pt x="6940788" y="67294"/>
                </a:lnTo>
                <a:lnTo>
                  <a:pt x="6917182" y="32257"/>
                </a:lnTo>
                <a:lnTo>
                  <a:pt x="6882145" y="8651"/>
                </a:lnTo>
                <a:lnTo>
                  <a:pt x="6839204" y="0"/>
                </a:lnTo>
                <a:close/>
              </a:path>
            </a:pathLst>
          </a:custGeom>
          <a:solidFill>
            <a:srgbClr val="C5D1D6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2304287" y="2355723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60">
                <a:moveTo>
                  <a:pt x="0" y="110236"/>
                </a:moveTo>
                <a:lnTo>
                  <a:pt x="8651" y="67294"/>
                </a:lnTo>
                <a:lnTo>
                  <a:pt x="32258" y="32257"/>
                </a:lnTo>
                <a:lnTo>
                  <a:pt x="67294" y="8651"/>
                </a:lnTo>
                <a:lnTo>
                  <a:pt x="110235" y="0"/>
                </a:lnTo>
                <a:lnTo>
                  <a:pt x="6839204" y="0"/>
                </a:lnTo>
                <a:lnTo>
                  <a:pt x="6882145" y="8651"/>
                </a:lnTo>
                <a:lnTo>
                  <a:pt x="6917182" y="32257"/>
                </a:lnTo>
                <a:lnTo>
                  <a:pt x="6940788" y="67294"/>
                </a:lnTo>
                <a:lnTo>
                  <a:pt x="6949440" y="110236"/>
                </a:lnTo>
                <a:lnTo>
                  <a:pt x="6949440" y="991616"/>
                </a:lnTo>
                <a:lnTo>
                  <a:pt x="6940788" y="1034557"/>
                </a:lnTo>
                <a:lnTo>
                  <a:pt x="6917182" y="1069594"/>
                </a:lnTo>
                <a:lnTo>
                  <a:pt x="6882145" y="1093200"/>
                </a:lnTo>
                <a:lnTo>
                  <a:pt x="6839204" y="1101852"/>
                </a:lnTo>
                <a:lnTo>
                  <a:pt x="110235" y="1101852"/>
                </a:lnTo>
                <a:lnTo>
                  <a:pt x="67294" y="1093200"/>
                </a:lnTo>
                <a:lnTo>
                  <a:pt x="32258" y="1069594"/>
                </a:lnTo>
                <a:lnTo>
                  <a:pt x="8651" y="1034557"/>
                </a:lnTo>
                <a:lnTo>
                  <a:pt x="0" y="991616"/>
                </a:lnTo>
                <a:lnTo>
                  <a:pt x="0" y="110236"/>
                </a:lnTo>
                <a:close/>
              </a:path>
            </a:pathLst>
          </a:custGeom>
          <a:ln w="9144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1884806" y="634364"/>
            <a:ext cx="472440" cy="3107055"/>
          </a:xfrm>
          <a:custGeom>
            <a:avLst/>
            <a:gdLst/>
            <a:ahLst/>
            <a:cxnLst/>
            <a:rect l="l" t="t" r="r" b="b"/>
            <a:pathLst>
              <a:path w="629919" h="4142740">
                <a:moveTo>
                  <a:pt x="0" y="0"/>
                </a:moveTo>
                <a:lnTo>
                  <a:pt x="0" y="4142612"/>
                </a:lnTo>
                <a:lnTo>
                  <a:pt x="629920" y="4142612"/>
                </a:lnTo>
              </a:path>
            </a:pathLst>
          </a:custGeom>
          <a:ln w="9144">
            <a:solidFill>
              <a:srgbClr val="4E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358008" y="3327273"/>
            <a:ext cx="5212080" cy="827723"/>
          </a:xfrm>
          <a:custGeom>
            <a:avLst/>
            <a:gdLst/>
            <a:ahLst/>
            <a:cxnLst/>
            <a:rect l="l" t="t" r="r" b="b"/>
            <a:pathLst>
              <a:path w="6949440" h="1103629">
                <a:moveTo>
                  <a:pt x="6839077" y="0"/>
                </a:moveTo>
                <a:lnTo>
                  <a:pt x="110362" y="0"/>
                </a:lnTo>
                <a:lnTo>
                  <a:pt x="67401" y="8671"/>
                </a:lnTo>
                <a:lnTo>
                  <a:pt x="32321" y="32321"/>
                </a:lnTo>
                <a:lnTo>
                  <a:pt x="8671" y="67401"/>
                </a:lnTo>
                <a:lnTo>
                  <a:pt x="0" y="110362"/>
                </a:lnTo>
                <a:lnTo>
                  <a:pt x="0" y="993013"/>
                </a:lnTo>
                <a:lnTo>
                  <a:pt x="8671" y="1035974"/>
                </a:lnTo>
                <a:lnTo>
                  <a:pt x="32321" y="1071054"/>
                </a:lnTo>
                <a:lnTo>
                  <a:pt x="67401" y="1094704"/>
                </a:lnTo>
                <a:lnTo>
                  <a:pt x="110362" y="1103376"/>
                </a:lnTo>
                <a:lnTo>
                  <a:pt x="6839077" y="1103376"/>
                </a:lnTo>
                <a:lnTo>
                  <a:pt x="6882038" y="1094704"/>
                </a:lnTo>
                <a:lnTo>
                  <a:pt x="6917118" y="1071054"/>
                </a:lnTo>
                <a:lnTo>
                  <a:pt x="6940768" y="1035974"/>
                </a:lnTo>
                <a:lnTo>
                  <a:pt x="6949440" y="993013"/>
                </a:lnTo>
                <a:lnTo>
                  <a:pt x="6949440" y="110362"/>
                </a:lnTo>
                <a:lnTo>
                  <a:pt x="6940768" y="67401"/>
                </a:lnTo>
                <a:lnTo>
                  <a:pt x="6917118" y="32321"/>
                </a:lnTo>
                <a:lnTo>
                  <a:pt x="6882038" y="8671"/>
                </a:lnTo>
                <a:lnTo>
                  <a:pt x="6839077" y="0"/>
                </a:lnTo>
                <a:close/>
              </a:path>
            </a:pathLst>
          </a:custGeom>
          <a:solidFill>
            <a:srgbClr val="C5D1D6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358008" y="3327273"/>
            <a:ext cx="5212080" cy="827723"/>
          </a:xfrm>
          <a:custGeom>
            <a:avLst/>
            <a:gdLst/>
            <a:ahLst/>
            <a:cxnLst/>
            <a:rect l="l" t="t" r="r" b="b"/>
            <a:pathLst>
              <a:path w="6949440" h="1103629">
                <a:moveTo>
                  <a:pt x="0" y="110362"/>
                </a:moveTo>
                <a:lnTo>
                  <a:pt x="8671" y="67401"/>
                </a:lnTo>
                <a:lnTo>
                  <a:pt x="32321" y="32321"/>
                </a:lnTo>
                <a:lnTo>
                  <a:pt x="67401" y="8671"/>
                </a:lnTo>
                <a:lnTo>
                  <a:pt x="110362" y="0"/>
                </a:lnTo>
                <a:lnTo>
                  <a:pt x="6839077" y="0"/>
                </a:lnTo>
                <a:lnTo>
                  <a:pt x="6882038" y="8671"/>
                </a:lnTo>
                <a:lnTo>
                  <a:pt x="6917118" y="32321"/>
                </a:lnTo>
                <a:lnTo>
                  <a:pt x="6940768" y="67401"/>
                </a:lnTo>
                <a:lnTo>
                  <a:pt x="6949440" y="110362"/>
                </a:lnTo>
                <a:lnTo>
                  <a:pt x="6949440" y="993013"/>
                </a:lnTo>
                <a:lnTo>
                  <a:pt x="6940768" y="1035974"/>
                </a:lnTo>
                <a:lnTo>
                  <a:pt x="6917118" y="1071054"/>
                </a:lnTo>
                <a:lnTo>
                  <a:pt x="6882038" y="1094704"/>
                </a:lnTo>
                <a:lnTo>
                  <a:pt x="6839077" y="1103376"/>
                </a:lnTo>
                <a:lnTo>
                  <a:pt x="110362" y="1103376"/>
                </a:lnTo>
                <a:lnTo>
                  <a:pt x="67401" y="1094704"/>
                </a:lnTo>
                <a:lnTo>
                  <a:pt x="32321" y="1071054"/>
                </a:lnTo>
                <a:lnTo>
                  <a:pt x="8671" y="1035974"/>
                </a:lnTo>
                <a:lnTo>
                  <a:pt x="0" y="993013"/>
                </a:lnTo>
                <a:lnTo>
                  <a:pt x="0" y="110362"/>
                </a:lnTo>
                <a:close/>
              </a:path>
            </a:pathLst>
          </a:custGeom>
          <a:ln w="9144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884806" y="634364"/>
            <a:ext cx="472440" cy="4025265"/>
          </a:xfrm>
          <a:custGeom>
            <a:avLst/>
            <a:gdLst/>
            <a:ahLst/>
            <a:cxnLst/>
            <a:rect l="l" t="t" r="r" b="b"/>
            <a:pathLst>
              <a:path w="629919" h="5367020">
                <a:moveTo>
                  <a:pt x="0" y="0"/>
                </a:moveTo>
                <a:lnTo>
                  <a:pt x="0" y="5366791"/>
                </a:lnTo>
                <a:lnTo>
                  <a:pt x="629920" y="5366791"/>
                </a:lnTo>
              </a:path>
            </a:pathLst>
          </a:custGeom>
          <a:ln w="9143">
            <a:solidFill>
              <a:srgbClr val="4E536A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2358008" y="4246244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59">
                <a:moveTo>
                  <a:pt x="6839204" y="0"/>
                </a:moveTo>
                <a:lnTo>
                  <a:pt x="110236" y="0"/>
                </a:lnTo>
                <a:lnTo>
                  <a:pt x="67294" y="8658"/>
                </a:lnTo>
                <a:lnTo>
                  <a:pt x="32257" y="32270"/>
                </a:lnTo>
                <a:lnTo>
                  <a:pt x="8651" y="67294"/>
                </a:lnTo>
                <a:lnTo>
                  <a:pt x="0" y="110185"/>
                </a:lnTo>
                <a:lnTo>
                  <a:pt x="0" y="991666"/>
                </a:lnTo>
                <a:lnTo>
                  <a:pt x="8651" y="1034557"/>
                </a:lnTo>
                <a:lnTo>
                  <a:pt x="32258" y="1069581"/>
                </a:lnTo>
                <a:lnTo>
                  <a:pt x="67294" y="1093193"/>
                </a:lnTo>
                <a:lnTo>
                  <a:pt x="110236" y="1101852"/>
                </a:lnTo>
                <a:lnTo>
                  <a:pt x="6839204" y="1101852"/>
                </a:lnTo>
                <a:lnTo>
                  <a:pt x="6882145" y="1093193"/>
                </a:lnTo>
                <a:lnTo>
                  <a:pt x="6917182" y="1069581"/>
                </a:lnTo>
                <a:lnTo>
                  <a:pt x="6940788" y="1034557"/>
                </a:lnTo>
                <a:lnTo>
                  <a:pt x="6949440" y="991666"/>
                </a:lnTo>
                <a:lnTo>
                  <a:pt x="6949440" y="110185"/>
                </a:lnTo>
                <a:lnTo>
                  <a:pt x="6940788" y="67294"/>
                </a:lnTo>
                <a:lnTo>
                  <a:pt x="6917182" y="32270"/>
                </a:lnTo>
                <a:lnTo>
                  <a:pt x="6882145" y="8658"/>
                </a:lnTo>
                <a:lnTo>
                  <a:pt x="6839204" y="0"/>
                </a:lnTo>
                <a:close/>
              </a:path>
            </a:pathLst>
          </a:custGeom>
          <a:solidFill>
            <a:srgbClr val="C5D1D6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2358008" y="4246244"/>
            <a:ext cx="5212080" cy="826770"/>
          </a:xfrm>
          <a:custGeom>
            <a:avLst/>
            <a:gdLst/>
            <a:ahLst/>
            <a:cxnLst/>
            <a:rect l="l" t="t" r="r" b="b"/>
            <a:pathLst>
              <a:path w="6949440" h="1102359">
                <a:moveTo>
                  <a:pt x="0" y="110185"/>
                </a:moveTo>
                <a:lnTo>
                  <a:pt x="8651" y="67294"/>
                </a:lnTo>
                <a:lnTo>
                  <a:pt x="32257" y="32270"/>
                </a:lnTo>
                <a:lnTo>
                  <a:pt x="67294" y="8658"/>
                </a:lnTo>
                <a:lnTo>
                  <a:pt x="110236" y="0"/>
                </a:lnTo>
                <a:lnTo>
                  <a:pt x="6839204" y="0"/>
                </a:lnTo>
                <a:lnTo>
                  <a:pt x="6882145" y="8658"/>
                </a:lnTo>
                <a:lnTo>
                  <a:pt x="6917182" y="32270"/>
                </a:lnTo>
                <a:lnTo>
                  <a:pt x="6940788" y="67294"/>
                </a:lnTo>
                <a:lnTo>
                  <a:pt x="6949440" y="110185"/>
                </a:lnTo>
                <a:lnTo>
                  <a:pt x="6949440" y="991666"/>
                </a:lnTo>
                <a:lnTo>
                  <a:pt x="6940788" y="1034557"/>
                </a:lnTo>
                <a:lnTo>
                  <a:pt x="6917182" y="1069581"/>
                </a:lnTo>
                <a:lnTo>
                  <a:pt x="6882145" y="1093193"/>
                </a:lnTo>
                <a:lnTo>
                  <a:pt x="6839204" y="1101852"/>
                </a:lnTo>
                <a:lnTo>
                  <a:pt x="110236" y="1101852"/>
                </a:lnTo>
                <a:lnTo>
                  <a:pt x="67294" y="1093193"/>
                </a:lnTo>
                <a:lnTo>
                  <a:pt x="32258" y="1069581"/>
                </a:lnTo>
                <a:lnTo>
                  <a:pt x="8651" y="1034557"/>
                </a:lnTo>
                <a:lnTo>
                  <a:pt x="0" y="991666"/>
                </a:lnTo>
                <a:lnTo>
                  <a:pt x="0" y="110185"/>
                </a:lnTo>
                <a:close/>
              </a:path>
            </a:pathLst>
          </a:custGeom>
          <a:ln w="9144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2536126" y="1599629"/>
            <a:ext cx="4856798" cy="3256629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25241" marR="126683" algn="ctr">
              <a:lnSpc>
                <a:spcPts val="1658"/>
              </a:lnSpc>
              <a:spcBef>
                <a:spcPts val="251"/>
              </a:spcBef>
            </a:pPr>
            <a:r>
              <a:rPr sz="1500" spc="-8" dirty="0">
                <a:solidFill>
                  <a:srgbClr val="C00000"/>
                </a:solidFill>
                <a:latin typeface="Corbel"/>
                <a:cs typeface="Corbel"/>
              </a:rPr>
              <a:t>Peneliti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memperoleh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data dan berusaha untuk merumuskan 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masalah penelitian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hanya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didasarkan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data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yang</a:t>
            </a:r>
            <a:r>
              <a:rPr sz="1500" spc="-68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ada</a:t>
            </a:r>
          </a:p>
          <a:p>
            <a:pPr>
              <a:lnSpc>
                <a:spcPct val="100000"/>
              </a:lnSpc>
            </a:pPr>
            <a:endParaRPr sz="1500" dirty="0">
              <a:latin typeface="Corbel"/>
              <a:cs typeface="Corbel"/>
            </a:endParaRPr>
          </a:p>
          <a:p>
            <a:pPr marL="48101" marR="150495" indent="476" algn="ctr">
              <a:lnSpc>
                <a:spcPct val="91700"/>
              </a:lnSpc>
              <a:spcBef>
                <a:spcPts val="1234"/>
              </a:spcBef>
            </a:pPr>
            <a:r>
              <a:rPr sz="1500" spc="-8" dirty="0">
                <a:solidFill>
                  <a:srgbClr val="C00000"/>
                </a:solidFill>
                <a:latin typeface="Corbel"/>
                <a:cs typeface="Corbel"/>
              </a:rPr>
              <a:t>Peneliti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merumuskan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masalah penelitian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terlalu umum dan  ambiguitas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yang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menyulitkan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interpretasi serta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pembuatan  kesimpulan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500" dirty="0">
              <a:latin typeface="Corbel"/>
              <a:cs typeface="Corbel"/>
            </a:endParaRPr>
          </a:p>
          <a:p>
            <a:pPr>
              <a:spcBef>
                <a:spcPts val="38"/>
              </a:spcBef>
            </a:pPr>
            <a:endParaRPr sz="1238" dirty="0">
              <a:latin typeface="Corbel"/>
              <a:cs typeface="Corbel"/>
            </a:endParaRPr>
          </a:p>
          <a:p>
            <a:pPr algn="ctr">
              <a:lnSpc>
                <a:spcPts val="1729"/>
              </a:lnSpc>
            </a:pPr>
            <a:r>
              <a:rPr sz="1500" spc="-8" dirty="0">
                <a:solidFill>
                  <a:srgbClr val="C00000"/>
                </a:solidFill>
                <a:latin typeface="Corbel"/>
                <a:cs typeface="Corbel"/>
              </a:rPr>
              <a:t>Peneliti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menemukan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masalah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tetapi tidak melakukan</a:t>
            </a:r>
            <a:r>
              <a:rPr sz="1500" spc="-11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literatur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  <a:p>
            <a:pPr algn="ctr">
              <a:lnSpc>
                <a:spcPts val="1729"/>
              </a:lnSpc>
            </a:pP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review terhadap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hasil-hasil penelitian</a:t>
            </a:r>
            <a:r>
              <a:rPr sz="1500" spc="-71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sebelumnya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  <a:p>
            <a:pPr>
              <a:spcBef>
                <a:spcPts val="19"/>
              </a:spcBef>
            </a:pPr>
            <a:endParaRPr sz="1575" dirty="0">
              <a:latin typeface="Corbel"/>
              <a:cs typeface="Corbel"/>
            </a:endParaRPr>
          </a:p>
          <a:p>
            <a:pPr algn="ctr">
              <a:lnSpc>
                <a:spcPts val="1729"/>
              </a:lnSpc>
            </a:pP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Masalah yang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dirumuskan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kurang memberikan</a:t>
            </a:r>
            <a:r>
              <a:rPr sz="1500" spc="-56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spc="-8" dirty="0">
                <a:solidFill>
                  <a:srgbClr val="C00000"/>
                </a:solidFill>
                <a:latin typeface="Corbel"/>
                <a:cs typeface="Corbel"/>
              </a:rPr>
              <a:t>kontribusi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  <a:p>
            <a:pPr algn="ctr">
              <a:lnSpc>
                <a:spcPts val="1729"/>
              </a:lnSpc>
            </a:pP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terhadap </a:t>
            </a:r>
            <a:r>
              <a:rPr sz="1500" dirty="0">
                <a:solidFill>
                  <a:srgbClr val="C00000"/>
                </a:solidFill>
                <a:latin typeface="Corbel"/>
                <a:cs typeface="Corbel"/>
              </a:rPr>
              <a:t>pengembangan</a:t>
            </a:r>
            <a:r>
              <a:rPr sz="1500" spc="-3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500" spc="-4" dirty="0">
                <a:solidFill>
                  <a:srgbClr val="C00000"/>
                </a:solidFill>
                <a:latin typeface="Corbel"/>
                <a:cs typeface="Corbel"/>
              </a:rPr>
              <a:t>teori.</a:t>
            </a:r>
            <a:endParaRPr sz="15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524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="" xmlns:a16="http://schemas.microsoft.com/office/drawing/2014/main" id="{3EF0D236-2FD3-4CCF-AE6E-97342B28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712" y="407315"/>
            <a:ext cx="9144000" cy="776530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accent1">
                    <a:lumMod val="75000"/>
                  </a:schemeClr>
                </a:solidFill>
              </a:rPr>
              <a:t>TUJUAN PENELITIAN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 Placeholder 17"/>
          <p:cNvSpPr txBox="1">
            <a:spLocks/>
          </p:cNvSpPr>
          <p:nvPr/>
        </p:nvSpPr>
        <p:spPr>
          <a:xfrm>
            <a:off x="6372200" y="3003798"/>
            <a:ext cx="1800200" cy="136815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Memperdalam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memperluas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pengetahuan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telah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17"/>
          <p:cNvSpPr txBox="1">
            <a:spLocks/>
          </p:cNvSpPr>
          <p:nvPr/>
        </p:nvSpPr>
        <p:spPr>
          <a:xfrm>
            <a:off x="3635896" y="2954238"/>
            <a:ext cx="2016224" cy="141771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 yang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digunakan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pembuktian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adanya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keragu-raguan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terhadap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informasi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pengetahuan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tertentu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822882" y="2954238"/>
            <a:ext cx="2016224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 yang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diperoleh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benar-benar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baru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               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sebelumnya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diketahui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882" y="1670983"/>
            <a:ext cx="194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PENEMUAN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55755" y="1664576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PEMBUKTIAN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4168" y="1647436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PENGEMBANGAN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err="1" smtClean="0"/>
              <a:t>Materi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AutoShape 92"/>
          <p:cNvSpPr>
            <a:spLocks noChangeArrowheads="1"/>
          </p:cNvSpPr>
          <p:nvPr/>
        </p:nvSpPr>
        <p:spPr bwMode="auto">
          <a:xfrm flipH="1">
            <a:off x="2209207" y="1249624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A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7" name="AutoShape 92"/>
          <p:cNvSpPr>
            <a:spLocks noChangeArrowheads="1"/>
          </p:cNvSpPr>
          <p:nvPr/>
        </p:nvSpPr>
        <p:spPr bwMode="auto">
          <a:xfrm flipH="1">
            <a:off x="2209207" y="2152033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B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8" name="AutoShape 92"/>
          <p:cNvSpPr>
            <a:spLocks noChangeArrowheads="1"/>
          </p:cNvSpPr>
          <p:nvPr/>
        </p:nvSpPr>
        <p:spPr bwMode="auto">
          <a:xfrm flipH="1">
            <a:off x="2209207" y="3054442"/>
            <a:ext cx="758752" cy="60125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C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59" name="AutoShape 92"/>
          <p:cNvSpPr>
            <a:spLocks noChangeArrowheads="1"/>
          </p:cNvSpPr>
          <p:nvPr/>
        </p:nvSpPr>
        <p:spPr bwMode="auto">
          <a:xfrm flipH="1">
            <a:off x="2209207" y="3956851"/>
            <a:ext cx="758752" cy="60125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dirty="0">
                <a:solidFill>
                  <a:schemeClr val="tx1"/>
                </a:solidFill>
              </a:rPr>
              <a:t>D</a:t>
            </a: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61" name="AutoShape 92"/>
          <p:cNvSpPr>
            <a:spLocks noChangeArrowheads="1"/>
          </p:cNvSpPr>
          <p:nvPr/>
        </p:nvSpPr>
        <p:spPr bwMode="auto">
          <a:xfrm flipH="1">
            <a:off x="3145306" y="1155702"/>
            <a:ext cx="5278694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3145306" y="2058111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AutoShape 92"/>
          <p:cNvSpPr>
            <a:spLocks noChangeArrowheads="1"/>
          </p:cNvSpPr>
          <p:nvPr/>
        </p:nvSpPr>
        <p:spPr bwMode="auto">
          <a:xfrm flipH="1">
            <a:off x="3145309" y="2960520"/>
            <a:ext cx="5278693" cy="73262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AutoShape 92"/>
          <p:cNvSpPr>
            <a:spLocks noChangeArrowheads="1"/>
          </p:cNvSpPr>
          <p:nvPr/>
        </p:nvSpPr>
        <p:spPr bwMode="auto">
          <a:xfrm flipH="1">
            <a:off x="3145306" y="3862929"/>
            <a:ext cx="5278694" cy="7326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10"/>
          <p:cNvSpPr txBox="1"/>
          <p:nvPr/>
        </p:nvSpPr>
        <p:spPr bwMode="auto">
          <a:xfrm>
            <a:off x="3305099" y="1368123"/>
            <a:ext cx="4752528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INTRODUCTION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305099" y="2055597"/>
            <a:ext cx="4752528" cy="697213"/>
            <a:chOff x="2299400" y="1681044"/>
            <a:chExt cx="4576856" cy="697213"/>
          </a:xfrm>
        </p:grpSpPr>
        <p:sp>
          <p:nvSpPr>
            <p:cNvPr id="70" name="TextBox 10"/>
            <p:cNvSpPr txBox="1"/>
            <p:nvPr/>
          </p:nvSpPr>
          <p:spPr bwMode="auto">
            <a:xfrm>
              <a:off x="2299400" y="168104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BAB I : PENDAHULUAN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2"/>
            <p:cNvSpPr txBox="1"/>
            <p:nvPr/>
          </p:nvSpPr>
          <p:spPr bwMode="auto">
            <a:xfrm>
              <a:off x="2299400" y="1916592"/>
              <a:ext cx="4576856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Latar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Belakang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Rumusan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Masalah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Rencana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target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luaran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ingin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dicapai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Kontribusi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305099" y="3058076"/>
            <a:ext cx="4752528" cy="546274"/>
            <a:chOff x="2299400" y="1781114"/>
            <a:chExt cx="4576856" cy="546274"/>
          </a:xfrm>
        </p:grpSpPr>
        <p:sp>
          <p:nvSpPr>
            <p:cNvPr id="73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Hre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4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05099" y="3960485"/>
            <a:ext cx="4752528" cy="546274"/>
            <a:chOff x="2299400" y="1781114"/>
            <a:chExt cx="4576856" cy="546274"/>
          </a:xfrm>
        </p:grpSpPr>
        <p:sp>
          <p:nvSpPr>
            <p:cNvPr id="76" name="TextBox 10"/>
            <p:cNvSpPr txBox="1"/>
            <p:nvPr/>
          </p:nvSpPr>
          <p:spPr bwMode="auto">
            <a:xfrm>
              <a:off x="2299400" y="1781114"/>
              <a:ext cx="4576856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TextBox 12"/>
            <p:cNvSpPr txBox="1"/>
            <p:nvPr/>
          </p:nvSpPr>
          <p:spPr bwMode="auto">
            <a:xfrm>
              <a:off x="2299400" y="2050389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TARGET LUARAN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428750" y="2057400"/>
          <a:ext cx="61722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/>
                <a:gridCol w="3086100"/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Publikasi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Ilmiah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Nasional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Skim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Dosen</a:t>
                      </a:r>
                      <a:r>
                        <a:rPr kumimoji="0" lang="en-US" sz="1400" kern="1200" baseline="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1400" kern="1200" baseline="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Muda</a:t>
                      </a:r>
                      <a:endParaRPr lang="en-US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Publikasi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Ilmiah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Nasional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Terakreditasi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Skim </a:t>
                      </a:r>
                      <a:r>
                        <a:rPr lang="en-US" sz="1400" dirty="0" err="1" smtClean="0"/>
                        <a:t>Dosen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Muda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Madya</a:t>
                      </a:r>
                      <a:r>
                        <a:rPr lang="en-US" sz="1400" baseline="0" dirty="0" smtClean="0"/>
                        <a:t> Dan Prima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Publikasi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Ilmiah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Internasional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Skim </a:t>
                      </a:r>
                      <a:r>
                        <a:rPr lang="en-US" sz="1400" dirty="0" err="1" smtClean="0"/>
                        <a:t>Dosen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Muda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Madya</a:t>
                      </a:r>
                      <a:r>
                        <a:rPr lang="en-US" sz="1400" baseline="0" dirty="0" smtClean="0"/>
                        <a:t> Dan Prima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Publikasi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Ilmiah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Internasional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Bereputasi</a:t>
                      </a:r>
                      <a:r>
                        <a:rPr lang="en-US" sz="1400" dirty="0" smtClean="0"/>
                        <a:t>  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Skim </a:t>
                      </a:r>
                      <a:r>
                        <a:rPr lang="en-US" sz="1400" dirty="0" err="1" smtClean="0"/>
                        <a:t>Dosen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Muda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Madya</a:t>
                      </a:r>
                      <a:r>
                        <a:rPr lang="en-US" sz="1400" baseline="0" dirty="0" smtClean="0"/>
                        <a:t> Dan Prima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7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94" y="579025"/>
            <a:ext cx="8281212" cy="9334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KONTRIBUSI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69" y="1347614"/>
            <a:ext cx="7493863" cy="237894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 smtClean="0">
                <a:solidFill>
                  <a:schemeClr val="tx1"/>
                </a:solidFill>
              </a:rPr>
              <a:t>Kontribusi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penelitian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terhadap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kegiatan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penelitian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dituliskan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dirty="0" err="1" smtClean="0">
                <a:solidFill>
                  <a:schemeClr val="tx1"/>
                </a:solidFill>
              </a:rPr>
              <a:t>jelas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fi-FI" dirty="0" smtClean="0">
                <a:solidFill>
                  <a:schemeClr val="tx1"/>
                </a:solidFill>
              </a:rPr>
              <a:t>seperti sumber pendanaan riset, saran dari dosen periset lain </a:t>
            </a:r>
            <a:r>
              <a:rPr lang="fi-FI" dirty="0" err="1" smtClean="0">
                <a:solidFill>
                  <a:schemeClr val="tx1"/>
                </a:solidFill>
              </a:rPr>
              <a:t>atau</a:t>
            </a:r>
            <a:r>
              <a:rPr lang="fi-FI" dirty="0" smtClean="0">
                <a:solidFill>
                  <a:schemeClr val="tx1"/>
                </a:solidFill>
              </a:rPr>
              <a:t>          </a:t>
            </a:r>
            <a:r>
              <a:rPr lang="fi-FI" dirty="0" err="1" smtClean="0">
                <a:solidFill>
                  <a:schemeClr val="tx1"/>
                </a:solidFill>
              </a:rPr>
              <a:t>pihak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eksternal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memberikan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bimbingan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mengarah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perubahan</a:t>
            </a:r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dirty="0" err="1" smtClean="0">
                <a:solidFill>
                  <a:schemeClr val="tx1"/>
                </a:solidFill>
              </a:rPr>
              <a:t>substansial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konten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pendekatan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3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RENCANA INDUK PENELITIAN </a:t>
            </a:r>
          </a:p>
        </p:txBody>
      </p:sp>
    </p:spTree>
    <p:extLst>
      <p:ext uri="{BB962C8B-B14F-4D97-AF65-F5344CB8AC3E}">
        <p14:creationId xmlns:p14="http://schemas.microsoft.com/office/powerpoint/2010/main" val="700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0890"/>
            <a:ext cx="8281212" cy="9334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RENCANA INDUK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69" y="1512474"/>
            <a:ext cx="7491347" cy="3147507"/>
          </a:xfrm>
        </p:spPr>
        <p:txBody>
          <a:bodyPr>
            <a:noAutofit/>
          </a:bodyPr>
          <a:lstStyle/>
          <a:p>
            <a:endParaRPr lang="en-US" sz="13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bab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diuraikan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diulas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kesesuaian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proposal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n-US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Induk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(RIP)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Universitas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Mercu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Buana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khususnya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Peta </a:t>
            </a:r>
            <a:r>
              <a:rPr lang="nb-NO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 Penelitian. </a:t>
            </a:r>
            <a:endParaRPr lang="nb-NO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b-NO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nb-NO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b-NO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menentukan bidang unggulan dan topik yang relevan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Peta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demikian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dapat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menjelaskan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sinergi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antar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kelompok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dibangun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untuk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menghasilkan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inovasi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ditargetkan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Jelaskan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pula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kontribusi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diusulkan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mendukung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Rencana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strategis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Perguruan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Tinggi. </a:t>
            </a:r>
            <a:endParaRPr lang="en-US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Bab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disajikan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maksimum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halaman</a:t>
            </a:r>
            <a:r>
              <a:rPr lang="en-US" sz="135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02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RENCANA INDUK PENELITIAN 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3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Unggulan</a:t>
            </a:r>
            <a:r>
              <a:rPr lang="en-US" sz="135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35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35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Berdasarkan</a:t>
            </a:r>
            <a:r>
              <a:rPr lang="en-US" sz="1350" dirty="0">
                <a:latin typeface="Verdana" pitchFamily="34" charset="0"/>
                <a:ea typeface="Verdana" pitchFamily="34" charset="0"/>
                <a:cs typeface="Verdana" pitchFamily="34" charset="0"/>
              </a:rPr>
              <a:t> RIP </a:t>
            </a:r>
            <a:r>
              <a:rPr lang="en-US" sz="13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2016-2020</a:t>
            </a:r>
            <a:endParaRPr lang="en-US" sz="13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3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TEST\Desktop\R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51178"/>
            <a:ext cx="474106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9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TINJAUAN PUSTAKA</a:t>
            </a:r>
          </a:p>
        </p:txBody>
      </p:sp>
    </p:spTree>
    <p:extLst>
      <p:ext uri="{BB962C8B-B14F-4D97-AF65-F5344CB8AC3E}">
        <p14:creationId xmlns:p14="http://schemas.microsoft.com/office/powerpoint/2010/main" val="18839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1343025"/>
          </a:xfrm>
          <a:custGeom>
            <a:avLst/>
            <a:gdLst/>
            <a:ahLst/>
            <a:cxnLst/>
            <a:rect l="l" t="t" r="r" b="b"/>
            <a:pathLst>
              <a:path w="9144000" h="1790700">
                <a:moveTo>
                  <a:pt x="0" y="1790700"/>
                </a:moveTo>
                <a:lnTo>
                  <a:pt x="9144000" y="1790700"/>
                </a:lnTo>
                <a:lnTo>
                  <a:pt x="91440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solidFill>
            <a:srgbClr val="8FAF8B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1371600"/>
            <a:ext cx="6854666" cy="1429"/>
          </a:xfrm>
          <a:custGeom>
            <a:avLst/>
            <a:gdLst/>
            <a:ahLst/>
            <a:cxnLst/>
            <a:rect l="l" t="t" r="r" b="b"/>
            <a:pathLst>
              <a:path w="9139555" h="1905">
                <a:moveTo>
                  <a:pt x="0" y="0"/>
                </a:moveTo>
                <a:lnTo>
                  <a:pt x="9139428" y="165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544444" y="4967868"/>
            <a:ext cx="98415" cy="69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1185" y="381246"/>
            <a:ext cx="5869305" cy="41742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>
              <a:spcBef>
                <a:spcPts val="296"/>
              </a:spcBef>
            </a:pPr>
            <a:r>
              <a:rPr lang="en-US" sz="2400" b="0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TINJAUAN PUSTAKA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1185" y="1724271"/>
            <a:ext cx="6436482" cy="2522165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9525" marR="472440">
              <a:lnSpc>
                <a:spcPct val="96100"/>
              </a:lnSpc>
              <a:spcBef>
                <a:spcPts val="188"/>
              </a:spcBef>
            </a:pPr>
            <a:r>
              <a:rPr sz="1875" b="1" i="1" spc="-75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T</a:t>
            </a:r>
            <a:r>
              <a:rPr lang="en-US" sz="1875" b="1" i="1" spc="-75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injauan</a:t>
            </a:r>
            <a:r>
              <a:rPr sz="1875" b="1" i="1" spc="-75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64" dirty="0">
                <a:solidFill>
                  <a:srgbClr val="00B050"/>
                </a:solidFill>
                <a:latin typeface="Segoe UI Semibold"/>
                <a:cs typeface="Segoe UI Semibold"/>
              </a:rPr>
              <a:t>Pustaka </a:t>
            </a:r>
            <a:r>
              <a:rPr sz="1875" b="1" i="1" spc="-41" dirty="0">
                <a:solidFill>
                  <a:srgbClr val="00B050"/>
                </a:solidFill>
                <a:latin typeface="Segoe UI Semibold"/>
                <a:cs typeface="Segoe UI Semibold"/>
              </a:rPr>
              <a:t>disusun peneliti </a:t>
            </a:r>
            <a:r>
              <a:rPr sz="1875" b="1" i="1" spc="-56" dirty="0">
                <a:solidFill>
                  <a:srgbClr val="00B050"/>
                </a:solidFill>
                <a:latin typeface="Segoe UI Semibold"/>
                <a:cs typeface="Segoe UI Semibold"/>
              </a:rPr>
              <a:t>sebagai </a:t>
            </a:r>
            <a:r>
              <a:rPr sz="1875" b="1" i="1" spc="-53" dirty="0">
                <a:solidFill>
                  <a:srgbClr val="00B050"/>
                </a:solidFill>
                <a:latin typeface="Segoe UI Semibold"/>
                <a:cs typeface="Segoe UI Semibold"/>
              </a:rPr>
              <a:t>dasar  </a:t>
            </a: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penyusunan </a:t>
            </a:r>
            <a:r>
              <a:rPr lang="en-US" sz="1875" b="1" i="1" spc="-45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  </a:t>
            </a:r>
            <a:r>
              <a:rPr sz="1875" b="1" i="1" spc="-34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hipotesis </a:t>
            </a:r>
            <a:r>
              <a:rPr sz="1875" b="1" i="1" spc="-38" dirty="0">
                <a:solidFill>
                  <a:srgbClr val="00B050"/>
                </a:solidFill>
                <a:latin typeface="Segoe UI Semibold"/>
                <a:cs typeface="Segoe UI Semibold"/>
              </a:rPr>
              <a:t>penelitian, </a:t>
            </a: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atau </a:t>
            </a:r>
            <a:r>
              <a:rPr sz="1875" b="1" i="1" spc="-53" dirty="0">
                <a:solidFill>
                  <a:srgbClr val="00B050"/>
                </a:solidFill>
                <a:latin typeface="Segoe UI Semibold"/>
                <a:cs typeface="Segoe UI Semibold"/>
              </a:rPr>
              <a:t>dasar </a:t>
            </a:r>
            <a:r>
              <a:rPr sz="1875" b="1" i="1" spc="-56" dirty="0">
                <a:solidFill>
                  <a:srgbClr val="00B050"/>
                </a:solidFill>
                <a:latin typeface="Segoe UI Semibold"/>
                <a:cs typeface="Segoe UI Semibold"/>
              </a:rPr>
              <a:t>daam  </a:t>
            </a:r>
            <a:r>
              <a:rPr sz="1875" b="1" i="1" spc="-53" dirty="0">
                <a:solidFill>
                  <a:srgbClr val="00B050"/>
                </a:solidFill>
                <a:latin typeface="Segoe UI Semibold"/>
                <a:cs typeface="Segoe UI Semibold"/>
              </a:rPr>
              <a:t>merumuskan </a:t>
            </a: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preposisi </a:t>
            </a:r>
            <a:r>
              <a:rPr lang="en-US" sz="1875" b="1" i="1" spc="-45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   </a:t>
            </a:r>
            <a:r>
              <a:rPr sz="1875" b="1" i="1" spc="-49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dalam</a:t>
            </a:r>
            <a:r>
              <a:rPr sz="1875" b="1" i="1" spc="94" dirty="0" smtClean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38" dirty="0">
                <a:solidFill>
                  <a:srgbClr val="00B050"/>
                </a:solidFill>
                <a:latin typeface="Segoe UI Semibold"/>
                <a:cs typeface="Segoe UI Semibold"/>
              </a:rPr>
              <a:t>penelitian</a:t>
            </a:r>
            <a:endParaRPr sz="1875" dirty="0">
              <a:solidFill>
                <a:srgbClr val="00B050"/>
              </a:solidFill>
              <a:latin typeface="Segoe UI Semibold"/>
              <a:cs typeface="Segoe UI Semibold"/>
            </a:endParaRPr>
          </a:p>
          <a:p>
            <a:pPr marL="9525">
              <a:lnSpc>
                <a:spcPts val="2205"/>
              </a:lnSpc>
              <a:spcBef>
                <a:spcPts val="2070"/>
              </a:spcBef>
            </a:pP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Bagian </a:t>
            </a:r>
            <a:r>
              <a:rPr sz="1875" b="1" i="1" spc="-49" dirty="0">
                <a:solidFill>
                  <a:srgbClr val="00B050"/>
                </a:solidFill>
                <a:latin typeface="Segoe UI Semibold"/>
                <a:cs typeface="Segoe UI Semibold"/>
              </a:rPr>
              <a:t>ini </a:t>
            </a: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berisi </a:t>
            </a:r>
            <a:r>
              <a:rPr sz="1875" b="1" i="1" spc="-49" dirty="0">
                <a:solidFill>
                  <a:srgbClr val="00B050"/>
                </a:solidFill>
                <a:latin typeface="Segoe UI Semibold"/>
                <a:cs typeface="Segoe UI Semibold"/>
              </a:rPr>
              <a:t>landasan </a:t>
            </a:r>
            <a:r>
              <a:rPr sz="1875" b="1" i="1" spc="-34" dirty="0">
                <a:solidFill>
                  <a:srgbClr val="00B050"/>
                </a:solidFill>
                <a:latin typeface="Segoe UI Semibold"/>
                <a:cs typeface="Segoe UI Semibold"/>
              </a:rPr>
              <a:t>teori, </a:t>
            </a:r>
            <a:r>
              <a:rPr sz="1875" b="1" i="1" spc="-68" dirty="0">
                <a:solidFill>
                  <a:srgbClr val="00B050"/>
                </a:solidFill>
                <a:latin typeface="Segoe UI Semibold"/>
                <a:cs typeface="Segoe UI Semibold"/>
              </a:rPr>
              <a:t>kerangka</a:t>
            </a:r>
            <a:r>
              <a:rPr sz="1875" b="1" i="1" spc="274" dirty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41" dirty="0">
                <a:solidFill>
                  <a:srgbClr val="00B050"/>
                </a:solidFill>
                <a:latin typeface="Segoe UI Semibold"/>
                <a:cs typeface="Segoe UI Semibold"/>
              </a:rPr>
              <a:t>pemikiran,</a:t>
            </a:r>
            <a:endParaRPr sz="1875" dirty="0">
              <a:solidFill>
                <a:srgbClr val="00B050"/>
              </a:solidFill>
              <a:latin typeface="Segoe UI Semibold"/>
              <a:cs typeface="Segoe UI Semibold"/>
            </a:endParaRPr>
          </a:p>
          <a:p>
            <a:pPr marL="9525">
              <a:lnSpc>
                <a:spcPts val="2205"/>
              </a:lnSpc>
            </a:pPr>
            <a:r>
              <a:rPr sz="1875" b="1" i="1" spc="-49" dirty="0">
                <a:solidFill>
                  <a:srgbClr val="00B050"/>
                </a:solidFill>
                <a:latin typeface="Segoe UI Semibold"/>
                <a:cs typeface="Segoe UI Semibold"/>
              </a:rPr>
              <a:t>dan </a:t>
            </a:r>
            <a:r>
              <a:rPr sz="1875" b="1" i="1" spc="-38" dirty="0">
                <a:solidFill>
                  <a:srgbClr val="00B050"/>
                </a:solidFill>
                <a:latin typeface="Segoe UI Semibold"/>
                <a:cs typeface="Segoe UI Semibold"/>
              </a:rPr>
              <a:t>penelitian</a:t>
            </a:r>
            <a:r>
              <a:rPr sz="1875" b="1" i="1" spc="-23" dirty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41" dirty="0">
                <a:solidFill>
                  <a:srgbClr val="00B050"/>
                </a:solidFill>
                <a:latin typeface="Segoe UI Semibold"/>
                <a:cs typeface="Segoe UI Semibold"/>
              </a:rPr>
              <a:t>terdahulu</a:t>
            </a:r>
            <a:endParaRPr sz="1875" dirty="0">
              <a:solidFill>
                <a:srgbClr val="00B050"/>
              </a:solidFill>
              <a:latin typeface="Segoe UI Semibold"/>
              <a:cs typeface="Segoe UI Semibold"/>
            </a:endParaRPr>
          </a:p>
          <a:p>
            <a:pPr marL="9525">
              <a:lnSpc>
                <a:spcPts val="2205"/>
              </a:lnSpc>
              <a:spcBef>
                <a:spcPts val="2070"/>
              </a:spcBef>
            </a:pPr>
            <a:r>
              <a:rPr sz="1875" b="1" i="1" spc="-53" dirty="0">
                <a:solidFill>
                  <a:srgbClr val="00B050"/>
                </a:solidFill>
                <a:latin typeface="Segoe UI Semibold"/>
                <a:cs typeface="Segoe UI Semibold"/>
              </a:rPr>
              <a:t>Berdasar </a:t>
            </a:r>
            <a:r>
              <a:rPr sz="1875" b="1" i="1" spc="-45" dirty="0">
                <a:solidFill>
                  <a:srgbClr val="00B050"/>
                </a:solidFill>
                <a:latin typeface="Segoe UI Semibold"/>
                <a:cs typeface="Segoe UI Semibold"/>
              </a:rPr>
              <a:t>uraian </a:t>
            </a:r>
            <a:r>
              <a:rPr sz="1875" b="1" i="1" spc="-38" dirty="0">
                <a:solidFill>
                  <a:srgbClr val="00B050"/>
                </a:solidFill>
                <a:latin typeface="Segoe UI Semibold"/>
                <a:cs typeface="Segoe UI Semibold"/>
              </a:rPr>
              <a:t>tersebut </a:t>
            </a:r>
            <a:r>
              <a:rPr sz="1875" b="1" i="1" spc="-41" dirty="0">
                <a:solidFill>
                  <a:srgbClr val="00B050"/>
                </a:solidFill>
                <a:latin typeface="Segoe UI Semibold"/>
                <a:cs typeface="Segoe UI Semibold"/>
              </a:rPr>
              <a:t>seorang peneliti</a:t>
            </a:r>
            <a:r>
              <a:rPr sz="1875" b="1" i="1" spc="94" dirty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53" dirty="0">
                <a:solidFill>
                  <a:srgbClr val="00B050"/>
                </a:solidFill>
                <a:latin typeface="Segoe UI Semibold"/>
                <a:cs typeface="Segoe UI Semibold"/>
              </a:rPr>
              <a:t>merumuskan</a:t>
            </a:r>
            <a:endParaRPr sz="1875" dirty="0">
              <a:solidFill>
                <a:srgbClr val="00B050"/>
              </a:solidFill>
              <a:latin typeface="Segoe UI Semibold"/>
              <a:cs typeface="Segoe UI Semibold"/>
            </a:endParaRPr>
          </a:p>
          <a:p>
            <a:pPr marL="9525">
              <a:lnSpc>
                <a:spcPts val="2205"/>
              </a:lnSpc>
            </a:pPr>
            <a:r>
              <a:rPr sz="1875" b="1" i="1" spc="-34" dirty="0">
                <a:solidFill>
                  <a:srgbClr val="00B050"/>
                </a:solidFill>
                <a:latin typeface="Segoe UI Semibold"/>
                <a:cs typeface="Segoe UI Semibold"/>
              </a:rPr>
              <a:t>hipotesis</a:t>
            </a:r>
            <a:r>
              <a:rPr sz="1875" b="1" i="1" spc="-56" dirty="0">
                <a:solidFill>
                  <a:srgbClr val="00B050"/>
                </a:solidFill>
                <a:latin typeface="Segoe UI Semibold"/>
                <a:cs typeface="Segoe UI Semibold"/>
              </a:rPr>
              <a:t> </a:t>
            </a:r>
            <a:r>
              <a:rPr sz="1875" b="1" i="1" spc="-38" dirty="0">
                <a:solidFill>
                  <a:srgbClr val="00B050"/>
                </a:solidFill>
                <a:latin typeface="Segoe UI Semibold"/>
                <a:cs typeface="Segoe UI Semibold"/>
              </a:rPr>
              <a:t>penelitian</a:t>
            </a:r>
            <a:endParaRPr sz="1875" dirty="0">
              <a:solidFill>
                <a:srgbClr val="00B050"/>
              </a:solidFill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40392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194" y="1957388"/>
            <a:ext cx="5724525" cy="775335"/>
          </a:xfrm>
          <a:custGeom>
            <a:avLst/>
            <a:gdLst/>
            <a:ahLst/>
            <a:cxnLst/>
            <a:rect l="l" t="t" r="r" b="b"/>
            <a:pathLst>
              <a:path w="7632700" h="1033779">
                <a:moveTo>
                  <a:pt x="7632192" y="0"/>
                </a:moveTo>
                <a:lnTo>
                  <a:pt x="0" y="0"/>
                </a:lnTo>
                <a:lnTo>
                  <a:pt x="0" y="1033272"/>
                </a:lnTo>
                <a:lnTo>
                  <a:pt x="7632192" y="1033272"/>
                </a:lnTo>
                <a:lnTo>
                  <a:pt x="763219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548194" y="1957388"/>
            <a:ext cx="5724525" cy="775335"/>
          </a:xfrm>
          <a:custGeom>
            <a:avLst/>
            <a:gdLst/>
            <a:ahLst/>
            <a:cxnLst/>
            <a:rect l="l" t="t" r="r" b="b"/>
            <a:pathLst>
              <a:path w="7632700" h="1033779">
                <a:moveTo>
                  <a:pt x="0" y="1033272"/>
                </a:moveTo>
                <a:lnTo>
                  <a:pt x="7632192" y="1033272"/>
                </a:lnTo>
                <a:lnTo>
                  <a:pt x="7632192" y="0"/>
                </a:lnTo>
                <a:lnTo>
                  <a:pt x="0" y="0"/>
                </a:lnTo>
                <a:lnTo>
                  <a:pt x="0" y="1033272"/>
                </a:lnTo>
                <a:close/>
              </a:path>
            </a:pathLst>
          </a:custGeom>
          <a:ln w="19812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828229" y="1126426"/>
            <a:ext cx="5444490" cy="1284923"/>
          </a:xfrm>
          <a:custGeom>
            <a:avLst/>
            <a:gdLst/>
            <a:ahLst/>
            <a:cxnLst/>
            <a:rect l="l" t="t" r="r" b="b"/>
            <a:pathLst>
              <a:path w="7259320" h="1713230">
                <a:moveTo>
                  <a:pt x="6973315" y="0"/>
                </a:moveTo>
                <a:lnTo>
                  <a:pt x="285496" y="0"/>
                </a:lnTo>
                <a:lnTo>
                  <a:pt x="239188" y="3735"/>
                </a:lnTo>
                <a:lnTo>
                  <a:pt x="195258" y="14549"/>
                </a:lnTo>
                <a:lnTo>
                  <a:pt x="154296" y="31855"/>
                </a:lnTo>
                <a:lnTo>
                  <a:pt x="116887" y="55067"/>
                </a:lnTo>
                <a:lnTo>
                  <a:pt x="83621" y="83597"/>
                </a:lnTo>
                <a:lnTo>
                  <a:pt x="55085" y="116860"/>
                </a:lnTo>
                <a:lnTo>
                  <a:pt x="31867" y="154268"/>
                </a:lnTo>
                <a:lnTo>
                  <a:pt x="14555" y="195234"/>
                </a:lnTo>
                <a:lnTo>
                  <a:pt x="3736" y="239172"/>
                </a:lnTo>
                <a:lnTo>
                  <a:pt x="0" y="285496"/>
                </a:lnTo>
                <a:lnTo>
                  <a:pt x="0" y="1427480"/>
                </a:lnTo>
                <a:lnTo>
                  <a:pt x="3736" y="1473803"/>
                </a:lnTo>
                <a:lnTo>
                  <a:pt x="14555" y="1517741"/>
                </a:lnTo>
                <a:lnTo>
                  <a:pt x="31867" y="1558707"/>
                </a:lnTo>
                <a:lnTo>
                  <a:pt x="55085" y="1596115"/>
                </a:lnTo>
                <a:lnTo>
                  <a:pt x="83621" y="1629378"/>
                </a:lnTo>
                <a:lnTo>
                  <a:pt x="116887" y="1657908"/>
                </a:lnTo>
                <a:lnTo>
                  <a:pt x="154296" y="1681120"/>
                </a:lnTo>
                <a:lnTo>
                  <a:pt x="195258" y="1698426"/>
                </a:lnTo>
                <a:lnTo>
                  <a:pt x="239188" y="1709240"/>
                </a:lnTo>
                <a:lnTo>
                  <a:pt x="285496" y="1712976"/>
                </a:lnTo>
                <a:lnTo>
                  <a:pt x="6973315" y="1712976"/>
                </a:lnTo>
                <a:lnTo>
                  <a:pt x="7019639" y="1709240"/>
                </a:lnTo>
                <a:lnTo>
                  <a:pt x="7063577" y="1698426"/>
                </a:lnTo>
                <a:lnTo>
                  <a:pt x="7104543" y="1681120"/>
                </a:lnTo>
                <a:lnTo>
                  <a:pt x="7141951" y="1657908"/>
                </a:lnTo>
                <a:lnTo>
                  <a:pt x="7175214" y="1629378"/>
                </a:lnTo>
                <a:lnTo>
                  <a:pt x="7203744" y="1596115"/>
                </a:lnTo>
                <a:lnTo>
                  <a:pt x="7226956" y="1558707"/>
                </a:lnTo>
                <a:lnTo>
                  <a:pt x="7244262" y="1517741"/>
                </a:lnTo>
                <a:lnTo>
                  <a:pt x="7255076" y="1473803"/>
                </a:lnTo>
                <a:lnTo>
                  <a:pt x="7258811" y="1427480"/>
                </a:lnTo>
                <a:lnTo>
                  <a:pt x="7258811" y="285496"/>
                </a:lnTo>
                <a:lnTo>
                  <a:pt x="7255076" y="239172"/>
                </a:lnTo>
                <a:lnTo>
                  <a:pt x="7244262" y="195234"/>
                </a:lnTo>
                <a:lnTo>
                  <a:pt x="7226956" y="154268"/>
                </a:lnTo>
                <a:lnTo>
                  <a:pt x="7203744" y="116860"/>
                </a:lnTo>
                <a:lnTo>
                  <a:pt x="7175214" y="83597"/>
                </a:lnTo>
                <a:lnTo>
                  <a:pt x="7141951" y="55067"/>
                </a:lnTo>
                <a:lnTo>
                  <a:pt x="7104543" y="31855"/>
                </a:lnTo>
                <a:lnTo>
                  <a:pt x="7063577" y="14549"/>
                </a:lnTo>
                <a:lnTo>
                  <a:pt x="7019639" y="3735"/>
                </a:lnTo>
                <a:lnTo>
                  <a:pt x="6973315" y="0"/>
                </a:lnTo>
                <a:close/>
              </a:path>
            </a:pathLst>
          </a:custGeom>
          <a:solidFill>
            <a:srgbClr val="D1904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828229" y="1126426"/>
            <a:ext cx="5444490" cy="1284923"/>
          </a:xfrm>
          <a:custGeom>
            <a:avLst/>
            <a:gdLst/>
            <a:ahLst/>
            <a:cxnLst/>
            <a:rect l="l" t="t" r="r" b="b"/>
            <a:pathLst>
              <a:path w="7259320" h="1713230">
                <a:moveTo>
                  <a:pt x="0" y="285496"/>
                </a:moveTo>
                <a:lnTo>
                  <a:pt x="3736" y="239172"/>
                </a:lnTo>
                <a:lnTo>
                  <a:pt x="14555" y="195234"/>
                </a:lnTo>
                <a:lnTo>
                  <a:pt x="31867" y="154268"/>
                </a:lnTo>
                <a:lnTo>
                  <a:pt x="55085" y="116860"/>
                </a:lnTo>
                <a:lnTo>
                  <a:pt x="83621" y="83597"/>
                </a:lnTo>
                <a:lnTo>
                  <a:pt x="116887" y="55067"/>
                </a:lnTo>
                <a:lnTo>
                  <a:pt x="154296" y="31855"/>
                </a:lnTo>
                <a:lnTo>
                  <a:pt x="195258" y="14549"/>
                </a:lnTo>
                <a:lnTo>
                  <a:pt x="239188" y="3735"/>
                </a:lnTo>
                <a:lnTo>
                  <a:pt x="285496" y="0"/>
                </a:lnTo>
                <a:lnTo>
                  <a:pt x="6973315" y="0"/>
                </a:lnTo>
                <a:lnTo>
                  <a:pt x="7019639" y="3735"/>
                </a:lnTo>
                <a:lnTo>
                  <a:pt x="7063577" y="14549"/>
                </a:lnTo>
                <a:lnTo>
                  <a:pt x="7104543" y="31855"/>
                </a:lnTo>
                <a:lnTo>
                  <a:pt x="7141951" y="55067"/>
                </a:lnTo>
                <a:lnTo>
                  <a:pt x="7175214" y="83597"/>
                </a:lnTo>
                <a:lnTo>
                  <a:pt x="7203744" y="116860"/>
                </a:lnTo>
                <a:lnTo>
                  <a:pt x="7226956" y="154268"/>
                </a:lnTo>
                <a:lnTo>
                  <a:pt x="7244262" y="195234"/>
                </a:lnTo>
                <a:lnTo>
                  <a:pt x="7255076" y="239172"/>
                </a:lnTo>
                <a:lnTo>
                  <a:pt x="7258811" y="285496"/>
                </a:lnTo>
                <a:lnTo>
                  <a:pt x="7258811" y="1427480"/>
                </a:lnTo>
                <a:lnTo>
                  <a:pt x="7255076" y="1473803"/>
                </a:lnTo>
                <a:lnTo>
                  <a:pt x="7244262" y="1517741"/>
                </a:lnTo>
                <a:lnTo>
                  <a:pt x="7226956" y="1558707"/>
                </a:lnTo>
                <a:lnTo>
                  <a:pt x="7203744" y="1596115"/>
                </a:lnTo>
                <a:lnTo>
                  <a:pt x="7175214" y="1629378"/>
                </a:lnTo>
                <a:lnTo>
                  <a:pt x="7141951" y="1657908"/>
                </a:lnTo>
                <a:lnTo>
                  <a:pt x="7104543" y="1681120"/>
                </a:lnTo>
                <a:lnTo>
                  <a:pt x="7063577" y="1698426"/>
                </a:lnTo>
                <a:lnTo>
                  <a:pt x="7019639" y="1709240"/>
                </a:lnTo>
                <a:lnTo>
                  <a:pt x="6973315" y="1712976"/>
                </a:lnTo>
                <a:lnTo>
                  <a:pt x="285496" y="1712976"/>
                </a:lnTo>
                <a:lnTo>
                  <a:pt x="239188" y="1709240"/>
                </a:lnTo>
                <a:lnTo>
                  <a:pt x="195258" y="1698426"/>
                </a:lnTo>
                <a:lnTo>
                  <a:pt x="154296" y="1681120"/>
                </a:lnTo>
                <a:lnTo>
                  <a:pt x="116887" y="1657908"/>
                </a:lnTo>
                <a:lnTo>
                  <a:pt x="83621" y="1629378"/>
                </a:lnTo>
                <a:lnTo>
                  <a:pt x="55085" y="1596115"/>
                </a:lnTo>
                <a:lnTo>
                  <a:pt x="31867" y="1558707"/>
                </a:lnTo>
                <a:lnTo>
                  <a:pt x="14555" y="1517741"/>
                </a:lnTo>
                <a:lnTo>
                  <a:pt x="3736" y="1473803"/>
                </a:lnTo>
                <a:lnTo>
                  <a:pt x="0" y="1427480"/>
                </a:lnTo>
                <a:lnTo>
                  <a:pt x="0" y="28549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033016" y="1128199"/>
            <a:ext cx="4536758" cy="122584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525" marR="3810">
              <a:lnSpc>
                <a:spcPct val="91600"/>
              </a:lnSpc>
              <a:spcBef>
                <a:spcPts val="285"/>
              </a:spcBef>
            </a:pP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Untuk menemukan apa yang </a:t>
            </a:r>
            <a:r>
              <a:rPr sz="2100" spc="-8" dirty="0">
                <a:solidFill>
                  <a:srgbClr val="FFFFFF"/>
                </a:solidFill>
                <a:latin typeface="Corbel"/>
                <a:cs typeface="Corbel"/>
              </a:rPr>
              <a:t>selayaknya 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diteliti. </a:t>
            </a:r>
            <a:r>
              <a:rPr sz="2100" spc="-26" dirty="0">
                <a:solidFill>
                  <a:srgbClr val="FFFFFF"/>
                </a:solidFill>
                <a:latin typeface="Corbel"/>
                <a:cs typeface="Corbel"/>
              </a:rPr>
              <a:t>Telaah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pustaka yang inten akan  membantu peneliti menemukan masalah  dari: </a:t>
            </a:r>
            <a:r>
              <a:rPr sz="2100" spc="-8" dirty="0">
                <a:solidFill>
                  <a:srgbClr val="FFFFFF"/>
                </a:solidFill>
                <a:latin typeface="Corbel"/>
                <a:cs typeface="Corbel"/>
              </a:rPr>
              <a:t>Research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Gap dan atau </a:t>
            </a:r>
            <a:r>
              <a:rPr sz="2100" spc="-8" dirty="0">
                <a:solidFill>
                  <a:srgbClr val="FFFFFF"/>
                </a:solidFill>
                <a:latin typeface="Corbel"/>
                <a:cs typeface="Corbel"/>
              </a:rPr>
              <a:t>Theory</a:t>
            </a:r>
            <a:r>
              <a:rPr sz="2100" spc="-266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Gap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48194" y="2749487"/>
            <a:ext cx="5724525" cy="775335"/>
          </a:xfrm>
          <a:custGeom>
            <a:avLst/>
            <a:gdLst/>
            <a:ahLst/>
            <a:cxnLst/>
            <a:rect l="l" t="t" r="r" b="b"/>
            <a:pathLst>
              <a:path w="7632700" h="1033779">
                <a:moveTo>
                  <a:pt x="7632192" y="0"/>
                </a:moveTo>
                <a:lnTo>
                  <a:pt x="0" y="0"/>
                </a:lnTo>
                <a:lnTo>
                  <a:pt x="0" y="1033271"/>
                </a:lnTo>
                <a:lnTo>
                  <a:pt x="7632192" y="1033271"/>
                </a:lnTo>
                <a:lnTo>
                  <a:pt x="763219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548194" y="2749487"/>
            <a:ext cx="5724525" cy="775335"/>
          </a:xfrm>
          <a:custGeom>
            <a:avLst/>
            <a:gdLst/>
            <a:ahLst/>
            <a:cxnLst/>
            <a:rect l="l" t="t" r="r" b="b"/>
            <a:pathLst>
              <a:path w="7632700" h="1033779">
                <a:moveTo>
                  <a:pt x="0" y="1033271"/>
                </a:moveTo>
                <a:lnTo>
                  <a:pt x="7632192" y="1033271"/>
                </a:lnTo>
                <a:lnTo>
                  <a:pt x="7632192" y="0"/>
                </a:lnTo>
                <a:lnTo>
                  <a:pt x="0" y="0"/>
                </a:lnTo>
                <a:lnTo>
                  <a:pt x="0" y="1033271"/>
                </a:lnTo>
                <a:close/>
              </a:path>
            </a:pathLst>
          </a:custGeom>
          <a:ln w="19812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828229" y="2898076"/>
            <a:ext cx="5444490" cy="1284923"/>
          </a:xfrm>
          <a:custGeom>
            <a:avLst/>
            <a:gdLst/>
            <a:ahLst/>
            <a:cxnLst/>
            <a:rect l="l" t="t" r="r" b="b"/>
            <a:pathLst>
              <a:path w="7259320" h="1713229">
                <a:moveTo>
                  <a:pt x="6973315" y="0"/>
                </a:moveTo>
                <a:lnTo>
                  <a:pt x="285496" y="0"/>
                </a:lnTo>
                <a:lnTo>
                  <a:pt x="239188" y="3735"/>
                </a:lnTo>
                <a:lnTo>
                  <a:pt x="195258" y="14549"/>
                </a:lnTo>
                <a:lnTo>
                  <a:pt x="154296" y="31855"/>
                </a:lnTo>
                <a:lnTo>
                  <a:pt x="116887" y="55067"/>
                </a:lnTo>
                <a:lnTo>
                  <a:pt x="83621" y="83597"/>
                </a:lnTo>
                <a:lnTo>
                  <a:pt x="55085" y="116860"/>
                </a:lnTo>
                <a:lnTo>
                  <a:pt x="31867" y="154268"/>
                </a:lnTo>
                <a:lnTo>
                  <a:pt x="14555" y="195234"/>
                </a:lnTo>
                <a:lnTo>
                  <a:pt x="3736" y="239172"/>
                </a:lnTo>
                <a:lnTo>
                  <a:pt x="0" y="285496"/>
                </a:lnTo>
                <a:lnTo>
                  <a:pt x="0" y="1427480"/>
                </a:lnTo>
                <a:lnTo>
                  <a:pt x="3736" y="1473803"/>
                </a:lnTo>
                <a:lnTo>
                  <a:pt x="14555" y="1517741"/>
                </a:lnTo>
                <a:lnTo>
                  <a:pt x="31867" y="1558707"/>
                </a:lnTo>
                <a:lnTo>
                  <a:pt x="55085" y="1596115"/>
                </a:lnTo>
                <a:lnTo>
                  <a:pt x="83621" y="1629378"/>
                </a:lnTo>
                <a:lnTo>
                  <a:pt x="116887" y="1657908"/>
                </a:lnTo>
                <a:lnTo>
                  <a:pt x="154296" y="1681120"/>
                </a:lnTo>
                <a:lnTo>
                  <a:pt x="195258" y="1698426"/>
                </a:lnTo>
                <a:lnTo>
                  <a:pt x="239188" y="1709240"/>
                </a:lnTo>
                <a:lnTo>
                  <a:pt x="285496" y="1712976"/>
                </a:lnTo>
                <a:lnTo>
                  <a:pt x="6973315" y="1712976"/>
                </a:lnTo>
                <a:lnTo>
                  <a:pt x="7019639" y="1709240"/>
                </a:lnTo>
                <a:lnTo>
                  <a:pt x="7063577" y="1698426"/>
                </a:lnTo>
                <a:lnTo>
                  <a:pt x="7104543" y="1681120"/>
                </a:lnTo>
                <a:lnTo>
                  <a:pt x="7141951" y="1657908"/>
                </a:lnTo>
                <a:lnTo>
                  <a:pt x="7175214" y="1629378"/>
                </a:lnTo>
                <a:lnTo>
                  <a:pt x="7203744" y="1596115"/>
                </a:lnTo>
                <a:lnTo>
                  <a:pt x="7226956" y="1558707"/>
                </a:lnTo>
                <a:lnTo>
                  <a:pt x="7244262" y="1517741"/>
                </a:lnTo>
                <a:lnTo>
                  <a:pt x="7255076" y="1473803"/>
                </a:lnTo>
                <a:lnTo>
                  <a:pt x="7258811" y="1427480"/>
                </a:lnTo>
                <a:lnTo>
                  <a:pt x="7258811" y="285496"/>
                </a:lnTo>
                <a:lnTo>
                  <a:pt x="7255076" y="239172"/>
                </a:lnTo>
                <a:lnTo>
                  <a:pt x="7244262" y="195234"/>
                </a:lnTo>
                <a:lnTo>
                  <a:pt x="7226956" y="154268"/>
                </a:lnTo>
                <a:lnTo>
                  <a:pt x="7203744" y="116860"/>
                </a:lnTo>
                <a:lnTo>
                  <a:pt x="7175214" y="83597"/>
                </a:lnTo>
                <a:lnTo>
                  <a:pt x="7141951" y="55067"/>
                </a:lnTo>
                <a:lnTo>
                  <a:pt x="7104543" y="31855"/>
                </a:lnTo>
                <a:lnTo>
                  <a:pt x="7063577" y="14549"/>
                </a:lnTo>
                <a:lnTo>
                  <a:pt x="7019639" y="3735"/>
                </a:lnTo>
                <a:lnTo>
                  <a:pt x="6973315" y="0"/>
                </a:lnTo>
                <a:close/>
              </a:path>
            </a:pathLst>
          </a:custGeom>
          <a:solidFill>
            <a:srgbClr val="D1904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828229" y="2898076"/>
            <a:ext cx="5444490" cy="1284923"/>
          </a:xfrm>
          <a:custGeom>
            <a:avLst/>
            <a:gdLst/>
            <a:ahLst/>
            <a:cxnLst/>
            <a:rect l="l" t="t" r="r" b="b"/>
            <a:pathLst>
              <a:path w="7259320" h="1713229">
                <a:moveTo>
                  <a:pt x="0" y="285496"/>
                </a:moveTo>
                <a:lnTo>
                  <a:pt x="3736" y="239172"/>
                </a:lnTo>
                <a:lnTo>
                  <a:pt x="14555" y="195234"/>
                </a:lnTo>
                <a:lnTo>
                  <a:pt x="31867" y="154268"/>
                </a:lnTo>
                <a:lnTo>
                  <a:pt x="55085" y="116860"/>
                </a:lnTo>
                <a:lnTo>
                  <a:pt x="83621" y="83597"/>
                </a:lnTo>
                <a:lnTo>
                  <a:pt x="116887" y="55067"/>
                </a:lnTo>
                <a:lnTo>
                  <a:pt x="154296" y="31855"/>
                </a:lnTo>
                <a:lnTo>
                  <a:pt x="195258" y="14549"/>
                </a:lnTo>
                <a:lnTo>
                  <a:pt x="239188" y="3735"/>
                </a:lnTo>
                <a:lnTo>
                  <a:pt x="285496" y="0"/>
                </a:lnTo>
                <a:lnTo>
                  <a:pt x="6973315" y="0"/>
                </a:lnTo>
                <a:lnTo>
                  <a:pt x="7019639" y="3735"/>
                </a:lnTo>
                <a:lnTo>
                  <a:pt x="7063577" y="14549"/>
                </a:lnTo>
                <a:lnTo>
                  <a:pt x="7104543" y="31855"/>
                </a:lnTo>
                <a:lnTo>
                  <a:pt x="7141951" y="55067"/>
                </a:lnTo>
                <a:lnTo>
                  <a:pt x="7175214" y="83597"/>
                </a:lnTo>
                <a:lnTo>
                  <a:pt x="7203744" y="116860"/>
                </a:lnTo>
                <a:lnTo>
                  <a:pt x="7226956" y="154268"/>
                </a:lnTo>
                <a:lnTo>
                  <a:pt x="7244262" y="195234"/>
                </a:lnTo>
                <a:lnTo>
                  <a:pt x="7255076" y="239172"/>
                </a:lnTo>
                <a:lnTo>
                  <a:pt x="7258811" y="285496"/>
                </a:lnTo>
                <a:lnTo>
                  <a:pt x="7258811" y="1427480"/>
                </a:lnTo>
                <a:lnTo>
                  <a:pt x="7255076" y="1473803"/>
                </a:lnTo>
                <a:lnTo>
                  <a:pt x="7244262" y="1517741"/>
                </a:lnTo>
                <a:lnTo>
                  <a:pt x="7226956" y="1558707"/>
                </a:lnTo>
                <a:lnTo>
                  <a:pt x="7203744" y="1596115"/>
                </a:lnTo>
                <a:lnTo>
                  <a:pt x="7175214" y="1629378"/>
                </a:lnTo>
                <a:lnTo>
                  <a:pt x="7141951" y="1657908"/>
                </a:lnTo>
                <a:lnTo>
                  <a:pt x="7104543" y="1681120"/>
                </a:lnTo>
                <a:lnTo>
                  <a:pt x="7063577" y="1698426"/>
                </a:lnTo>
                <a:lnTo>
                  <a:pt x="7019639" y="1709240"/>
                </a:lnTo>
                <a:lnTo>
                  <a:pt x="6973315" y="1712976"/>
                </a:lnTo>
                <a:lnTo>
                  <a:pt x="285496" y="1712976"/>
                </a:lnTo>
                <a:lnTo>
                  <a:pt x="239188" y="1709240"/>
                </a:lnTo>
                <a:lnTo>
                  <a:pt x="195258" y="1698426"/>
                </a:lnTo>
                <a:lnTo>
                  <a:pt x="154296" y="1681120"/>
                </a:lnTo>
                <a:lnTo>
                  <a:pt x="116887" y="1657908"/>
                </a:lnTo>
                <a:lnTo>
                  <a:pt x="83621" y="1629378"/>
                </a:lnTo>
                <a:lnTo>
                  <a:pt x="55085" y="1596115"/>
                </a:lnTo>
                <a:lnTo>
                  <a:pt x="31867" y="1558707"/>
                </a:lnTo>
                <a:lnTo>
                  <a:pt x="14555" y="1517741"/>
                </a:lnTo>
                <a:lnTo>
                  <a:pt x="3736" y="1473803"/>
                </a:lnTo>
                <a:lnTo>
                  <a:pt x="0" y="1427480"/>
                </a:lnTo>
                <a:lnTo>
                  <a:pt x="0" y="285496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1555622" y="3193599"/>
            <a:ext cx="5709285" cy="631743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486728" marR="425291">
              <a:lnSpc>
                <a:spcPts val="2310"/>
              </a:lnSpc>
              <a:spcBef>
                <a:spcPts val="326"/>
              </a:spcBef>
            </a:pP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Untuk mengembangkan teori berbasis </a:t>
            </a:r>
            <a:r>
              <a:rPr sz="2100" spc="-8" dirty="0">
                <a:solidFill>
                  <a:srgbClr val="FFFFFF"/>
                </a:solidFill>
                <a:latin typeface="Corbel"/>
                <a:cs typeface="Corbel"/>
              </a:rPr>
              <a:t>teori 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dari </a:t>
            </a:r>
            <a:r>
              <a:rPr sz="2100" spc="-8" dirty="0">
                <a:solidFill>
                  <a:srgbClr val="FFFFFF"/>
                </a:solidFill>
                <a:latin typeface="Corbel"/>
                <a:cs typeface="Corbel"/>
              </a:rPr>
              <a:t>temuan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yang</a:t>
            </a:r>
            <a:r>
              <a:rPr sz="2100" spc="1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orbel"/>
                <a:cs typeface="Corbel"/>
              </a:rPr>
              <a:t>ada</a:t>
            </a:r>
            <a:endParaRPr sz="2100">
              <a:latin typeface="Corbel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66545" y="446722"/>
            <a:ext cx="580617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-38" dirty="0" smtClean="0">
                <a:solidFill>
                  <a:srgbClr val="00B050"/>
                </a:solidFill>
              </a:rPr>
              <a:t>TUJUAN TINJAUAN PUSTAKA</a:t>
            </a:r>
            <a:endParaRPr spc="-4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12470"/>
              </p:ext>
            </p:extLst>
          </p:nvPr>
        </p:nvGraphicFramePr>
        <p:xfrm>
          <a:off x="1475756" y="1551051"/>
          <a:ext cx="3118152" cy="972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78"/>
                <a:gridCol w="531396"/>
                <a:gridCol w="2463078"/>
              </a:tblGrid>
              <a:tr h="12172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9D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D19048"/>
                      </a:solidFill>
                      <a:prstDash val="solid"/>
                    </a:lnB>
                  </a:tcPr>
                </a:tc>
              </a:tr>
              <a:tr h="770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19048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D19048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23825" marR="194945">
                        <a:lnSpc>
                          <a:spcPts val="1860"/>
                        </a:lnSpc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menemukan</a:t>
                      </a:r>
                      <a:r>
                        <a:rPr sz="1300" spc="-85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variable-variabel  yang akan</a:t>
                      </a:r>
                      <a:r>
                        <a:rPr sz="1300" spc="-35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diteliti.</a:t>
                      </a:r>
                      <a:endParaRPr sz="13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T w="9525">
                      <a:solidFill>
                        <a:srgbClr val="D1904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79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1904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19048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1904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817745" y="1680210"/>
            <a:ext cx="2721769" cy="771049"/>
          </a:xfrm>
          <a:custGeom>
            <a:avLst/>
            <a:gdLst/>
            <a:ahLst/>
            <a:cxnLst/>
            <a:rect l="l" t="t" r="r" b="b"/>
            <a:pathLst>
              <a:path w="3629025" h="1028064">
                <a:moveTo>
                  <a:pt x="0" y="1027938"/>
                </a:moveTo>
                <a:lnTo>
                  <a:pt x="3628643" y="1027938"/>
                </a:lnTo>
                <a:lnTo>
                  <a:pt x="3628643" y="0"/>
                </a:lnTo>
                <a:lnTo>
                  <a:pt x="0" y="0"/>
                </a:lnTo>
                <a:lnTo>
                  <a:pt x="0" y="102793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817745" y="2451163"/>
            <a:ext cx="2721769" cy="79534"/>
          </a:xfrm>
          <a:custGeom>
            <a:avLst/>
            <a:gdLst/>
            <a:ahLst/>
            <a:cxnLst/>
            <a:rect l="l" t="t" r="r" b="b"/>
            <a:pathLst>
              <a:path w="3629025" h="106045">
                <a:moveTo>
                  <a:pt x="0" y="105918"/>
                </a:moveTo>
                <a:lnTo>
                  <a:pt x="3628643" y="105918"/>
                </a:lnTo>
                <a:lnTo>
                  <a:pt x="3628643" y="0"/>
                </a:lnTo>
                <a:lnTo>
                  <a:pt x="0" y="0"/>
                </a:lnTo>
                <a:lnTo>
                  <a:pt x="0" y="10591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817745" y="1680209"/>
            <a:ext cx="2721769" cy="850583"/>
          </a:xfrm>
          <a:custGeom>
            <a:avLst/>
            <a:gdLst/>
            <a:ahLst/>
            <a:cxnLst/>
            <a:rect l="l" t="t" r="r" b="b"/>
            <a:pathLst>
              <a:path w="3629025" h="1134110">
                <a:moveTo>
                  <a:pt x="0" y="1133856"/>
                </a:moveTo>
                <a:lnTo>
                  <a:pt x="3628643" y="1133856"/>
                </a:lnTo>
                <a:lnTo>
                  <a:pt x="3628643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ln w="9143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5384482" y="1713452"/>
            <a:ext cx="2378869" cy="5626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525" marR="3810">
              <a:lnSpc>
                <a:spcPct val="91400"/>
              </a:lnSpc>
              <a:spcBef>
                <a:spcPts val="210"/>
              </a:spcBef>
            </a:pP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membedakan hal-hal yang  </a:t>
            </a:r>
            <a:r>
              <a:rPr sz="1275" spc="-4" dirty="0">
                <a:solidFill>
                  <a:srgbClr val="C00000"/>
                </a:solidFill>
                <a:latin typeface="Corbel"/>
                <a:cs typeface="Corbel"/>
              </a:rPr>
              <a:t>sudah </a:t>
            </a:r>
            <a:r>
              <a:rPr lang="en-US" sz="1275" spc="-4" dirty="0" smtClean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275" dirty="0" smtClean="0">
                <a:solidFill>
                  <a:srgbClr val="C00000"/>
                </a:solidFill>
                <a:latin typeface="Corbel"/>
                <a:cs typeface="Corbel"/>
              </a:rPr>
              <a:t>dilakukan </a:t>
            </a: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dan  menentukan </a:t>
            </a:r>
            <a:r>
              <a:rPr sz="1275" spc="-4" dirty="0">
                <a:solidFill>
                  <a:srgbClr val="C00000"/>
                </a:solidFill>
                <a:latin typeface="Corbel"/>
                <a:cs typeface="Corbel"/>
              </a:rPr>
              <a:t>hal-hal </a:t>
            </a: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yang</a:t>
            </a:r>
            <a:r>
              <a:rPr sz="1275" spc="-86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perlu  dilakukan</a:t>
            </a:r>
            <a:endParaRPr sz="1275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4016" y="1558480"/>
            <a:ext cx="595789" cy="892969"/>
          </a:xfrm>
          <a:custGeom>
            <a:avLst/>
            <a:gdLst/>
            <a:ahLst/>
            <a:cxnLst/>
            <a:rect l="l" t="t" r="r" b="b"/>
            <a:pathLst>
              <a:path w="794385" h="1190625">
                <a:moveTo>
                  <a:pt x="794003" y="0"/>
                </a:moveTo>
                <a:lnTo>
                  <a:pt x="0" y="0"/>
                </a:lnTo>
                <a:lnTo>
                  <a:pt x="0" y="1190243"/>
                </a:lnTo>
                <a:lnTo>
                  <a:pt x="794003" y="1190243"/>
                </a:lnTo>
                <a:lnTo>
                  <a:pt x="794003" y="0"/>
                </a:lnTo>
                <a:close/>
              </a:path>
            </a:pathLst>
          </a:custGeom>
          <a:solidFill>
            <a:srgbClr val="E9D1C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704016" y="1558480"/>
            <a:ext cx="595789" cy="892969"/>
          </a:xfrm>
          <a:custGeom>
            <a:avLst/>
            <a:gdLst/>
            <a:ahLst/>
            <a:cxnLst/>
            <a:rect l="l" t="t" r="r" b="b"/>
            <a:pathLst>
              <a:path w="794385" h="1190625">
                <a:moveTo>
                  <a:pt x="0" y="1190243"/>
                </a:moveTo>
                <a:lnTo>
                  <a:pt x="794003" y="1190243"/>
                </a:lnTo>
                <a:lnTo>
                  <a:pt x="794003" y="0"/>
                </a:lnTo>
                <a:lnTo>
                  <a:pt x="0" y="0"/>
                </a:lnTo>
                <a:lnTo>
                  <a:pt x="0" y="119024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635765"/>
              </p:ext>
            </p:extLst>
          </p:nvPr>
        </p:nvGraphicFramePr>
        <p:xfrm>
          <a:off x="1475756" y="2622041"/>
          <a:ext cx="3118152" cy="97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78"/>
                <a:gridCol w="531396"/>
                <a:gridCol w="2463078"/>
              </a:tblGrid>
              <a:tr h="12173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E9D1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D19048"/>
                      </a:solidFill>
                      <a:prstDash val="solid"/>
                    </a:lnB>
                  </a:tcPr>
                </a:tc>
              </a:tr>
              <a:tr h="770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19048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D19048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9D1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23825" marR="247650">
                        <a:lnSpc>
                          <a:spcPts val="186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melakukan sintesa dan  </a:t>
                      </a:r>
                      <a:r>
                        <a:rPr lang="en-US" sz="1300" dirty="0" smtClean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          </a:t>
                      </a:r>
                      <a:r>
                        <a:rPr sz="1300" dirty="0" smtClean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memperoleh </a:t>
                      </a:r>
                      <a:r>
                        <a:rPr sz="1300" spc="-5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perspektif</a:t>
                      </a:r>
                      <a:r>
                        <a:rPr sz="1300" spc="-6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 </a:t>
                      </a:r>
                      <a:r>
                        <a:rPr sz="1300" dirty="0">
                          <a:solidFill>
                            <a:srgbClr val="C00000"/>
                          </a:solidFill>
                          <a:latin typeface="Corbel"/>
                          <a:cs typeface="Corbel"/>
                        </a:rPr>
                        <a:t>baru,</a:t>
                      </a:r>
                      <a:endParaRPr sz="1300" dirty="0">
                        <a:latin typeface="Corbel"/>
                        <a:cs typeface="Corbe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T w="9525">
                      <a:solidFill>
                        <a:srgbClr val="D19048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79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D19048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19048"/>
                      </a:solidFill>
                      <a:prstDash val="solid"/>
                    </a:lnL>
                    <a:lnR w="9525">
                      <a:solidFill>
                        <a:srgbClr val="D19048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1904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817745" y="2751201"/>
            <a:ext cx="2721769" cy="771049"/>
          </a:xfrm>
          <a:custGeom>
            <a:avLst/>
            <a:gdLst/>
            <a:ahLst/>
            <a:cxnLst/>
            <a:rect l="l" t="t" r="r" b="b"/>
            <a:pathLst>
              <a:path w="3629025" h="1028064">
                <a:moveTo>
                  <a:pt x="0" y="1027937"/>
                </a:moveTo>
                <a:lnTo>
                  <a:pt x="3628643" y="1027937"/>
                </a:lnTo>
                <a:lnTo>
                  <a:pt x="3628643" y="0"/>
                </a:lnTo>
                <a:lnTo>
                  <a:pt x="0" y="0"/>
                </a:lnTo>
                <a:lnTo>
                  <a:pt x="0" y="1027937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817745" y="3522154"/>
            <a:ext cx="2721769" cy="79534"/>
          </a:xfrm>
          <a:custGeom>
            <a:avLst/>
            <a:gdLst/>
            <a:ahLst/>
            <a:cxnLst/>
            <a:rect l="l" t="t" r="r" b="b"/>
            <a:pathLst>
              <a:path w="3629025" h="106045">
                <a:moveTo>
                  <a:pt x="0" y="105918"/>
                </a:moveTo>
                <a:lnTo>
                  <a:pt x="3628643" y="105918"/>
                </a:lnTo>
                <a:lnTo>
                  <a:pt x="3628643" y="0"/>
                </a:lnTo>
                <a:lnTo>
                  <a:pt x="0" y="0"/>
                </a:lnTo>
                <a:lnTo>
                  <a:pt x="0" y="10591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817745" y="2751200"/>
            <a:ext cx="2721769" cy="850583"/>
          </a:xfrm>
          <a:custGeom>
            <a:avLst/>
            <a:gdLst/>
            <a:ahLst/>
            <a:cxnLst/>
            <a:rect l="l" t="t" r="r" b="b"/>
            <a:pathLst>
              <a:path w="3629025" h="1134110">
                <a:moveTo>
                  <a:pt x="0" y="1133855"/>
                </a:moveTo>
                <a:lnTo>
                  <a:pt x="3628643" y="1133855"/>
                </a:lnTo>
                <a:lnTo>
                  <a:pt x="3628643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ln w="9144">
            <a:solidFill>
              <a:srgbClr val="D1904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384482" y="2962465"/>
            <a:ext cx="1690688" cy="389370"/>
          </a:xfrm>
          <a:prstGeom prst="rect">
            <a:avLst/>
          </a:prstGeom>
        </p:spPr>
        <p:txBody>
          <a:bodyPr vert="horz" wrap="square" lIns="0" tIns="30004" rIns="0" bIns="0" rtlCol="0">
            <a:spAutoFit/>
          </a:bodyPr>
          <a:lstStyle/>
          <a:p>
            <a:pPr marL="9525" marR="3810">
              <a:lnSpc>
                <a:spcPts val="1395"/>
              </a:lnSpc>
              <a:spcBef>
                <a:spcPts val="236"/>
              </a:spcBef>
            </a:pP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menentukan makna dan  hubungan antar</a:t>
            </a:r>
            <a:r>
              <a:rPr sz="1275" spc="-83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275" dirty="0">
                <a:solidFill>
                  <a:srgbClr val="C00000"/>
                </a:solidFill>
                <a:latin typeface="Corbel"/>
                <a:cs typeface="Corbel"/>
              </a:rPr>
              <a:t>variable.</a:t>
            </a:r>
            <a:endParaRPr sz="1275">
              <a:latin typeface="Corbel"/>
              <a:cs typeface="Corbe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4016" y="2629471"/>
            <a:ext cx="595789" cy="892969"/>
          </a:xfrm>
          <a:custGeom>
            <a:avLst/>
            <a:gdLst/>
            <a:ahLst/>
            <a:cxnLst/>
            <a:rect l="l" t="t" r="r" b="b"/>
            <a:pathLst>
              <a:path w="794385" h="1190625">
                <a:moveTo>
                  <a:pt x="794003" y="0"/>
                </a:moveTo>
                <a:lnTo>
                  <a:pt x="0" y="0"/>
                </a:lnTo>
                <a:lnTo>
                  <a:pt x="0" y="1190244"/>
                </a:lnTo>
                <a:lnTo>
                  <a:pt x="794003" y="1190244"/>
                </a:lnTo>
                <a:lnTo>
                  <a:pt x="794003" y="0"/>
                </a:lnTo>
                <a:close/>
              </a:path>
            </a:pathLst>
          </a:custGeom>
          <a:solidFill>
            <a:srgbClr val="E9D1C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4704016" y="2629471"/>
            <a:ext cx="595789" cy="892969"/>
          </a:xfrm>
          <a:custGeom>
            <a:avLst/>
            <a:gdLst/>
            <a:ahLst/>
            <a:cxnLst/>
            <a:rect l="l" t="t" r="r" b="b"/>
            <a:pathLst>
              <a:path w="794385" h="1190625">
                <a:moveTo>
                  <a:pt x="0" y="1190244"/>
                </a:moveTo>
                <a:lnTo>
                  <a:pt x="794003" y="1190244"/>
                </a:lnTo>
                <a:lnTo>
                  <a:pt x="794003" y="0"/>
                </a:lnTo>
                <a:lnTo>
                  <a:pt x="0" y="0"/>
                </a:lnTo>
                <a:lnTo>
                  <a:pt x="0" y="1190244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97056" y="332895"/>
            <a:ext cx="7393703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-38" dirty="0" smtClean="0">
                <a:solidFill>
                  <a:srgbClr val="00B050"/>
                </a:solidFill>
              </a:rPr>
              <a:t>TUJUAN MELAKUKAN TINJAUAN PUSTAKA</a:t>
            </a:r>
            <a:endParaRPr spc="-4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22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6545" y="446722"/>
            <a:ext cx="6077826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0" spc="-4" dirty="0">
                <a:solidFill>
                  <a:srgbClr val="00B050"/>
                </a:solidFill>
              </a:rPr>
              <a:t>Karakteristik</a:t>
            </a:r>
            <a:r>
              <a:rPr b="0" spc="-30" dirty="0">
                <a:solidFill>
                  <a:srgbClr val="00B050"/>
                </a:solidFill>
              </a:rPr>
              <a:t> </a:t>
            </a:r>
            <a:r>
              <a:rPr b="0" spc="-4" dirty="0">
                <a:solidFill>
                  <a:srgbClr val="00B050"/>
                </a:solidFill>
              </a:rPr>
              <a:t>Hipotesis</a:t>
            </a:r>
          </a:p>
        </p:txBody>
      </p:sp>
      <p:sp>
        <p:nvSpPr>
          <p:cNvPr id="6" name="object 6"/>
          <p:cNvSpPr/>
          <p:nvPr/>
        </p:nvSpPr>
        <p:spPr>
          <a:xfrm>
            <a:off x="3122676" y="1315592"/>
            <a:ext cx="4038218" cy="101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3782949" y="1566862"/>
            <a:ext cx="318468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Harus mengekpresikan hubungan antara  </a:t>
            </a:r>
            <a:r>
              <a:rPr sz="1350" b="1" dirty="0">
                <a:solidFill>
                  <a:srgbClr val="C00000"/>
                </a:solidFill>
                <a:latin typeface="Segoe UI Semibold"/>
                <a:cs typeface="Segoe UI Semibold"/>
              </a:rPr>
              <a:t>dua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varibel atau lebih</a:t>
            </a:r>
            <a:endParaRPr sz="1350">
              <a:latin typeface="Segoe UI Semibold"/>
              <a:cs typeface="Segoe UI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49475" y="1172719"/>
            <a:ext cx="726947" cy="1050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122675" y="2475738"/>
            <a:ext cx="4001643" cy="1012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3782950" y="2727007"/>
            <a:ext cx="298561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Harus dinyatakan </a:t>
            </a:r>
            <a:r>
              <a:rPr sz="1350" b="1" dirty="0">
                <a:solidFill>
                  <a:srgbClr val="C00000"/>
                </a:solidFill>
                <a:latin typeface="Segoe UI Semibold"/>
                <a:cs typeface="Segoe UI Semibold"/>
              </a:rPr>
              <a:t>secar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jelas dan tidak  </a:t>
            </a:r>
            <a:r>
              <a:rPr sz="1350" b="1" dirty="0">
                <a:solidFill>
                  <a:srgbClr val="C00000"/>
                </a:solidFill>
                <a:latin typeface="Segoe UI Semibold"/>
                <a:cs typeface="Segoe UI Semibold"/>
              </a:rPr>
              <a:t>bermakna</a:t>
            </a:r>
            <a:r>
              <a:rPr sz="1350" b="1" spc="-11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ganda</a:t>
            </a:r>
            <a:endParaRPr sz="1350">
              <a:latin typeface="Segoe UI Semibold"/>
              <a:cs typeface="Segoe UI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9475" y="2332862"/>
            <a:ext cx="726947" cy="10504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122676" y="3610736"/>
            <a:ext cx="4102226" cy="1098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3782949" y="3681888"/>
            <a:ext cx="325088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Harus </a:t>
            </a:r>
            <a:r>
              <a:rPr sz="1350" b="1" spc="-8" dirty="0">
                <a:solidFill>
                  <a:srgbClr val="C00000"/>
                </a:solidFill>
                <a:latin typeface="Segoe UI Semibold"/>
                <a:cs typeface="Segoe UI Semibold"/>
              </a:rPr>
              <a:t>dapat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diuji, </a:t>
            </a:r>
            <a:r>
              <a:rPr sz="1350" b="1" dirty="0">
                <a:solidFill>
                  <a:srgbClr val="C00000"/>
                </a:solidFill>
                <a:latin typeface="Segoe UI Semibold"/>
                <a:cs typeface="Segoe UI Semibold"/>
              </a:rPr>
              <a:t>maksudnya </a:t>
            </a:r>
            <a:r>
              <a:rPr sz="1350" b="1" spc="-8" dirty="0">
                <a:solidFill>
                  <a:srgbClr val="C00000"/>
                </a:solidFill>
                <a:latin typeface="Segoe UI Semibold"/>
                <a:cs typeface="Segoe UI Semibold"/>
              </a:rPr>
              <a:t>ialah 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memungkinka untuk diungkapkan dalam  bentuk operasional yang </a:t>
            </a:r>
            <a:r>
              <a:rPr sz="1350" b="1" spc="-8" dirty="0">
                <a:solidFill>
                  <a:srgbClr val="C00000"/>
                </a:solidFill>
                <a:latin typeface="Segoe UI Semibold"/>
                <a:cs typeface="Segoe UI Semibold"/>
              </a:rPr>
              <a:t>dapat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dievaluasi  berdasarkan</a:t>
            </a:r>
            <a:r>
              <a:rPr sz="1350" b="1" spc="-15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Segoe UI Semibold"/>
                <a:cs typeface="Segoe UI Semibold"/>
              </a:rPr>
              <a:t>data.</a:t>
            </a:r>
            <a:endParaRPr sz="1350">
              <a:latin typeface="Segoe UI Semibold"/>
              <a:cs typeface="Segoe UI Semibol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49475" y="3493008"/>
            <a:ext cx="726947" cy="10492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70263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63888" y="2427734"/>
            <a:ext cx="5472608" cy="542078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0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1228"/>
            <a:ext cx="8281212" cy="933450"/>
          </a:xfrm>
        </p:spPr>
        <p:txBody>
          <a:bodyPr/>
          <a:lstStyle/>
          <a:p>
            <a:pPr algn="ctr"/>
            <a:r>
              <a:rPr lang="en-US" dirty="0" smtClean="0"/>
              <a:t>ROADMAP PENELITI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i-FI" sz="1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i-FI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Dalam</a:t>
            </a:r>
            <a:r>
              <a:rPr lang="fi-FI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i-FI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topik yang diteliti, kajian riset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terdahulu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 to date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</a:t>
            </a:r>
            <a:r>
              <a:rPr lang="en-US" sz="1500" i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</a:t>
            </a:r>
            <a:r>
              <a:rPr lang="en-US" sz="15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dengan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tema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riset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diusulkan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referensi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diutamakan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</a:t>
            </a:r>
            <a:r>
              <a:rPr lang="en-US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bersumber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jurnal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ilmiah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sekurangnya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meliputi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70%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keseluruhan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referensi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en-US" sz="15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5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 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peta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periset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mengacu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kepakaran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</a:t>
            </a:r>
            <a:r>
              <a:rPr lang="en-US" sz="15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  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pada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roadmap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disebutkan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penelitian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relevan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juga </a:t>
            </a:r>
            <a:r>
              <a:rPr lang="en-US" sz="1500" i="1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</a:t>
            </a:r>
            <a:r>
              <a:rPr lang="en-US" sz="1500" i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pendahuluan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telah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dilaksanakan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yang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sudah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dicapai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oleh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pengusul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kepada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RIP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atau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bidang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unggulan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perguruan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tinggi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sebagai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acuan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primer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serta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15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hasil</a:t>
            </a:r>
            <a:r>
              <a:rPr lang="en-US" sz="1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2401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PETA JALAN PENELITIAN</a:t>
            </a:r>
            <a:endParaRPr lang="en-US"/>
          </a:p>
        </p:txBody>
      </p:sp>
      <p:pic>
        <p:nvPicPr>
          <p:cNvPr id="2050" name="Picture 2" descr="https://3.bp.blogspot.com/-dTkb3PVSejg/Wi-vxbYqWcI/AAAAAAAADGE/o7tgPNWyDREo1m0y6L3XNAVpLFHuAyTGACLcBGAs/s1600/peta%2Bjalan%2Bpenelit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830608"/>
            <a:ext cx="604837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40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METODE RISET</a:t>
            </a:r>
          </a:p>
        </p:txBody>
      </p:sp>
    </p:spTree>
    <p:extLst>
      <p:ext uri="{BB962C8B-B14F-4D97-AF65-F5344CB8AC3E}">
        <p14:creationId xmlns:p14="http://schemas.microsoft.com/office/powerpoint/2010/main" val="5693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8000" cy="1343025"/>
          </a:xfrm>
          <a:custGeom>
            <a:avLst/>
            <a:gdLst/>
            <a:ahLst/>
            <a:cxnLst/>
            <a:rect l="l" t="t" r="r" b="b"/>
            <a:pathLst>
              <a:path w="9144000" h="1790700">
                <a:moveTo>
                  <a:pt x="0" y="1790700"/>
                </a:moveTo>
                <a:lnTo>
                  <a:pt x="9144000" y="1790700"/>
                </a:lnTo>
                <a:lnTo>
                  <a:pt x="9144000" y="0"/>
                </a:lnTo>
                <a:lnTo>
                  <a:pt x="0" y="0"/>
                </a:lnTo>
                <a:lnTo>
                  <a:pt x="0" y="1790700"/>
                </a:lnTo>
                <a:close/>
              </a:path>
            </a:pathLst>
          </a:custGeom>
          <a:solidFill>
            <a:srgbClr val="8FAF8B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143001" y="1371600"/>
            <a:ext cx="6854666" cy="1429"/>
          </a:xfrm>
          <a:custGeom>
            <a:avLst/>
            <a:gdLst/>
            <a:ahLst/>
            <a:cxnLst/>
            <a:rect l="l" t="t" r="r" b="b"/>
            <a:pathLst>
              <a:path w="9139555" h="1905">
                <a:moveTo>
                  <a:pt x="0" y="0"/>
                </a:moveTo>
                <a:lnTo>
                  <a:pt x="9139428" y="1650"/>
                </a:lnTo>
              </a:path>
            </a:pathLst>
          </a:custGeom>
          <a:ln w="762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5874" y="493468"/>
            <a:ext cx="4832032" cy="4158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096328">
              <a:lnSpc>
                <a:spcPct val="110400"/>
              </a:lnSpc>
              <a:spcBef>
                <a:spcPts val="75"/>
              </a:spcBef>
            </a:pPr>
            <a:r>
              <a:rPr sz="2400" b="0" dirty="0" smtClean="0">
                <a:solidFill>
                  <a:srgbClr val="C00000"/>
                </a:solidFill>
                <a:latin typeface="Arial Black"/>
                <a:cs typeface="Arial Black"/>
              </a:rPr>
              <a:t>DISAIN</a:t>
            </a:r>
            <a:r>
              <a:rPr sz="2400" b="0" spc="-53" dirty="0" smtClean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b="0" spc="-4" dirty="0">
                <a:solidFill>
                  <a:srgbClr val="C00000"/>
                </a:solidFill>
                <a:latin typeface="Arial Black"/>
                <a:cs typeface="Arial Black"/>
              </a:rPr>
              <a:t>PENELITIAN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8754" y="1835278"/>
            <a:ext cx="5819775" cy="22722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409099">
              <a:spcBef>
                <a:spcPts val="79"/>
              </a:spcBef>
              <a:tabLst>
                <a:tab pos="4271010" algn="l"/>
              </a:tabLst>
            </a:pPr>
            <a:r>
              <a:rPr sz="1500" b="1" dirty="0">
                <a:latin typeface="Segoe UI Semibold"/>
                <a:cs typeface="Segoe UI Semibold"/>
              </a:rPr>
              <a:t>Dalam melakukan </a:t>
            </a:r>
            <a:r>
              <a:rPr sz="1500" b="1" spc="-4" dirty="0">
                <a:latin typeface="Segoe UI Semibold"/>
                <a:cs typeface="Segoe UI Semibold"/>
              </a:rPr>
              <a:t>penelitian salah satu</a:t>
            </a:r>
            <a:r>
              <a:rPr sz="1500" b="1" spc="34" dirty="0">
                <a:latin typeface="Segoe UI Semibold"/>
                <a:cs typeface="Segoe UI Semibold"/>
              </a:rPr>
              <a:t> </a:t>
            </a:r>
            <a:r>
              <a:rPr sz="1500" b="1" spc="-4" dirty="0">
                <a:latin typeface="Segoe UI Semibold"/>
                <a:cs typeface="Segoe UI Semibold"/>
              </a:rPr>
              <a:t>hal</a:t>
            </a:r>
            <a:r>
              <a:rPr sz="1500" b="1" spc="19" dirty="0">
                <a:latin typeface="Segoe UI Semibold"/>
                <a:cs typeface="Segoe UI Semibold"/>
              </a:rPr>
              <a:t> </a:t>
            </a:r>
            <a:r>
              <a:rPr sz="1500" b="1" spc="-4" dirty="0">
                <a:latin typeface="Segoe UI Semibold"/>
                <a:cs typeface="Segoe UI Semibold"/>
              </a:rPr>
              <a:t>yang	penting</a:t>
            </a:r>
            <a:r>
              <a:rPr sz="1500" b="1" spc="-71" dirty="0">
                <a:latin typeface="Segoe UI Semibold"/>
                <a:cs typeface="Segoe UI Semibold"/>
              </a:rPr>
              <a:t> </a:t>
            </a:r>
            <a:r>
              <a:rPr sz="1500" b="1" dirty="0">
                <a:latin typeface="Segoe UI Semibold"/>
                <a:cs typeface="Segoe UI Semibold"/>
              </a:rPr>
              <a:t>ialah  membuat desain</a:t>
            </a:r>
            <a:r>
              <a:rPr sz="1500" b="1" spc="-34" dirty="0">
                <a:latin typeface="Segoe UI Semibold"/>
                <a:cs typeface="Segoe UI Semibold"/>
              </a:rPr>
              <a:t> </a:t>
            </a:r>
            <a:r>
              <a:rPr sz="1500" b="1" spc="-4" dirty="0">
                <a:latin typeface="Segoe UI Semibold"/>
                <a:cs typeface="Segoe UI Semibold"/>
              </a:rPr>
              <a:t>penelitian.</a:t>
            </a:r>
            <a:endParaRPr sz="1500" dirty="0">
              <a:latin typeface="Segoe UI Semibold"/>
              <a:cs typeface="Segoe UI Semibold"/>
            </a:endParaRPr>
          </a:p>
          <a:p>
            <a:pPr>
              <a:lnSpc>
                <a:spcPct val="100000"/>
              </a:lnSpc>
            </a:pPr>
            <a:endParaRPr sz="1350" dirty="0">
              <a:latin typeface="Segoe UI Semibold"/>
              <a:cs typeface="Segoe UI Semibold"/>
            </a:endParaRPr>
          </a:p>
          <a:p>
            <a:pPr marL="9525" marR="80010">
              <a:spcBef>
                <a:spcPts val="4"/>
              </a:spcBef>
            </a:pPr>
            <a:r>
              <a:rPr sz="1500" b="1" spc="-4" dirty="0">
                <a:latin typeface="Segoe UI Semibold"/>
                <a:cs typeface="Segoe UI Semibold"/>
              </a:rPr>
              <a:t>Desain penelitian </a:t>
            </a:r>
            <a:r>
              <a:rPr sz="1500" b="1" dirty="0">
                <a:latin typeface="Segoe UI Semibold"/>
                <a:cs typeface="Segoe UI Semibold"/>
              </a:rPr>
              <a:t>bagaikan </a:t>
            </a:r>
            <a:r>
              <a:rPr sz="1500" b="1" spc="-4" dirty="0">
                <a:latin typeface="Segoe UI Semibold"/>
                <a:cs typeface="Segoe UI Semibold"/>
              </a:rPr>
              <a:t>sebuah </a:t>
            </a:r>
            <a:r>
              <a:rPr sz="1500" b="1" dirty="0">
                <a:latin typeface="Segoe UI Semibold"/>
                <a:cs typeface="Segoe UI Semibold"/>
              </a:rPr>
              <a:t>peta jalan </a:t>
            </a:r>
            <a:r>
              <a:rPr sz="1500" b="1" spc="-4" dirty="0">
                <a:latin typeface="Segoe UI Semibold"/>
                <a:cs typeface="Segoe UI Semibold"/>
              </a:rPr>
              <a:t>bagi </a:t>
            </a:r>
            <a:r>
              <a:rPr sz="1500" b="1" dirty="0">
                <a:latin typeface="Segoe UI Semibold"/>
                <a:cs typeface="Segoe UI Semibold"/>
              </a:rPr>
              <a:t>peneliti </a:t>
            </a:r>
            <a:r>
              <a:rPr sz="1500" b="1" spc="-4" dirty="0">
                <a:latin typeface="Segoe UI Semibold"/>
                <a:cs typeface="Segoe UI Semibold"/>
              </a:rPr>
              <a:t>yang  menuntun </a:t>
            </a:r>
            <a:r>
              <a:rPr sz="1500" b="1" spc="8" dirty="0">
                <a:latin typeface="Segoe UI Semibold"/>
                <a:cs typeface="Segoe UI Semibold"/>
              </a:rPr>
              <a:t>serta </a:t>
            </a:r>
            <a:r>
              <a:rPr sz="1500" b="1" spc="-4" dirty="0">
                <a:latin typeface="Segoe UI Semibold"/>
                <a:cs typeface="Segoe UI Semibold"/>
              </a:rPr>
              <a:t>menentukan </a:t>
            </a:r>
            <a:r>
              <a:rPr sz="1500" b="1" dirty="0">
                <a:latin typeface="Segoe UI Semibold"/>
                <a:cs typeface="Segoe UI Semibold"/>
              </a:rPr>
              <a:t>arah </a:t>
            </a:r>
            <a:r>
              <a:rPr sz="1500" b="1" spc="-4" dirty="0">
                <a:latin typeface="Segoe UI Semibold"/>
                <a:cs typeface="Segoe UI Semibold"/>
              </a:rPr>
              <a:t>berlangsungnya </a:t>
            </a:r>
            <a:r>
              <a:rPr sz="1500" b="1" dirty="0">
                <a:latin typeface="Segoe UI Semibold"/>
                <a:cs typeface="Segoe UI Semibold"/>
              </a:rPr>
              <a:t>proses  </a:t>
            </a:r>
            <a:r>
              <a:rPr sz="1500" b="1" spc="-4" dirty="0">
                <a:latin typeface="Segoe UI Semibold"/>
                <a:cs typeface="Segoe UI Semibold"/>
              </a:rPr>
              <a:t>penelitian </a:t>
            </a:r>
            <a:r>
              <a:rPr sz="1500" b="1" dirty="0">
                <a:latin typeface="Segoe UI Semibold"/>
                <a:cs typeface="Segoe UI Semibold"/>
              </a:rPr>
              <a:t>secara benar dan </a:t>
            </a:r>
            <a:r>
              <a:rPr sz="1500" b="1" spc="-8" dirty="0">
                <a:latin typeface="Segoe UI Semibold"/>
                <a:cs typeface="Segoe UI Semibold"/>
              </a:rPr>
              <a:t>tepat </a:t>
            </a:r>
            <a:r>
              <a:rPr sz="1500" b="1" spc="-4" dirty="0">
                <a:latin typeface="Segoe UI Semibold"/>
                <a:cs typeface="Segoe UI Semibold"/>
              </a:rPr>
              <a:t>sesuai </a:t>
            </a:r>
            <a:r>
              <a:rPr sz="1500" b="1" dirty="0">
                <a:latin typeface="Segoe UI Semibold"/>
                <a:cs typeface="Segoe UI Semibold"/>
              </a:rPr>
              <a:t>dengan </a:t>
            </a:r>
            <a:r>
              <a:rPr sz="1500" b="1" spc="-4" dirty="0">
                <a:latin typeface="Segoe UI Semibold"/>
                <a:cs typeface="Segoe UI Semibold"/>
              </a:rPr>
              <a:t>tujuan yang telah  ditetapkan.</a:t>
            </a:r>
            <a:endParaRPr sz="1500" dirty="0">
              <a:latin typeface="Segoe UI Semibold"/>
              <a:cs typeface="Segoe UI Semibold"/>
            </a:endParaRPr>
          </a:p>
          <a:p>
            <a:pPr>
              <a:spcBef>
                <a:spcPts val="4"/>
              </a:spcBef>
            </a:pPr>
            <a:endParaRPr sz="1350" dirty="0">
              <a:latin typeface="Segoe UI Semibold"/>
              <a:cs typeface="Segoe UI Semibold"/>
            </a:endParaRPr>
          </a:p>
          <a:p>
            <a:pPr marL="9525" marR="3810"/>
            <a:r>
              <a:rPr sz="1500" b="1" spc="-34" dirty="0">
                <a:latin typeface="Segoe UI Semibold"/>
                <a:cs typeface="Segoe UI Semibold"/>
              </a:rPr>
              <a:t>Tanpa </a:t>
            </a:r>
            <a:r>
              <a:rPr sz="1500" b="1" dirty="0">
                <a:latin typeface="Segoe UI Semibold"/>
                <a:cs typeface="Segoe UI Semibold"/>
              </a:rPr>
              <a:t>desain </a:t>
            </a:r>
            <a:r>
              <a:rPr sz="1500" b="1" spc="-4" dirty="0">
                <a:latin typeface="Segoe UI Semibold"/>
                <a:cs typeface="Segoe UI Semibold"/>
              </a:rPr>
              <a:t>yang </a:t>
            </a:r>
            <a:r>
              <a:rPr sz="1500" b="1" dirty="0">
                <a:latin typeface="Segoe UI Semibold"/>
                <a:cs typeface="Segoe UI Semibold"/>
              </a:rPr>
              <a:t>benar </a:t>
            </a:r>
            <a:r>
              <a:rPr sz="1500" b="1" spc="-4" dirty="0">
                <a:latin typeface="Segoe UI Semibold"/>
                <a:cs typeface="Segoe UI Semibold"/>
              </a:rPr>
              <a:t>seorang </a:t>
            </a:r>
            <a:r>
              <a:rPr sz="1500" b="1" dirty="0">
                <a:latin typeface="Segoe UI Semibold"/>
                <a:cs typeface="Segoe UI Semibold"/>
              </a:rPr>
              <a:t>peneliti </a:t>
            </a:r>
            <a:r>
              <a:rPr sz="1500" b="1" spc="-4" dirty="0">
                <a:latin typeface="Segoe UI Semibold"/>
                <a:cs typeface="Segoe UI Semibold"/>
              </a:rPr>
              <a:t>tidak </a:t>
            </a:r>
            <a:r>
              <a:rPr sz="1500" b="1" dirty="0">
                <a:latin typeface="Segoe UI Semibold"/>
                <a:cs typeface="Segoe UI Semibold"/>
              </a:rPr>
              <a:t>akan </a:t>
            </a:r>
            <a:r>
              <a:rPr sz="1500" b="1" spc="-4" dirty="0">
                <a:latin typeface="Segoe UI Semibold"/>
                <a:cs typeface="Segoe UI Semibold"/>
              </a:rPr>
              <a:t>dapat  melakukan penelitian </a:t>
            </a:r>
            <a:r>
              <a:rPr sz="1500" b="1" dirty="0">
                <a:latin typeface="Segoe UI Semibold"/>
                <a:cs typeface="Segoe UI Semibold"/>
              </a:rPr>
              <a:t>dengan </a:t>
            </a:r>
            <a:r>
              <a:rPr sz="1500" b="1" spc="-4" dirty="0">
                <a:latin typeface="Segoe UI Semibold"/>
                <a:cs typeface="Segoe UI Semibold"/>
              </a:rPr>
              <a:t>baik karena yang </a:t>
            </a:r>
            <a:r>
              <a:rPr sz="1500" b="1" dirty="0">
                <a:latin typeface="Segoe UI Semibold"/>
                <a:cs typeface="Segoe UI Semibold"/>
              </a:rPr>
              <a:t>bersangkutan </a:t>
            </a:r>
            <a:r>
              <a:rPr sz="1500" b="1" spc="-4" dirty="0">
                <a:latin typeface="Segoe UI Semibold"/>
                <a:cs typeface="Segoe UI Semibold"/>
              </a:rPr>
              <a:t>tidak  mempunyai </a:t>
            </a:r>
            <a:r>
              <a:rPr sz="1500" b="1" dirty="0">
                <a:latin typeface="Segoe UI Semibold"/>
                <a:cs typeface="Segoe UI Semibold"/>
              </a:rPr>
              <a:t>pedoman arah </a:t>
            </a:r>
            <a:r>
              <a:rPr sz="1500" b="1" spc="-4" dirty="0">
                <a:latin typeface="Segoe UI Semibold"/>
                <a:cs typeface="Segoe UI Semibold"/>
              </a:rPr>
              <a:t>yang</a:t>
            </a:r>
            <a:r>
              <a:rPr sz="1500" b="1" spc="-56" dirty="0">
                <a:latin typeface="Segoe UI Semibold"/>
                <a:cs typeface="Segoe UI Semibold"/>
              </a:rPr>
              <a:t> </a:t>
            </a:r>
            <a:r>
              <a:rPr sz="1500" b="1" dirty="0">
                <a:latin typeface="Segoe UI Semibold"/>
                <a:cs typeface="Segoe UI Semibold"/>
              </a:rPr>
              <a:t>jelas.</a:t>
            </a:r>
            <a:endParaRPr sz="15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90632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804" y="1059291"/>
            <a:ext cx="5493068" cy="2645435"/>
          </a:xfrm>
          <a:prstGeom prst="rect">
            <a:avLst/>
          </a:prstGeom>
        </p:spPr>
        <p:txBody>
          <a:bodyPr vert="horz" wrap="square" lIns="0" tIns="67151" rIns="0" bIns="0" rtlCol="0">
            <a:spAutoFit/>
          </a:bodyPr>
          <a:lstStyle/>
          <a:p>
            <a:pPr marL="266700" indent="-257175">
              <a:spcBef>
                <a:spcPts val="529"/>
              </a:spcBef>
              <a:buClr>
                <a:srgbClr val="838894"/>
              </a:buClr>
              <a:buAutoNum type="arabicPeriod"/>
              <a:tabLst>
                <a:tab pos="266224" algn="l"/>
                <a:tab pos="266700" algn="l"/>
              </a:tabLst>
            </a:pPr>
            <a:r>
              <a:rPr sz="1500" b="1" spc="23" dirty="0">
                <a:solidFill>
                  <a:srgbClr val="002060"/>
                </a:solidFill>
                <a:latin typeface="Segoe UI Semibold"/>
                <a:cs typeface="Segoe UI Semibold"/>
              </a:rPr>
              <a:t>Desain </a:t>
            </a:r>
            <a:r>
              <a:rPr sz="1500" b="1" spc="11" dirty="0">
                <a:solidFill>
                  <a:srgbClr val="002060"/>
                </a:solidFill>
                <a:latin typeface="Segoe UI Semibold"/>
                <a:cs typeface="Segoe UI Semibold"/>
              </a:rPr>
              <a:t>Ex </a:t>
            </a:r>
            <a:r>
              <a:rPr sz="1500" b="1" spc="8" dirty="0">
                <a:solidFill>
                  <a:srgbClr val="002060"/>
                </a:solidFill>
                <a:latin typeface="Segoe UI Semibold"/>
                <a:cs typeface="Segoe UI Semibold"/>
              </a:rPr>
              <a:t>Post</a:t>
            </a:r>
            <a:r>
              <a:rPr sz="1500" b="1" spc="60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8" dirty="0">
                <a:solidFill>
                  <a:srgbClr val="002060"/>
                </a:solidFill>
                <a:latin typeface="Segoe UI Semibold"/>
                <a:cs typeface="Segoe UI Semibold"/>
              </a:rPr>
              <a:t>Facto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lvl="1" indent="-257651">
              <a:spcBef>
                <a:spcPts val="450"/>
              </a:spcBef>
              <a:buClr>
                <a:srgbClr val="D19048"/>
              </a:buClr>
              <a:buFont typeface="Wingdings"/>
              <a:buChar char=""/>
              <a:tabLst>
                <a:tab pos="524828" algn="l"/>
                <a:tab pos="525304" algn="l"/>
              </a:tabLst>
            </a:pP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bersifat eksplorasi dan</a:t>
            </a:r>
            <a:r>
              <a:rPr sz="1500" b="1" spc="-64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deskriptif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lvl="1" indent="-257651">
              <a:spcBef>
                <a:spcPts val="450"/>
              </a:spcBef>
              <a:buClr>
                <a:srgbClr val="D19048"/>
              </a:buClr>
              <a:buFont typeface="Wingdings"/>
              <a:buChar char=""/>
              <a:tabLst>
                <a:tab pos="524828" algn="l"/>
                <a:tab pos="525304" algn="l"/>
              </a:tabLst>
            </a:pP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tidak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terjadi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manipulasi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variabel</a:t>
            </a:r>
            <a:r>
              <a:rPr sz="1500" b="1" spc="-41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bebas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lvl="1" indent="-257651">
              <a:spcBef>
                <a:spcPts val="450"/>
              </a:spcBef>
              <a:buClr>
                <a:srgbClr val="D19048"/>
              </a:buClr>
              <a:buFont typeface="Wingdings"/>
              <a:buChar char=""/>
              <a:tabLst>
                <a:tab pos="524828" algn="l"/>
                <a:tab pos="525304" algn="l"/>
                <a:tab pos="4998244" algn="l"/>
              </a:tabLst>
            </a:pP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menghasilkan tingkat pemahaman</a:t>
            </a:r>
            <a:r>
              <a:rPr sz="1500" b="1" spc="4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persoalan</a:t>
            </a:r>
            <a:r>
              <a:rPr sz="1500" b="1" spc="-8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-4" dirty="0" smtClean="0">
                <a:solidFill>
                  <a:srgbClr val="002060"/>
                </a:solidFill>
                <a:latin typeface="Segoe UI Semibold"/>
                <a:cs typeface="Segoe UI Semibold"/>
              </a:rPr>
              <a:t>yang</a:t>
            </a:r>
            <a:r>
              <a:rPr lang="en-US" sz="1500" b="1" spc="-4" dirty="0" smtClean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dirty="0" smtClean="0">
                <a:solidFill>
                  <a:srgbClr val="002060"/>
                </a:solidFill>
                <a:latin typeface="Segoe UI Semibold"/>
                <a:cs typeface="Segoe UI Semibold"/>
              </a:rPr>
              <a:t>dikaji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/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pada tataran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 permukaan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266700" indent="-257175">
              <a:spcBef>
                <a:spcPts val="904"/>
              </a:spcBef>
              <a:buClr>
                <a:srgbClr val="838894"/>
              </a:buClr>
              <a:buAutoNum type="arabicPeriod" startAt="2"/>
              <a:tabLst>
                <a:tab pos="266224" algn="l"/>
                <a:tab pos="266700" algn="l"/>
              </a:tabLst>
            </a:pPr>
            <a:r>
              <a:rPr sz="1500" b="1" spc="19" dirty="0">
                <a:solidFill>
                  <a:srgbClr val="002060"/>
                </a:solidFill>
                <a:latin typeface="Segoe UI Semibold"/>
                <a:cs typeface="Segoe UI Semibold"/>
              </a:rPr>
              <a:t>Desain</a:t>
            </a:r>
            <a:r>
              <a:rPr sz="1500" b="1" spc="8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19" dirty="0">
                <a:solidFill>
                  <a:srgbClr val="002060"/>
                </a:solidFill>
                <a:latin typeface="Segoe UI Semibold"/>
                <a:cs typeface="Segoe UI Semibold"/>
              </a:rPr>
              <a:t>Eskperimental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indent="-257651">
              <a:spcBef>
                <a:spcPts val="450"/>
              </a:spcBef>
              <a:buClr>
                <a:srgbClr val="D19048"/>
              </a:buClr>
              <a:buFont typeface="Arial"/>
              <a:buChar char="•"/>
              <a:tabLst>
                <a:tab pos="524828" algn="l"/>
                <a:tab pos="525304" algn="l"/>
              </a:tabLst>
            </a:pP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Bersifat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eksplanatori (sebab</a:t>
            </a:r>
            <a:r>
              <a:rPr sz="1500" b="1" spc="-34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akibat)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indent="-257651">
              <a:spcBef>
                <a:spcPts val="450"/>
              </a:spcBef>
              <a:buClr>
                <a:srgbClr val="D19048"/>
              </a:buClr>
              <a:buFont typeface="Arial"/>
              <a:buChar char="•"/>
              <a:tabLst>
                <a:tab pos="524828" algn="l"/>
                <a:tab pos="525304" algn="l"/>
              </a:tabLst>
            </a:pPr>
            <a:r>
              <a:rPr sz="1500" b="1" spc="-23" dirty="0">
                <a:solidFill>
                  <a:srgbClr val="002060"/>
                </a:solidFill>
                <a:latin typeface="Segoe UI Semibold"/>
                <a:cs typeface="Segoe UI Semibold"/>
              </a:rPr>
              <a:t>Terdapat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adanya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manipulasi variable</a:t>
            </a:r>
            <a:r>
              <a:rPr sz="1500" b="1" spc="-49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bebas.</a:t>
            </a:r>
            <a:endParaRPr sz="1500" dirty="0">
              <a:solidFill>
                <a:srgbClr val="002060"/>
              </a:solidFill>
              <a:latin typeface="Segoe UI Semibold"/>
              <a:cs typeface="Segoe UI Semibold"/>
            </a:endParaRPr>
          </a:p>
          <a:p>
            <a:pPr marL="524828" indent="-257651">
              <a:spcBef>
                <a:spcPts val="450"/>
              </a:spcBef>
              <a:buClr>
                <a:srgbClr val="D19048"/>
              </a:buClr>
              <a:buFont typeface="Arial"/>
              <a:buChar char="•"/>
              <a:tabLst>
                <a:tab pos="524828" algn="l"/>
                <a:tab pos="525304" algn="l"/>
              </a:tabLst>
            </a:pP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menghasilkan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tingkat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pemahaman </a:t>
            </a:r>
            <a:r>
              <a:rPr sz="1500" b="1" spc="-4" dirty="0">
                <a:solidFill>
                  <a:srgbClr val="002060"/>
                </a:solidFill>
                <a:latin typeface="Segoe UI Semibold"/>
                <a:cs typeface="Segoe UI Semibold"/>
              </a:rPr>
              <a:t>yang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lebih</a:t>
            </a:r>
            <a:r>
              <a:rPr sz="1500" b="1" spc="-71" dirty="0">
                <a:solidFill>
                  <a:srgbClr val="002060"/>
                </a:solidFill>
                <a:latin typeface="Segoe UI Semibold"/>
                <a:cs typeface="Segoe UI Semibold"/>
              </a:rPr>
              <a:t> </a:t>
            </a:r>
            <a:r>
              <a:rPr sz="1500" b="1" dirty="0">
                <a:solidFill>
                  <a:srgbClr val="002060"/>
                </a:solidFill>
                <a:latin typeface="Segoe UI Semibold"/>
                <a:cs typeface="Segoe UI Semibold"/>
              </a:rPr>
              <a:t>mendalam</a:t>
            </a:r>
            <a:r>
              <a:rPr sz="1500" b="1" dirty="0">
                <a:solidFill>
                  <a:srgbClr val="92D050"/>
                </a:solidFill>
                <a:latin typeface="Segoe UI Semibold"/>
                <a:cs typeface="Segoe UI Semibold"/>
              </a:rPr>
              <a:t>.</a:t>
            </a:r>
            <a:endParaRPr sz="1500" dirty="0">
              <a:solidFill>
                <a:srgbClr val="92D050"/>
              </a:solidFill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6545" y="176974"/>
            <a:ext cx="607782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4" dirty="0">
                <a:solidFill>
                  <a:schemeClr val="tx1"/>
                </a:solidFill>
              </a:rPr>
              <a:t>Tipe-Tipe Disain</a:t>
            </a:r>
            <a:r>
              <a:rPr sz="2400" spc="-8" dirty="0">
                <a:solidFill>
                  <a:schemeClr val="tx1"/>
                </a:solidFill>
              </a:rPr>
              <a:t> </a:t>
            </a:r>
            <a:r>
              <a:rPr sz="2400" spc="-15" dirty="0">
                <a:solidFill>
                  <a:schemeClr val="tx1"/>
                </a:solidFill>
              </a:rPr>
              <a:t>Penelitian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54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61802" y="1134357"/>
            <a:ext cx="5620397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485" marR="3810">
              <a:spcBef>
                <a:spcPts val="75"/>
              </a:spcBef>
            </a:pPr>
            <a:r>
              <a:rPr spc="15" dirty="0">
                <a:solidFill>
                  <a:schemeClr val="tx1"/>
                </a:solidFill>
              </a:rPr>
              <a:t>Studi </a:t>
            </a:r>
            <a:r>
              <a:rPr spc="19" dirty="0">
                <a:solidFill>
                  <a:schemeClr val="tx1"/>
                </a:solidFill>
              </a:rPr>
              <a:t>lapangan </a:t>
            </a:r>
            <a:r>
              <a:rPr spc="15" dirty="0">
                <a:solidFill>
                  <a:schemeClr val="tx1"/>
                </a:solidFill>
              </a:rPr>
              <a:t>merupakan </a:t>
            </a:r>
            <a:r>
              <a:rPr spc="19" dirty="0">
                <a:solidFill>
                  <a:schemeClr val="tx1"/>
                </a:solidFill>
              </a:rPr>
              <a:t>desain penelitian </a:t>
            </a:r>
            <a:r>
              <a:rPr spc="15" dirty="0">
                <a:solidFill>
                  <a:schemeClr val="tx1"/>
                </a:solidFill>
              </a:rPr>
              <a:t>yang  mengkombinasikan antara </a:t>
            </a:r>
            <a:r>
              <a:rPr spc="19" dirty="0">
                <a:solidFill>
                  <a:schemeClr val="tx1"/>
                </a:solidFill>
              </a:rPr>
              <a:t>pencarian literature  (Literature Study), survei berdasarkan pengalaman </a:t>
            </a:r>
            <a:r>
              <a:rPr spc="15" dirty="0">
                <a:solidFill>
                  <a:schemeClr val="tx1"/>
                </a:solidFill>
              </a:rPr>
              <a:t>dan </a:t>
            </a:r>
            <a:r>
              <a:rPr dirty="0">
                <a:solidFill>
                  <a:schemeClr val="tx1"/>
                </a:solidFill>
              </a:rPr>
              <a:t>/  </a:t>
            </a:r>
            <a:r>
              <a:rPr spc="15" dirty="0">
                <a:solidFill>
                  <a:schemeClr val="tx1"/>
                </a:solidFill>
              </a:rPr>
              <a:t>atau </a:t>
            </a:r>
            <a:r>
              <a:rPr spc="19" dirty="0">
                <a:solidFill>
                  <a:schemeClr val="tx1"/>
                </a:solidFill>
              </a:rPr>
              <a:t>studi kasus </a:t>
            </a:r>
            <a:r>
              <a:rPr spc="15" dirty="0">
                <a:solidFill>
                  <a:schemeClr val="tx1"/>
                </a:solidFill>
              </a:rPr>
              <a:t>dimana </a:t>
            </a:r>
            <a:r>
              <a:rPr spc="19" dirty="0">
                <a:solidFill>
                  <a:schemeClr val="tx1"/>
                </a:solidFill>
              </a:rPr>
              <a:t>peneliti berusaha  mengidentifikasi </a:t>
            </a:r>
            <a:r>
              <a:rPr spc="23" dirty="0">
                <a:solidFill>
                  <a:schemeClr val="tx1"/>
                </a:solidFill>
              </a:rPr>
              <a:t>variable-variabel </a:t>
            </a:r>
            <a:r>
              <a:rPr spc="19" dirty="0">
                <a:solidFill>
                  <a:schemeClr val="tx1"/>
                </a:solidFill>
              </a:rPr>
              <a:t>penting </a:t>
            </a:r>
            <a:r>
              <a:rPr spc="15" dirty="0">
                <a:solidFill>
                  <a:schemeClr val="tx1"/>
                </a:solidFill>
              </a:rPr>
              <a:t>dan </a:t>
            </a:r>
            <a:r>
              <a:rPr spc="19" dirty="0">
                <a:solidFill>
                  <a:schemeClr val="tx1"/>
                </a:solidFill>
              </a:rPr>
              <a:t>hubungan  </a:t>
            </a:r>
            <a:r>
              <a:rPr spc="15" dirty="0">
                <a:solidFill>
                  <a:schemeClr val="tx1"/>
                </a:solidFill>
              </a:rPr>
              <a:t>antar variable </a:t>
            </a:r>
            <a:r>
              <a:rPr spc="19" dirty="0">
                <a:solidFill>
                  <a:schemeClr val="tx1"/>
                </a:solidFill>
              </a:rPr>
              <a:t>tersebut </a:t>
            </a:r>
            <a:r>
              <a:rPr spc="15" dirty="0">
                <a:solidFill>
                  <a:schemeClr val="tx1"/>
                </a:solidFill>
              </a:rPr>
              <a:t>dalam </a:t>
            </a:r>
            <a:r>
              <a:rPr spc="19" dirty="0">
                <a:solidFill>
                  <a:schemeClr val="tx1"/>
                </a:solidFill>
              </a:rPr>
              <a:t>suatu situasi permasalahan  tertentu. </a:t>
            </a:r>
            <a:r>
              <a:rPr spc="15" dirty="0">
                <a:solidFill>
                  <a:schemeClr val="tx1"/>
                </a:solidFill>
              </a:rPr>
              <a:t>Studi </a:t>
            </a:r>
            <a:r>
              <a:rPr spc="19" dirty="0">
                <a:solidFill>
                  <a:schemeClr val="tx1"/>
                </a:solidFill>
              </a:rPr>
              <a:t>lapangan </a:t>
            </a:r>
            <a:r>
              <a:rPr spc="15" dirty="0">
                <a:solidFill>
                  <a:schemeClr val="tx1"/>
                </a:solidFill>
              </a:rPr>
              <a:t>umumnya digunakan </a:t>
            </a:r>
            <a:r>
              <a:rPr spc="19" dirty="0">
                <a:solidFill>
                  <a:schemeClr val="tx1"/>
                </a:solidFill>
              </a:rPr>
              <a:t>sebagai  sarana penelitian </a:t>
            </a:r>
            <a:r>
              <a:rPr spc="15" dirty="0">
                <a:solidFill>
                  <a:schemeClr val="tx1"/>
                </a:solidFill>
              </a:rPr>
              <a:t>lebih lanjut dan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19" dirty="0">
                <a:solidFill>
                  <a:schemeClr val="tx1"/>
                </a:solidFill>
              </a:rPr>
              <a:t>mendalam.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6545" y="446722"/>
            <a:ext cx="6077826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4" dirty="0">
                <a:solidFill>
                  <a:srgbClr val="002060"/>
                </a:solidFill>
              </a:rPr>
              <a:t>Studi</a:t>
            </a:r>
            <a:r>
              <a:rPr spc="-41" dirty="0">
                <a:solidFill>
                  <a:srgbClr val="002060"/>
                </a:solidFill>
              </a:rPr>
              <a:t> </a:t>
            </a:r>
            <a:r>
              <a:rPr spc="-4" dirty="0">
                <a:solidFill>
                  <a:srgbClr val="002060"/>
                </a:solidFill>
              </a:rPr>
              <a:t>Lapangan</a:t>
            </a:r>
          </a:p>
        </p:txBody>
      </p:sp>
    </p:spTree>
    <p:extLst>
      <p:ext uri="{BB962C8B-B14F-4D97-AF65-F5344CB8AC3E}">
        <p14:creationId xmlns:p14="http://schemas.microsoft.com/office/powerpoint/2010/main" val="69994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805" y="1123855"/>
            <a:ext cx="5356384" cy="19024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639127">
              <a:spcBef>
                <a:spcPts val="75"/>
              </a:spcBef>
            </a:pPr>
            <a:r>
              <a:rPr spc="19" dirty="0">
                <a:latin typeface="Corbel"/>
                <a:cs typeface="Corbel"/>
              </a:rPr>
              <a:t>Desain survei tergantung </a:t>
            </a:r>
            <a:r>
              <a:rPr spc="15" dirty="0">
                <a:latin typeface="Corbel"/>
                <a:cs typeface="Corbel"/>
              </a:rPr>
              <a:t>pada </a:t>
            </a:r>
            <a:r>
              <a:rPr spc="19" dirty="0">
                <a:latin typeface="Corbel"/>
                <a:cs typeface="Corbel"/>
              </a:rPr>
              <a:t>penggunaan </a:t>
            </a:r>
            <a:r>
              <a:rPr spc="15" dirty="0">
                <a:latin typeface="Corbel"/>
                <a:cs typeface="Corbel"/>
              </a:rPr>
              <a:t>jenis  </a:t>
            </a:r>
            <a:r>
              <a:rPr spc="8" dirty="0">
                <a:latin typeface="Corbel"/>
                <a:cs typeface="Corbel"/>
              </a:rPr>
              <a:t>kuesioner.</a:t>
            </a:r>
            <a:endParaRPr dirty="0">
              <a:latin typeface="Corbel"/>
              <a:cs typeface="Corbel"/>
            </a:endParaRPr>
          </a:p>
          <a:p>
            <a:pPr marL="9525">
              <a:spcBef>
                <a:spcPts val="900"/>
              </a:spcBef>
            </a:pPr>
            <a:r>
              <a:rPr spc="19" dirty="0">
                <a:latin typeface="Corbel"/>
                <a:cs typeface="Corbel"/>
              </a:rPr>
              <a:t>Survei memerlukan populasi </a:t>
            </a:r>
            <a:r>
              <a:rPr spc="15" dirty="0">
                <a:latin typeface="Corbel"/>
                <a:cs typeface="Corbel"/>
              </a:rPr>
              <a:t>yang </a:t>
            </a:r>
            <a:r>
              <a:rPr spc="19" dirty="0">
                <a:latin typeface="Corbel"/>
                <a:cs typeface="Corbel"/>
              </a:rPr>
              <a:t>besar </a:t>
            </a:r>
            <a:r>
              <a:rPr spc="15" dirty="0">
                <a:latin typeface="Corbel"/>
                <a:cs typeface="Corbel"/>
              </a:rPr>
              <a:t>jika</a:t>
            </a:r>
            <a:r>
              <a:rPr spc="11" dirty="0">
                <a:latin typeface="Corbel"/>
                <a:cs typeface="Corbel"/>
              </a:rPr>
              <a:t> </a:t>
            </a:r>
            <a:r>
              <a:rPr spc="19" dirty="0">
                <a:latin typeface="Corbel"/>
                <a:cs typeface="Corbel"/>
              </a:rPr>
              <a:t>peneliti</a:t>
            </a:r>
            <a:endParaRPr dirty="0">
              <a:latin typeface="Corbel"/>
              <a:cs typeface="Corbel"/>
            </a:endParaRPr>
          </a:p>
          <a:p>
            <a:pPr marL="9525"/>
            <a:r>
              <a:rPr spc="19" dirty="0">
                <a:latin typeface="Corbel"/>
                <a:cs typeface="Corbel"/>
              </a:rPr>
              <a:t>menginginkan </a:t>
            </a:r>
            <a:r>
              <a:rPr spc="15" dirty="0">
                <a:latin typeface="Corbel"/>
                <a:cs typeface="Corbel"/>
              </a:rPr>
              <a:t>hasilnya </a:t>
            </a:r>
            <a:r>
              <a:rPr spc="19" dirty="0">
                <a:latin typeface="Corbel"/>
                <a:cs typeface="Corbel"/>
              </a:rPr>
              <a:t>mencerminkan </a:t>
            </a:r>
            <a:r>
              <a:rPr spc="11" dirty="0">
                <a:latin typeface="Corbel"/>
                <a:cs typeface="Corbel"/>
              </a:rPr>
              <a:t>kondisi</a:t>
            </a:r>
            <a:r>
              <a:rPr spc="8" dirty="0">
                <a:latin typeface="Corbel"/>
                <a:cs typeface="Corbel"/>
              </a:rPr>
              <a:t> </a:t>
            </a:r>
            <a:r>
              <a:rPr spc="15" dirty="0">
                <a:latin typeface="Corbel"/>
                <a:cs typeface="Corbel"/>
              </a:rPr>
              <a:t>nyata.</a:t>
            </a:r>
            <a:endParaRPr dirty="0">
              <a:latin typeface="Corbel"/>
              <a:cs typeface="Corbel"/>
            </a:endParaRPr>
          </a:p>
          <a:p>
            <a:pPr marL="9525" marR="3810">
              <a:spcBef>
                <a:spcPts val="900"/>
              </a:spcBef>
            </a:pPr>
            <a:r>
              <a:rPr spc="19" dirty="0">
                <a:latin typeface="Corbel"/>
                <a:cs typeface="Corbel"/>
              </a:rPr>
              <a:t>Semakin samplenya </a:t>
            </a:r>
            <a:r>
              <a:rPr spc="4" dirty="0">
                <a:latin typeface="Corbel"/>
                <a:cs typeface="Corbel"/>
              </a:rPr>
              <a:t>besar, </a:t>
            </a:r>
            <a:r>
              <a:rPr spc="19" dirty="0">
                <a:latin typeface="Corbel"/>
                <a:cs typeface="Corbel"/>
              </a:rPr>
              <a:t>survei semakin memberikan  </a:t>
            </a:r>
            <a:r>
              <a:rPr spc="15" dirty="0">
                <a:latin typeface="Corbel"/>
                <a:cs typeface="Corbel"/>
              </a:rPr>
              <a:t>hasil yang lebih</a:t>
            </a:r>
            <a:r>
              <a:rPr spc="56" dirty="0">
                <a:latin typeface="Corbel"/>
                <a:cs typeface="Corbel"/>
              </a:rPr>
              <a:t> </a:t>
            </a:r>
            <a:r>
              <a:rPr spc="23" dirty="0">
                <a:latin typeface="Corbel"/>
                <a:cs typeface="Corbel"/>
              </a:rPr>
              <a:t>akurat</a:t>
            </a:r>
            <a:r>
              <a:rPr spc="23" dirty="0">
                <a:solidFill>
                  <a:srgbClr val="C00000"/>
                </a:solidFill>
                <a:latin typeface="Corbel"/>
                <a:cs typeface="Corbel"/>
              </a:rPr>
              <a:t>.</a:t>
            </a:r>
            <a:endParaRPr dirty="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6545" y="446722"/>
            <a:ext cx="1054418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pc="-8" dirty="0">
                <a:solidFill>
                  <a:srgbClr val="C00000"/>
                </a:solidFill>
              </a:rPr>
              <a:t>Su</a:t>
            </a:r>
            <a:r>
              <a:rPr spc="-19" dirty="0">
                <a:solidFill>
                  <a:srgbClr val="C00000"/>
                </a:solidFill>
              </a:rPr>
              <a:t>r</a:t>
            </a:r>
            <a:r>
              <a:rPr spc="-8" dirty="0">
                <a:solidFill>
                  <a:srgbClr val="C00000"/>
                </a:solidFill>
              </a:rPr>
              <a:t>vei</a:t>
            </a:r>
          </a:p>
        </p:txBody>
      </p:sp>
    </p:spTree>
    <p:extLst>
      <p:ext uri="{BB962C8B-B14F-4D97-AF65-F5344CB8AC3E}">
        <p14:creationId xmlns:p14="http://schemas.microsoft.com/office/powerpoint/2010/main" val="279608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6545" y="685762"/>
            <a:ext cx="5996940" cy="3898664"/>
          </a:xfrm>
          <a:prstGeom prst="rect">
            <a:avLst/>
          </a:prstGeom>
        </p:spPr>
        <p:txBody>
          <a:bodyPr vert="horz" wrap="square" lIns="0" tIns="123349" rIns="0" bIns="0" rtlCol="0">
            <a:spAutoFit/>
          </a:bodyPr>
          <a:lstStyle/>
          <a:p>
            <a:pPr marL="9525">
              <a:spcBef>
                <a:spcPts val="971"/>
              </a:spcBef>
            </a:pPr>
            <a:r>
              <a:rPr b="1" spc="19" dirty="0">
                <a:solidFill>
                  <a:srgbClr val="C00000"/>
                </a:solidFill>
                <a:latin typeface="Corbel"/>
                <a:cs typeface="Corbel"/>
              </a:rPr>
              <a:t>Eksperimen Lapangan</a:t>
            </a:r>
            <a:endParaRPr dirty="0">
              <a:latin typeface="Corbel"/>
              <a:cs typeface="Corbel"/>
            </a:endParaRPr>
          </a:p>
          <a:p>
            <a:pPr marL="9525" marR="3810">
              <a:spcBef>
                <a:spcPts val="900"/>
              </a:spcBef>
            </a:pPr>
            <a:r>
              <a:rPr spc="19" dirty="0">
                <a:latin typeface="Corbel"/>
                <a:cs typeface="Corbel"/>
              </a:rPr>
              <a:t>Desain eksperimen </a:t>
            </a:r>
            <a:r>
              <a:rPr spc="15" dirty="0">
                <a:latin typeface="Corbel"/>
                <a:cs typeface="Corbel"/>
              </a:rPr>
              <a:t>lapangan </a:t>
            </a:r>
            <a:r>
              <a:rPr spc="19" dirty="0">
                <a:latin typeface="Corbel"/>
                <a:cs typeface="Corbel"/>
              </a:rPr>
              <a:t>merupakan penelitian </a:t>
            </a:r>
            <a:r>
              <a:rPr spc="15" dirty="0">
                <a:latin typeface="Corbel"/>
                <a:cs typeface="Corbel"/>
              </a:rPr>
              <a:t>yang  </a:t>
            </a:r>
            <a:r>
              <a:rPr spc="19" dirty="0">
                <a:latin typeface="Corbel"/>
                <a:cs typeface="Corbel"/>
              </a:rPr>
              <a:t>dilakukan dengan </a:t>
            </a:r>
            <a:r>
              <a:rPr spc="15" dirty="0">
                <a:latin typeface="Corbel"/>
                <a:cs typeface="Corbel"/>
              </a:rPr>
              <a:t>menggunakan latar yang </a:t>
            </a:r>
            <a:r>
              <a:rPr spc="19" dirty="0">
                <a:latin typeface="Corbel"/>
                <a:cs typeface="Corbel"/>
              </a:rPr>
              <a:t>realistic </a:t>
            </a:r>
            <a:r>
              <a:rPr spc="15" dirty="0">
                <a:latin typeface="Corbel"/>
                <a:cs typeface="Corbel"/>
              </a:rPr>
              <a:t>dimana  </a:t>
            </a:r>
            <a:r>
              <a:rPr spc="19" dirty="0">
                <a:latin typeface="Corbel"/>
                <a:cs typeface="Corbel"/>
              </a:rPr>
              <a:t>peneliti </a:t>
            </a:r>
            <a:r>
              <a:rPr spc="15" dirty="0">
                <a:latin typeface="Corbel"/>
                <a:cs typeface="Corbel"/>
              </a:rPr>
              <a:t>melakukan </a:t>
            </a:r>
            <a:r>
              <a:rPr spc="19" dirty="0">
                <a:latin typeface="Corbel"/>
                <a:cs typeface="Corbel"/>
              </a:rPr>
              <a:t>campur </a:t>
            </a:r>
            <a:r>
              <a:rPr spc="15" dirty="0">
                <a:latin typeface="Corbel"/>
                <a:cs typeface="Corbel"/>
              </a:rPr>
              <a:t>tangan dan melakukan </a:t>
            </a:r>
            <a:r>
              <a:rPr spc="19" dirty="0">
                <a:latin typeface="Corbel"/>
                <a:cs typeface="Corbel"/>
              </a:rPr>
              <a:t>manipulasi  terhadap variabel</a:t>
            </a:r>
            <a:r>
              <a:rPr spc="15" dirty="0">
                <a:latin typeface="Corbel"/>
                <a:cs typeface="Corbel"/>
              </a:rPr>
              <a:t> </a:t>
            </a:r>
            <a:r>
              <a:rPr spc="19" dirty="0">
                <a:latin typeface="Corbel"/>
                <a:cs typeface="Corbel"/>
              </a:rPr>
              <a:t>bebas</a:t>
            </a:r>
            <a:r>
              <a:rPr spc="19" dirty="0">
                <a:solidFill>
                  <a:srgbClr val="C00000"/>
                </a:solidFill>
                <a:latin typeface="Corbel"/>
                <a:cs typeface="Corbel"/>
              </a:rPr>
              <a:t>.</a:t>
            </a:r>
            <a:endParaRPr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dirty="0">
              <a:latin typeface="Corbel"/>
              <a:cs typeface="Corbel"/>
            </a:endParaRPr>
          </a:p>
          <a:p>
            <a:pPr>
              <a:spcBef>
                <a:spcPts val="26"/>
              </a:spcBef>
            </a:pPr>
            <a:endParaRPr sz="1425" dirty="0">
              <a:latin typeface="Corbel"/>
              <a:cs typeface="Corbel"/>
            </a:endParaRPr>
          </a:p>
          <a:p>
            <a:pPr marL="9525"/>
            <a:r>
              <a:rPr b="1" spc="19" dirty="0">
                <a:solidFill>
                  <a:srgbClr val="C00000"/>
                </a:solidFill>
                <a:latin typeface="Corbel"/>
                <a:cs typeface="Corbel"/>
              </a:rPr>
              <a:t>Eksperimen Laboratorium</a:t>
            </a:r>
            <a:endParaRPr dirty="0">
              <a:latin typeface="Corbel"/>
              <a:cs typeface="Corbel"/>
            </a:endParaRPr>
          </a:p>
          <a:p>
            <a:pPr marL="9525" marR="89535">
              <a:spcBef>
                <a:spcPts val="900"/>
              </a:spcBef>
            </a:pPr>
            <a:r>
              <a:rPr spc="19" dirty="0">
                <a:latin typeface="Corbel"/>
                <a:cs typeface="Corbel"/>
              </a:rPr>
              <a:t>Desain eksperimen laboratorium </a:t>
            </a:r>
            <a:r>
              <a:rPr spc="15" dirty="0">
                <a:latin typeface="Corbel"/>
                <a:cs typeface="Corbel"/>
              </a:rPr>
              <a:t>menggunakan latar </a:t>
            </a:r>
            <a:r>
              <a:rPr spc="19" dirty="0">
                <a:latin typeface="Corbel"/>
                <a:cs typeface="Corbel"/>
              </a:rPr>
              <a:t>tiruan  </a:t>
            </a:r>
            <a:r>
              <a:rPr spc="15" dirty="0">
                <a:latin typeface="Corbel"/>
                <a:cs typeface="Corbel"/>
              </a:rPr>
              <a:t>dalam melakukan </a:t>
            </a:r>
            <a:r>
              <a:rPr spc="19" dirty="0">
                <a:latin typeface="Corbel"/>
                <a:cs typeface="Corbel"/>
              </a:rPr>
              <a:t>penelitiannya. Dengan menggunakan  desain </a:t>
            </a:r>
            <a:r>
              <a:rPr spc="11" dirty="0">
                <a:latin typeface="Corbel"/>
                <a:cs typeface="Corbel"/>
              </a:rPr>
              <a:t>ini, </a:t>
            </a:r>
            <a:r>
              <a:rPr spc="19" dirty="0">
                <a:latin typeface="Corbel"/>
                <a:cs typeface="Corbel"/>
              </a:rPr>
              <a:t>peneliti </a:t>
            </a:r>
            <a:r>
              <a:rPr spc="15" dirty="0">
                <a:latin typeface="Corbel"/>
                <a:cs typeface="Corbel"/>
              </a:rPr>
              <a:t>melakukan </a:t>
            </a:r>
            <a:r>
              <a:rPr spc="19" dirty="0">
                <a:latin typeface="Corbel"/>
                <a:cs typeface="Corbel"/>
              </a:rPr>
              <a:t>campur </a:t>
            </a:r>
            <a:r>
              <a:rPr spc="15" dirty="0">
                <a:latin typeface="Corbel"/>
                <a:cs typeface="Corbel"/>
              </a:rPr>
              <a:t>tangan dan </a:t>
            </a:r>
            <a:r>
              <a:rPr spc="19" dirty="0">
                <a:latin typeface="Corbel"/>
                <a:cs typeface="Corbel"/>
              </a:rPr>
              <a:t>manipulasi  variable-variabel bebas serta </a:t>
            </a:r>
            <a:r>
              <a:rPr spc="15" dirty="0">
                <a:latin typeface="Corbel"/>
                <a:cs typeface="Corbel"/>
              </a:rPr>
              <a:t>memungkinkan penliti  </a:t>
            </a:r>
            <a:r>
              <a:rPr spc="19" dirty="0">
                <a:latin typeface="Corbel"/>
                <a:cs typeface="Corbel"/>
              </a:rPr>
              <a:t>melakukan </a:t>
            </a:r>
            <a:r>
              <a:rPr spc="11" dirty="0">
                <a:latin typeface="Corbel"/>
                <a:cs typeface="Corbel"/>
              </a:rPr>
              <a:t>kontrol </a:t>
            </a:r>
            <a:r>
              <a:rPr spc="19" dirty="0">
                <a:latin typeface="Corbel"/>
                <a:cs typeface="Corbel"/>
              </a:rPr>
              <a:t>terhadap </a:t>
            </a:r>
            <a:r>
              <a:rPr spc="26" dirty="0">
                <a:latin typeface="Corbel"/>
                <a:cs typeface="Corbel"/>
              </a:rPr>
              <a:t>aspek-aspek </a:t>
            </a:r>
            <a:r>
              <a:rPr spc="15" dirty="0">
                <a:latin typeface="Corbel"/>
                <a:cs typeface="Corbel"/>
              </a:rPr>
              <a:t>kesalahan</a:t>
            </a:r>
            <a:r>
              <a:rPr spc="-49" dirty="0">
                <a:latin typeface="Corbel"/>
                <a:cs typeface="Corbel"/>
              </a:rPr>
              <a:t> </a:t>
            </a:r>
            <a:r>
              <a:rPr spc="19" dirty="0">
                <a:latin typeface="Corbel"/>
                <a:cs typeface="Corbel"/>
              </a:rPr>
              <a:t>utama.</a:t>
            </a:r>
            <a:endParaRPr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517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JADWAL RISET</a:t>
            </a:r>
          </a:p>
        </p:txBody>
      </p:sp>
    </p:spTree>
    <p:extLst>
      <p:ext uri="{BB962C8B-B14F-4D97-AF65-F5344CB8AC3E}">
        <p14:creationId xmlns:p14="http://schemas.microsoft.com/office/powerpoint/2010/main" val="3874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>
          <a:xfrm>
            <a:off x="3491880" y="1995686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/>
              <a:t>DAFTAR PUSTAKA</a:t>
            </a:r>
          </a:p>
        </p:txBody>
      </p:sp>
    </p:spTree>
    <p:extLst>
      <p:ext uri="{BB962C8B-B14F-4D97-AF65-F5344CB8AC3E}">
        <p14:creationId xmlns:p14="http://schemas.microsoft.com/office/powerpoint/2010/main" val="20972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11960" y="1623844"/>
            <a:ext cx="4184370" cy="2145724"/>
            <a:chOff x="4130543" y="1635646"/>
            <a:chExt cx="4184370" cy="2145724"/>
          </a:xfrm>
        </p:grpSpPr>
        <p:sp>
          <p:nvSpPr>
            <p:cNvPr id="8" name="TextBox 7"/>
            <p:cNvSpPr txBox="1"/>
            <p:nvPr/>
          </p:nvSpPr>
          <p:spPr>
            <a:xfrm>
              <a:off x="4145391" y="2211710"/>
              <a:ext cx="41695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  <a:r>
                <a:rPr lang="en-US" sz="1200" dirty="0" err="1" smtClean="0"/>
                <a:t>semua</a:t>
              </a:r>
              <a:r>
                <a:rPr lang="en-US" sz="1200" dirty="0" smtClean="0"/>
                <a:t> </a:t>
              </a:r>
              <a:r>
                <a:rPr lang="en-US" sz="1200" dirty="0" err="1"/>
                <a:t>bidang</a:t>
              </a:r>
              <a:r>
                <a:rPr lang="en-US" sz="1200" dirty="0"/>
                <a:t> </a:t>
              </a:r>
              <a:r>
                <a:rPr lang="en-US" sz="1200" dirty="0" err="1"/>
                <a:t>ilmu</a:t>
              </a:r>
              <a:r>
                <a:rPr lang="en-US" sz="1200" dirty="0"/>
                <a:t> </a:t>
              </a:r>
              <a:r>
                <a:rPr lang="en-US" sz="1200" dirty="0" err="1"/>
                <a:t>mengenai</a:t>
              </a:r>
              <a:r>
                <a:rPr lang="en-US" sz="1200" dirty="0"/>
                <a:t> </a:t>
              </a:r>
              <a:r>
                <a:rPr lang="en-US" sz="1200" dirty="0" err="1"/>
                <a:t>manusia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smtClean="0"/>
                <a:t>      </a:t>
              </a:r>
              <a:r>
                <a:rPr lang="en-US" sz="1200" dirty="0" err="1" smtClean="0"/>
                <a:t>konteks</a:t>
              </a:r>
              <a:r>
                <a:rPr lang="en-US" sz="1200" dirty="0" smtClean="0"/>
                <a:t> </a:t>
              </a:r>
              <a:r>
                <a:rPr lang="en-US" sz="1200" dirty="0" err="1"/>
                <a:t>sosialnya</a:t>
              </a:r>
              <a:r>
                <a:rPr lang="en-US" sz="1200" dirty="0"/>
                <a:t>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sebagai</a:t>
              </a:r>
              <a:r>
                <a:rPr lang="en-US" sz="1200" dirty="0"/>
                <a:t> </a:t>
              </a:r>
              <a:r>
                <a:rPr lang="en-US" sz="1200" dirty="0" err="1"/>
                <a:t>anggota</a:t>
              </a:r>
              <a:r>
                <a:rPr lang="en-US" sz="1200" dirty="0"/>
                <a:t> </a:t>
              </a:r>
              <a:r>
                <a:rPr lang="en-US" sz="1200" dirty="0" err="1"/>
                <a:t>masyarakat</a:t>
              </a:r>
              <a:r>
                <a:rPr lang="en-US" sz="1200" dirty="0"/>
                <a:t>.</a:t>
              </a:r>
            </a:p>
            <a:p>
              <a:r>
                <a:rPr lang="en-US" sz="1200" dirty="0"/>
                <a:t> </a:t>
              </a:r>
            </a:p>
            <a:p>
              <a:r>
                <a:rPr lang="en-US" sz="1200" dirty="0"/>
                <a:t>(</a:t>
              </a:r>
              <a:r>
                <a:rPr lang="en-US" sz="1200" i="1" dirty="0"/>
                <a:t>Social sciences are all the academic disciplines which </a:t>
              </a:r>
              <a:r>
                <a:rPr lang="en-US" sz="1200" i="1" dirty="0" smtClean="0"/>
                <a:t>     deal </a:t>
              </a:r>
              <a:r>
                <a:rPr lang="en-US" sz="1200" i="1" dirty="0"/>
                <a:t>with men in their social context</a:t>
              </a:r>
              <a:r>
                <a:rPr lang="en-US" sz="1200" dirty="0"/>
                <a:t>)</a:t>
              </a:r>
            </a:p>
            <a:p>
              <a:r>
                <a:rPr lang="en-US" sz="1200" dirty="0"/>
                <a:t> </a:t>
              </a:r>
            </a:p>
            <a:p>
              <a:r>
                <a:rPr lang="en-US" sz="1200" dirty="0"/>
                <a:t>(</a:t>
              </a:r>
              <a:r>
                <a:rPr lang="en-US" sz="1200" dirty="0" err="1" smtClean="0"/>
                <a:t>MacKenzie</a:t>
              </a:r>
              <a:r>
                <a:rPr lang="en-US" sz="1200" dirty="0" smtClean="0"/>
                <a:t>, 1967)</a:t>
              </a:r>
              <a:endParaRPr lang="en-US" sz="1200" dirty="0"/>
            </a:p>
            <a:p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ILMU SOSIAL 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3B414918-FF51-4C34-A9D6-E6539ECEA5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6" name="Picture 5" descr="mage result for social sci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1670"/>
            <a:ext cx="194421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413" y="271652"/>
            <a:ext cx="306705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23" dirty="0">
                <a:solidFill>
                  <a:srgbClr val="009900"/>
                </a:solidFill>
                <a:latin typeface="Impact"/>
                <a:cs typeface="Impact"/>
              </a:rPr>
              <a:t>DAFTAR</a:t>
            </a:r>
            <a:r>
              <a:rPr sz="3600" spc="-75" dirty="0">
                <a:solidFill>
                  <a:srgbClr val="009900"/>
                </a:solidFill>
                <a:latin typeface="Impact"/>
                <a:cs typeface="Impact"/>
              </a:rPr>
              <a:t> </a:t>
            </a:r>
            <a:r>
              <a:rPr sz="3600" spc="-15" dirty="0">
                <a:solidFill>
                  <a:srgbClr val="009900"/>
                </a:solidFill>
                <a:latin typeface="Impact"/>
                <a:cs typeface="Impact"/>
              </a:rPr>
              <a:t>PUSTAKA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626" y="1228420"/>
            <a:ext cx="5308282" cy="197169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78130" indent="-268605">
              <a:spcBef>
                <a:spcPts val="975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8" dirty="0">
                <a:solidFill>
                  <a:srgbClr val="2A373C"/>
                </a:solidFill>
                <a:latin typeface="Corbel"/>
                <a:cs typeface="Corbel"/>
              </a:rPr>
              <a:t>Penulisan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Daftar Pustaka Urut</a:t>
            </a:r>
            <a:r>
              <a:rPr sz="1500" b="1" spc="-158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Abjad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Semua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penulis dalam sumber ditulis lengkap,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tanpa</a:t>
            </a:r>
            <a:r>
              <a:rPr sz="1500" b="1" spc="-116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15" dirty="0">
                <a:solidFill>
                  <a:srgbClr val="2A373C"/>
                </a:solidFill>
                <a:latin typeface="Corbel"/>
                <a:cs typeface="Corbel"/>
              </a:rPr>
              <a:t>gelar.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Sumber buku: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yang dicetak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miring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judul</a:t>
            </a:r>
            <a:r>
              <a:rPr sz="1500" b="1" spc="-56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bukunya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  <a:tab pos="4124325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Sumber artikel: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yang dicetak</a:t>
            </a:r>
            <a:r>
              <a:rPr sz="1500" b="1" spc="-19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miring</a:t>
            </a:r>
            <a:r>
              <a:rPr sz="1500" b="1" spc="-8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nama	jurnalnya</a:t>
            </a:r>
            <a:endParaRPr sz="1500">
              <a:latin typeface="Corbel"/>
              <a:cs typeface="Corbel"/>
            </a:endParaRPr>
          </a:p>
          <a:p>
            <a:pPr marL="267653" marR="3810" indent="-258604">
              <a:spcBef>
                <a:spcPts val="904"/>
              </a:spcBef>
              <a:buFont typeface="Wingdings"/>
              <a:buChar char=""/>
              <a:tabLst>
                <a:tab pos="267653" algn="l"/>
                <a:tab pos="268129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Usahakan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referensi 5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tahun </a:t>
            </a:r>
            <a:r>
              <a:rPr sz="1500" b="1" spc="-11" dirty="0">
                <a:solidFill>
                  <a:srgbClr val="2A373C"/>
                </a:solidFill>
                <a:latin typeface="Corbel"/>
                <a:cs typeface="Corbel"/>
              </a:rPr>
              <a:t>terakhir,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kecuali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jurnal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klasik atau 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referensi rujukan penting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dari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pencetus</a:t>
            </a:r>
            <a:r>
              <a:rPr sz="1500" b="1" spc="-53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teori</a:t>
            </a:r>
            <a:endParaRPr sz="15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11541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3413" y="271652"/>
            <a:ext cx="306705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23" dirty="0">
                <a:solidFill>
                  <a:srgbClr val="009900"/>
                </a:solidFill>
                <a:latin typeface="Impact"/>
                <a:cs typeface="Impact"/>
              </a:rPr>
              <a:t>DAFTAR</a:t>
            </a:r>
            <a:r>
              <a:rPr sz="3600" spc="-75" dirty="0">
                <a:solidFill>
                  <a:srgbClr val="009900"/>
                </a:solidFill>
                <a:latin typeface="Impact"/>
                <a:cs typeface="Impact"/>
              </a:rPr>
              <a:t> </a:t>
            </a:r>
            <a:r>
              <a:rPr sz="3600" spc="-15" dirty="0">
                <a:solidFill>
                  <a:srgbClr val="009900"/>
                </a:solidFill>
                <a:latin typeface="Impact"/>
                <a:cs typeface="Impact"/>
              </a:rPr>
              <a:t>PUSTAKA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626" y="1228420"/>
            <a:ext cx="5308282" cy="197169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78130" indent="-268605">
              <a:spcBef>
                <a:spcPts val="975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8" dirty="0">
                <a:solidFill>
                  <a:srgbClr val="2A373C"/>
                </a:solidFill>
                <a:latin typeface="Corbel"/>
                <a:cs typeface="Corbel"/>
              </a:rPr>
              <a:t>Penulisan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Daftar Pustaka Urut</a:t>
            </a:r>
            <a:r>
              <a:rPr sz="1500" b="1" spc="-158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Abjad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Semua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penulis dalam sumber ditulis lengkap,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tanpa</a:t>
            </a:r>
            <a:r>
              <a:rPr sz="1500" b="1" spc="-116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15" dirty="0">
                <a:solidFill>
                  <a:srgbClr val="2A373C"/>
                </a:solidFill>
                <a:latin typeface="Corbel"/>
                <a:cs typeface="Corbel"/>
              </a:rPr>
              <a:t>gelar.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Sumber buku: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yang dicetak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miring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judul</a:t>
            </a:r>
            <a:r>
              <a:rPr sz="1500" b="1" spc="-56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bukunya</a:t>
            </a:r>
            <a:endParaRPr sz="1500">
              <a:latin typeface="Corbel"/>
              <a:cs typeface="Corbel"/>
            </a:endParaRPr>
          </a:p>
          <a:p>
            <a:pPr marL="278130" indent="-268605">
              <a:spcBef>
                <a:spcPts val="900"/>
              </a:spcBef>
              <a:buFont typeface="Wingdings"/>
              <a:buChar char=""/>
              <a:tabLst>
                <a:tab pos="277654" algn="l"/>
                <a:tab pos="278130" algn="l"/>
                <a:tab pos="4124325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Sumber artikel: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yang dicetak</a:t>
            </a:r>
            <a:r>
              <a:rPr sz="1500" b="1" spc="-19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miring</a:t>
            </a:r>
            <a:r>
              <a:rPr sz="1500" b="1" spc="-8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nama	jurnalnya</a:t>
            </a:r>
            <a:endParaRPr sz="1500">
              <a:latin typeface="Corbel"/>
              <a:cs typeface="Corbel"/>
            </a:endParaRPr>
          </a:p>
          <a:p>
            <a:pPr marL="267653" marR="3810" indent="-258604">
              <a:spcBef>
                <a:spcPts val="904"/>
              </a:spcBef>
              <a:buFont typeface="Wingdings"/>
              <a:buChar char=""/>
              <a:tabLst>
                <a:tab pos="267653" algn="l"/>
                <a:tab pos="268129" algn="l"/>
              </a:tabLst>
            </a:pP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Usahakan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referensi 5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tahun </a:t>
            </a:r>
            <a:r>
              <a:rPr sz="1500" b="1" spc="-11" dirty="0">
                <a:solidFill>
                  <a:srgbClr val="2A373C"/>
                </a:solidFill>
                <a:latin typeface="Corbel"/>
                <a:cs typeface="Corbel"/>
              </a:rPr>
              <a:t>terakhir,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kecuali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jurnal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klasik atau 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referensi rujukan penting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dari </a:t>
            </a:r>
            <a:r>
              <a:rPr sz="1500" b="1" dirty="0">
                <a:solidFill>
                  <a:srgbClr val="2A373C"/>
                </a:solidFill>
                <a:latin typeface="Corbel"/>
                <a:cs typeface="Corbel"/>
              </a:rPr>
              <a:t>pencetus</a:t>
            </a:r>
            <a:r>
              <a:rPr sz="1500" b="1" spc="-53" dirty="0">
                <a:solidFill>
                  <a:srgbClr val="2A373C"/>
                </a:solidFill>
                <a:latin typeface="Corbel"/>
                <a:cs typeface="Corbel"/>
              </a:rPr>
              <a:t> </a:t>
            </a:r>
            <a:r>
              <a:rPr sz="1500" b="1" spc="-4" dirty="0">
                <a:solidFill>
                  <a:srgbClr val="2A373C"/>
                </a:solidFill>
                <a:latin typeface="Corbel"/>
                <a:cs typeface="Corbel"/>
              </a:rPr>
              <a:t>teori</a:t>
            </a:r>
            <a:endParaRPr sz="15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34280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sz="1200" dirty="0"/>
              <a:t>This text can be replaced with your own text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921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err="1"/>
              <a:t>Pembagian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Ilmu</a:t>
            </a:r>
            <a:r>
              <a:rPr lang="en-US" altLang="ko-KR" sz="2800" dirty="0"/>
              <a:t> </a:t>
            </a:r>
            <a:r>
              <a:rPr lang="en-US" altLang="ko-KR" sz="2800" dirty="0" err="1"/>
              <a:t>Sosial</a:t>
            </a:r>
            <a:r>
              <a:rPr lang="en-US" altLang="ko-KR" sz="2800" dirty="0"/>
              <a:t> </a:t>
            </a:r>
            <a:br>
              <a:rPr lang="en-US" altLang="ko-KR" sz="2800" dirty="0"/>
            </a:br>
            <a:r>
              <a:rPr lang="en-US" altLang="ko-KR" sz="2800" dirty="0"/>
              <a:t>(Seligman : </a:t>
            </a:r>
            <a:r>
              <a:rPr lang="en-US" sz="2800" dirty="0"/>
              <a:t>Encyclopedia of the Social Science</a:t>
            </a:r>
            <a:endParaRPr lang="ko-KR" altLang="en-US" sz="2800" dirty="0"/>
          </a:p>
        </p:txBody>
      </p:sp>
      <p:sp>
        <p:nvSpPr>
          <p:cNvPr id="12" name="Isosceles Triangle 11"/>
          <p:cNvSpPr/>
          <p:nvPr/>
        </p:nvSpPr>
        <p:spPr>
          <a:xfrm>
            <a:off x="720027" y="1182794"/>
            <a:ext cx="2140695" cy="218104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500144" y="2419277"/>
            <a:ext cx="2140695" cy="2181044"/>
          </a:xfrm>
          <a:prstGeom prst="triangl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Isosceles Triangle 14"/>
          <p:cNvSpPr/>
          <p:nvPr/>
        </p:nvSpPr>
        <p:spPr>
          <a:xfrm>
            <a:off x="6156176" y="1182794"/>
            <a:ext cx="2592288" cy="2181044"/>
          </a:xfrm>
          <a:prstGeom prst="triangl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19999" y="3479762"/>
            <a:ext cx="2140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Politikilogi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Ekonomi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Hukum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Antropologi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Sosiologi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Social Work (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Pekerja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algn="ctr"/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130" y="1245536"/>
            <a:ext cx="214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Etika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Pedagogik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Filsafat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Psikologi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3277" y="3479762"/>
            <a:ext cx="2140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Biologi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Bagian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membicarakan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genetika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Geografi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Kedokteran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(Virchow, 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Sigerist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Filologi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Ilmu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Bahasa)</a:t>
            </a:r>
          </a:p>
          <a:p>
            <a:pPr algn="ctr"/>
            <a:r>
              <a:rPr lang="en-US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Kesenian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ounded Rectangle 7"/>
          <p:cNvSpPr/>
          <p:nvPr/>
        </p:nvSpPr>
        <p:spPr>
          <a:xfrm>
            <a:off x="4389000" y="3507854"/>
            <a:ext cx="362983" cy="3132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27"/>
          <p:cNvSpPr/>
          <p:nvPr/>
        </p:nvSpPr>
        <p:spPr>
          <a:xfrm>
            <a:off x="7164669" y="1974104"/>
            <a:ext cx="384764" cy="2955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9"/>
          <p:cNvSpPr/>
          <p:nvPr/>
        </p:nvSpPr>
        <p:spPr>
          <a:xfrm>
            <a:off x="1617485" y="1960040"/>
            <a:ext cx="345778" cy="32367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20469" y="2761078"/>
            <a:ext cx="17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-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Murni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2792" y="2536792"/>
            <a:ext cx="17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Ilmu-Ilmu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Semi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Sosial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94619" y="2549896"/>
            <a:ext cx="171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Ilmu_ilmu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Implikasi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Sosial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3648" y="1974104"/>
            <a:ext cx="792088" cy="596709"/>
          </a:xfrm>
          <a:prstGeom prst="rect">
            <a:avLst/>
          </a:prstGeom>
        </p:spPr>
      </p:pic>
      <p:pic>
        <p:nvPicPr>
          <p:cNvPr id="37" name="Picture 36" descr="mage result for ilmu-ilmu semi sosia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1" y="3330229"/>
            <a:ext cx="648072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 descr="mage result for ilmu-ilmu dengan implikasi sosi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5" y="1685537"/>
            <a:ext cx="792088" cy="748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3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b="1" dirty="0" smtClean="0">
                <a:solidFill>
                  <a:schemeClr val="accent2"/>
                </a:solidFill>
              </a:rPr>
              <a:t>PENELITIAN ILMIAH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8915" y="1214062"/>
            <a:ext cx="16891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spc="-70" dirty="0" smtClean="0">
                <a:latin typeface="Segoe UI Semibold"/>
                <a:cs typeface="Segoe UI Semibold"/>
              </a:rPr>
              <a:t>A </a:t>
            </a:r>
            <a:r>
              <a:rPr lang="en-US" sz="1200" b="1" i="1" spc="-170" dirty="0" smtClean="0">
                <a:latin typeface="Segoe UI Semibold"/>
                <a:cs typeface="Segoe UI Semibold"/>
              </a:rPr>
              <a:t> </a:t>
            </a:r>
            <a:r>
              <a:rPr lang="en-US" sz="1200" b="1" i="1" spc="-50" dirty="0">
                <a:latin typeface="Segoe UI Semibold"/>
                <a:cs typeface="Segoe UI Semibold"/>
              </a:rPr>
              <a:t>systematic attempt </a:t>
            </a:r>
            <a:r>
              <a:rPr lang="en-US" sz="1200" b="1" i="1" dirty="0">
                <a:latin typeface="Segoe UI Semibold"/>
                <a:cs typeface="Segoe UI Semibold"/>
              </a:rPr>
              <a:t>to </a:t>
            </a:r>
            <a:r>
              <a:rPr lang="en-US" sz="1200" b="1" i="1" dirty="0" smtClean="0">
                <a:latin typeface="Segoe UI Semibold"/>
                <a:cs typeface="Segoe UI Semibold"/>
              </a:rPr>
              <a:t>   </a:t>
            </a:r>
            <a:r>
              <a:rPr lang="en-US" sz="1200" b="1" i="1" spc="-55" dirty="0" smtClean="0">
                <a:latin typeface="Segoe UI Semibold"/>
                <a:cs typeface="Segoe UI Semibold"/>
              </a:rPr>
              <a:t>provide </a:t>
            </a:r>
            <a:r>
              <a:rPr lang="en-US" sz="1200" b="1" i="1" spc="-60" dirty="0">
                <a:latin typeface="Segoe UI Semibold"/>
                <a:cs typeface="Segoe UI Semibold"/>
              </a:rPr>
              <a:t>answers  </a:t>
            </a:r>
            <a:r>
              <a:rPr lang="en-US" sz="1200" b="1" i="1" dirty="0">
                <a:latin typeface="Segoe UI Semibold"/>
                <a:cs typeface="Segoe UI Semibold"/>
              </a:rPr>
              <a:t>to </a:t>
            </a:r>
            <a:r>
              <a:rPr lang="en-US" sz="1200" b="1" i="1" dirty="0" smtClean="0">
                <a:latin typeface="Segoe UI Semibold"/>
                <a:cs typeface="Segoe UI Semibold"/>
              </a:rPr>
              <a:t>          </a:t>
            </a:r>
            <a:r>
              <a:rPr lang="en-US" sz="1200" b="1" i="1" spc="-50" dirty="0" smtClean="0">
                <a:latin typeface="Segoe UI Semibold"/>
                <a:cs typeface="Segoe UI Semibold"/>
              </a:rPr>
              <a:t>questions</a:t>
            </a:r>
            <a:r>
              <a:rPr lang="en-US" sz="1200" b="1" i="1" spc="-50" dirty="0">
                <a:latin typeface="Segoe UI Semibold"/>
                <a:cs typeface="Segoe UI Semibold"/>
              </a:rPr>
              <a:t>. </a:t>
            </a:r>
            <a:endParaRPr lang="en-US" sz="1200" b="1" i="1" spc="-50" dirty="0" smtClean="0">
              <a:latin typeface="Segoe UI Semibold"/>
              <a:cs typeface="Segoe UI Semibold"/>
            </a:endParaRPr>
          </a:p>
          <a:p>
            <a:pPr algn="ctr"/>
            <a:r>
              <a:rPr lang="en-US" sz="1200" b="1" i="1" spc="-55" dirty="0" smtClean="0">
                <a:latin typeface="Segoe UI Semibold"/>
                <a:cs typeface="Segoe UI Semibold"/>
              </a:rPr>
              <a:t>Such </a:t>
            </a:r>
            <a:r>
              <a:rPr lang="en-US" sz="1200" b="1" i="1" spc="-75" dirty="0">
                <a:latin typeface="Segoe UI Semibold"/>
                <a:cs typeface="Segoe UI Semibold"/>
              </a:rPr>
              <a:t>answer may </a:t>
            </a:r>
            <a:r>
              <a:rPr lang="en-US" sz="1200" b="1" i="1" spc="-30" dirty="0">
                <a:latin typeface="Segoe UI Semibold"/>
                <a:cs typeface="Segoe UI Semibold"/>
              </a:rPr>
              <a:t>be </a:t>
            </a:r>
            <a:r>
              <a:rPr lang="en-US" sz="1200" b="1" i="1" spc="-30" dirty="0" smtClean="0">
                <a:latin typeface="Segoe UI Semibold"/>
                <a:cs typeface="Segoe UI Semibold"/>
              </a:rPr>
              <a:t>        </a:t>
            </a:r>
            <a:r>
              <a:rPr lang="en-US" sz="1200" b="1" i="1" spc="-50" dirty="0" smtClean="0">
                <a:latin typeface="Segoe UI Semibold"/>
                <a:cs typeface="Segoe UI Semibold"/>
              </a:rPr>
              <a:t>abstract </a:t>
            </a:r>
            <a:r>
              <a:rPr lang="en-US" sz="1200" b="1" i="1" spc="-35" dirty="0">
                <a:latin typeface="Segoe UI Semibold"/>
                <a:cs typeface="Segoe UI Semibold"/>
              </a:rPr>
              <a:t>and  </a:t>
            </a:r>
            <a:r>
              <a:rPr lang="en-US" sz="1200" b="1" i="1" spc="-65" dirty="0">
                <a:latin typeface="Segoe UI Semibold"/>
                <a:cs typeface="Segoe UI Semibold"/>
              </a:rPr>
              <a:t>general </a:t>
            </a:r>
            <a:r>
              <a:rPr lang="en-US" sz="1200" b="1" i="1" spc="-40" dirty="0">
                <a:latin typeface="Segoe UI Semibold"/>
                <a:cs typeface="Segoe UI Semibold"/>
              </a:rPr>
              <a:t>as </a:t>
            </a:r>
            <a:r>
              <a:rPr lang="en-US" sz="1200" b="1" i="1" spc="-20" dirty="0">
                <a:latin typeface="Segoe UI Semibold"/>
                <a:cs typeface="Segoe UI Semibold"/>
              </a:rPr>
              <a:t>is </a:t>
            </a:r>
            <a:r>
              <a:rPr lang="en-US" sz="1200" b="1" i="1" spc="-45" dirty="0">
                <a:latin typeface="Segoe UI Semibold"/>
                <a:cs typeface="Segoe UI Semibold"/>
              </a:rPr>
              <a:t>often </a:t>
            </a:r>
            <a:r>
              <a:rPr lang="en-US" sz="1200" b="1" i="1" spc="-25" dirty="0">
                <a:latin typeface="Segoe UI Semibold"/>
                <a:cs typeface="Segoe UI Semibold"/>
              </a:rPr>
              <a:t>the </a:t>
            </a:r>
            <a:r>
              <a:rPr lang="en-US" sz="1200" b="1" i="1" spc="-45" dirty="0">
                <a:latin typeface="Segoe UI Semibold"/>
                <a:cs typeface="Segoe UI Semibold"/>
              </a:rPr>
              <a:t>case </a:t>
            </a:r>
            <a:r>
              <a:rPr lang="en-US" sz="1200" b="1" i="1" spc="-40" dirty="0">
                <a:latin typeface="Segoe UI Semibold"/>
                <a:cs typeface="Segoe UI Semibold"/>
              </a:rPr>
              <a:t>in </a:t>
            </a:r>
            <a:r>
              <a:rPr lang="en-US" sz="1200" b="1" i="1" spc="-45" dirty="0">
                <a:latin typeface="Segoe UI Semibold"/>
                <a:cs typeface="Segoe UI Semibold"/>
              </a:rPr>
              <a:t>basic </a:t>
            </a:r>
            <a:r>
              <a:rPr lang="en-US" sz="1200" b="1" i="1" spc="-45" dirty="0" smtClean="0">
                <a:latin typeface="Segoe UI Semibold"/>
                <a:cs typeface="Segoe UI Semibold"/>
              </a:rPr>
              <a:t>     </a:t>
            </a:r>
            <a:r>
              <a:rPr lang="en-US" sz="1200" b="1" i="1" spc="-60" dirty="0" smtClean="0">
                <a:latin typeface="Segoe UI Semibold"/>
                <a:cs typeface="Segoe UI Semibold"/>
              </a:rPr>
              <a:t>research </a:t>
            </a:r>
            <a:r>
              <a:rPr lang="en-US" sz="1200" b="1" i="1" spc="-60" dirty="0">
                <a:latin typeface="Segoe UI Semibold"/>
                <a:cs typeface="Segoe UI Semibold"/>
              </a:rPr>
              <a:t>or </a:t>
            </a:r>
            <a:r>
              <a:rPr lang="en-US" sz="1200" b="1" i="1" spc="-50" dirty="0">
                <a:latin typeface="Segoe UI Semibold"/>
                <a:cs typeface="Segoe UI Semibold"/>
              </a:rPr>
              <a:t>they  </a:t>
            </a:r>
            <a:r>
              <a:rPr lang="en-US" sz="1200" b="1" i="1" spc="-70" dirty="0">
                <a:latin typeface="Segoe UI Semibold"/>
                <a:cs typeface="Segoe UI Semibold"/>
              </a:rPr>
              <a:t>may </a:t>
            </a:r>
            <a:r>
              <a:rPr lang="en-US" sz="1200" b="1" i="1" spc="-25" dirty="0">
                <a:latin typeface="Segoe UI Semibold"/>
                <a:cs typeface="Segoe UI Semibold"/>
              </a:rPr>
              <a:t>be </a:t>
            </a:r>
            <a:r>
              <a:rPr lang="en-US" sz="1200" b="1" i="1" spc="-25" dirty="0" smtClean="0">
                <a:latin typeface="Segoe UI Semibold"/>
                <a:cs typeface="Segoe UI Semibold"/>
              </a:rPr>
              <a:t> </a:t>
            </a:r>
            <a:r>
              <a:rPr lang="en-US" sz="1200" b="1" i="1" spc="-50" dirty="0" smtClean="0">
                <a:latin typeface="Segoe UI Semibold"/>
                <a:cs typeface="Segoe UI Semibold"/>
              </a:rPr>
              <a:t>highly </a:t>
            </a:r>
            <a:r>
              <a:rPr lang="en-US" sz="1200" b="1" i="1" spc="-45" dirty="0">
                <a:latin typeface="Segoe UI Semibold"/>
                <a:cs typeface="Segoe UI Semibold"/>
              </a:rPr>
              <a:t>concrete </a:t>
            </a:r>
            <a:r>
              <a:rPr lang="en-US" sz="1200" b="1" i="1" spc="-35" dirty="0">
                <a:latin typeface="Segoe UI Semibold"/>
                <a:cs typeface="Segoe UI Semibold"/>
              </a:rPr>
              <a:t>and </a:t>
            </a:r>
            <a:r>
              <a:rPr lang="en-US" sz="1200" b="1" i="1" spc="-35" dirty="0" smtClean="0">
                <a:latin typeface="Segoe UI Semibold"/>
                <a:cs typeface="Segoe UI Semibold"/>
              </a:rPr>
              <a:t>         </a:t>
            </a:r>
            <a:r>
              <a:rPr lang="en-US" sz="1200" b="1" i="1" spc="-40" dirty="0" smtClean="0">
                <a:latin typeface="Segoe UI Semibold"/>
                <a:cs typeface="Segoe UI Semibold"/>
              </a:rPr>
              <a:t>specific </a:t>
            </a:r>
            <a:r>
              <a:rPr lang="en-US" sz="1200" b="1" i="1" spc="-40" dirty="0">
                <a:latin typeface="Segoe UI Semibold"/>
                <a:cs typeface="Segoe UI Semibold"/>
              </a:rPr>
              <a:t>as </a:t>
            </a:r>
            <a:r>
              <a:rPr lang="en-US" sz="1200" b="1" i="1" spc="-20" dirty="0">
                <a:latin typeface="Segoe UI Semibold"/>
                <a:cs typeface="Segoe UI Semibold"/>
              </a:rPr>
              <a:t>is </a:t>
            </a:r>
            <a:r>
              <a:rPr lang="en-US" sz="1200" b="1" i="1" spc="-45" dirty="0">
                <a:latin typeface="Segoe UI Semibold"/>
                <a:cs typeface="Segoe UI Semibold"/>
              </a:rPr>
              <a:t>often </a:t>
            </a:r>
            <a:r>
              <a:rPr lang="en-US" sz="1200" b="1" i="1" spc="-25" dirty="0">
                <a:latin typeface="Segoe UI Semibold"/>
                <a:cs typeface="Segoe UI Semibold"/>
              </a:rPr>
              <a:t>the  </a:t>
            </a:r>
            <a:r>
              <a:rPr lang="en-US" sz="1200" b="1" i="1" spc="-25" dirty="0" smtClean="0">
                <a:latin typeface="Segoe UI Semibold"/>
                <a:cs typeface="Segoe UI Semibold"/>
              </a:rPr>
              <a:t>   </a:t>
            </a:r>
            <a:r>
              <a:rPr lang="en-US" sz="1200" b="1" i="1" spc="-45" dirty="0" smtClean="0">
                <a:latin typeface="Segoe UI Semibold"/>
                <a:cs typeface="Segoe UI Semibold"/>
              </a:rPr>
              <a:t>case </a:t>
            </a:r>
            <a:r>
              <a:rPr lang="en-US" sz="1200" b="1" i="1" spc="-40" dirty="0">
                <a:latin typeface="Segoe UI Semibold"/>
                <a:cs typeface="Segoe UI Semibold"/>
              </a:rPr>
              <a:t>in applied</a:t>
            </a:r>
            <a:r>
              <a:rPr lang="en-US" sz="1200" b="1" i="1" spc="-165" dirty="0">
                <a:latin typeface="Segoe UI Semibold"/>
                <a:cs typeface="Segoe UI Semibold"/>
              </a:rPr>
              <a:t> </a:t>
            </a:r>
            <a:r>
              <a:rPr lang="en-US" sz="1200" b="1" i="1" spc="-60" dirty="0">
                <a:latin typeface="Segoe UI Semibold"/>
                <a:cs typeface="Segoe UI Semibold"/>
              </a:rPr>
              <a:t>research</a:t>
            </a:r>
            <a:r>
              <a:rPr lang="en-US" sz="1200" b="1" i="1" spc="-60" dirty="0" smtClean="0">
                <a:latin typeface="Segoe UI Semibold"/>
                <a:cs typeface="Segoe UI Semibold"/>
              </a:rPr>
              <a:t>.</a:t>
            </a:r>
          </a:p>
          <a:p>
            <a:pPr algn="ctr"/>
            <a:endParaRPr lang="en-US" sz="1200" b="1" i="1" spc="-60" dirty="0">
              <a:latin typeface="Segoe UI Semibold"/>
              <a:cs typeface="Segoe UI Semibold"/>
            </a:endParaRPr>
          </a:p>
          <a:p>
            <a:pPr algn="ctr"/>
            <a:r>
              <a:rPr lang="en-US" sz="1200" b="1" spc="-35" dirty="0">
                <a:solidFill>
                  <a:srgbClr val="FF0000"/>
                </a:solidFill>
                <a:latin typeface="Segoe UI Semibold"/>
                <a:cs typeface="Segoe UI Semibold"/>
              </a:rPr>
              <a:t>Tuckman</a:t>
            </a:r>
            <a:r>
              <a:rPr lang="en-US" sz="1200" b="1" dirty="0">
                <a:solidFill>
                  <a:srgbClr val="FF0000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spc="-10" dirty="0">
                <a:solidFill>
                  <a:srgbClr val="FF0000"/>
                </a:solidFill>
                <a:latin typeface="Segoe UI Semibold"/>
                <a:cs typeface="Segoe UI Semibold"/>
              </a:rPr>
              <a:t>(</a:t>
            </a:r>
            <a:r>
              <a:rPr lang="en-US" sz="1200" b="1" spc="-10" dirty="0" smtClean="0">
                <a:solidFill>
                  <a:srgbClr val="FF0000"/>
                </a:solidFill>
                <a:latin typeface="Segoe UI Semibold"/>
                <a:cs typeface="Segoe UI Semibold"/>
              </a:rPr>
              <a:t>1978)</a:t>
            </a:r>
            <a:endParaRPr lang="en-US" sz="1200" dirty="0">
              <a:latin typeface="Segoe UI Semibold"/>
              <a:cs typeface="Segoe UI Semibold"/>
            </a:endParaRPr>
          </a:p>
          <a:p>
            <a:pPr algn="ctr"/>
            <a:endParaRPr lang="en-US" sz="1200" dirty="0">
              <a:latin typeface="Segoe UI Semibold"/>
              <a:cs typeface="Segoe UI Semibold"/>
            </a:endParaRPr>
          </a:p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1214063"/>
            <a:ext cx="1512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5" dirty="0" err="1" smtClean="0">
                <a:latin typeface="Segoe UI Semibold"/>
                <a:cs typeface="Segoe UI Semibold"/>
              </a:rPr>
              <a:t>Suatu</a:t>
            </a:r>
            <a:r>
              <a:rPr lang="en-US" sz="1200" b="1" spc="-5" dirty="0" smtClean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investigasi</a:t>
            </a:r>
            <a:r>
              <a:rPr lang="en-US" sz="1200" b="1" spc="-5" dirty="0">
                <a:latin typeface="Segoe UI Semibold"/>
                <a:cs typeface="Segoe UI Semibold"/>
              </a:rPr>
              <a:t>     </a:t>
            </a:r>
            <a:r>
              <a:rPr lang="en-US" sz="1200" b="1" spc="-5" dirty="0" err="1">
                <a:latin typeface="Segoe UI Semibold"/>
                <a:cs typeface="Segoe UI Semibold"/>
              </a:rPr>
              <a:t>atau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keinginan</a:t>
            </a:r>
            <a:r>
              <a:rPr lang="en-US" sz="1200" b="1" spc="-5" dirty="0">
                <a:latin typeface="Segoe UI Semibold"/>
                <a:cs typeface="Segoe UI Semibold"/>
              </a:rPr>
              <a:t>-        </a:t>
            </a:r>
            <a:r>
              <a:rPr lang="en-US" sz="1200" b="1" spc="-5" dirty="0" err="1">
                <a:latin typeface="Segoe UI Semibold"/>
                <a:cs typeface="Segoe UI Semibold"/>
              </a:rPr>
              <a:t>tahuan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saintifik</a:t>
            </a:r>
            <a:r>
              <a:rPr lang="en-US" sz="1200" b="1" spc="-5" dirty="0">
                <a:latin typeface="Segoe UI Semibold"/>
                <a:cs typeface="Segoe UI Semibold"/>
              </a:rPr>
              <a:t>        yang  </a:t>
            </a:r>
            <a:r>
              <a:rPr lang="en-US" sz="1200" b="1" spc="-5" dirty="0" err="1">
                <a:latin typeface="Segoe UI Semibold"/>
                <a:cs typeface="Segoe UI Semibold"/>
              </a:rPr>
              <a:t>terorganisasi</a:t>
            </a:r>
            <a:r>
              <a:rPr lang="en-US" sz="1200" b="1" spc="-5" dirty="0">
                <a:latin typeface="Segoe UI Semibold"/>
                <a:cs typeface="Segoe UI Semibold"/>
              </a:rPr>
              <a:t>, </a:t>
            </a:r>
            <a:r>
              <a:rPr lang="en-US" sz="1200" b="1" dirty="0" err="1">
                <a:latin typeface="Segoe UI Semibold"/>
                <a:cs typeface="Segoe UI Semibold"/>
              </a:rPr>
              <a:t>sistematik</a:t>
            </a:r>
            <a:r>
              <a:rPr lang="en-US" sz="1200" b="1" dirty="0">
                <a:latin typeface="Segoe UI Semibold"/>
                <a:cs typeface="Segoe UI Semibold"/>
              </a:rPr>
              <a:t>, </a:t>
            </a:r>
            <a:r>
              <a:rPr lang="en-US" sz="1200" b="1" dirty="0" err="1">
                <a:latin typeface="Segoe UI Semibold"/>
                <a:cs typeface="Segoe UI Semibold"/>
              </a:rPr>
              <a:t>berbasis</a:t>
            </a:r>
            <a:r>
              <a:rPr lang="en-US" sz="1200" b="1" dirty="0">
                <a:latin typeface="Segoe UI Semibold"/>
                <a:cs typeface="Segoe UI Semibold"/>
              </a:rPr>
              <a:t> data, </a:t>
            </a:r>
            <a:r>
              <a:rPr lang="en-US" sz="1200" b="1" dirty="0" err="1">
                <a:latin typeface="Segoe UI Semibold"/>
                <a:cs typeface="Segoe UI Semibold"/>
              </a:rPr>
              <a:t>kritikal</a:t>
            </a:r>
            <a:r>
              <a:rPr lang="en-US" sz="1200" b="1" dirty="0">
                <a:latin typeface="Segoe UI Semibold"/>
                <a:cs typeface="Segoe UI Semibold"/>
              </a:rPr>
              <a:t>            </a:t>
            </a:r>
            <a:r>
              <a:rPr lang="en-US" sz="1200" b="1" spc="-5" dirty="0" err="1">
                <a:latin typeface="Segoe UI Semibold"/>
                <a:cs typeface="Segoe UI Semibold"/>
              </a:rPr>
              <a:t>terhadap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suatu</a:t>
            </a:r>
            <a:r>
              <a:rPr lang="en-US" sz="1200" b="1" spc="-5" dirty="0">
                <a:latin typeface="Segoe UI Semibold"/>
                <a:cs typeface="Segoe UI Semibold"/>
              </a:rPr>
              <a:t>       </a:t>
            </a:r>
            <a:r>
              <a:rPr lang="en-US" sz="1200" b="1" dirty="0" err="1">
                <a:latin typeface="Segoe UI Semibold"/>
                <a:cs typeface="Segoe UI Semibold"/>
              </a:rPr>
              <a:t>masalah</a:t>
            </a:r>
            <a:r>
              <a:rPr lang="en-US" sz="1200" b="1" dirty="0">
                <a:latin typeface="Segoe UI Semibold"/>
                <a:cs typeface="Segoe UI Semibold"/>
              </a:rPr>
              <a:t> </a:t>
            </a:r>
            <a:r>
              <a:rPr lang="en-US" sz="1200" b="1" dirty="0" err="1">
                <a:latin typeface="Segoe UI Semibold"/>
                <a:cs typeface="Segoe UI Semibold"/>
              </a:rPr>
              <a:t>dengan</a:t>
            </a:r>
            <a:r>
              <a:rPr lang="en-US" sz="1200" b="1" dirty="0">
                <a:latin typeface="Segoe UI Semibold"/>
                <a:cs typeface="Segoe UI Semibold"/>
              </a:rPr>
              <a:t>      </a:t>
            </a:r>
            <a:r>
              <a:rPr lang="en-US" sz="1200" b="1" spc="-5" dirty="0" err="1">
                <a:latin typeface="Segoe UI Semibold"/>
                <a:cs typeface="Segoe UI Semibold"/>
              </a:rPr>
              <a:t>tujuan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dirty="0" err="1">
                <a:latin typeface="Segoe UI Semibold"/>
                <a:cs typeface="Segoe UI Semibold"/>
              </a:rPr>
              <a:t>menemukan</a:t>
            </a:r>
            <a:r>
              <a:rPr lang="en-US" sz="1200" b="1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jawaban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atau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solusinya</a:t>
            </a:r>
            <a:r>
              <a:rPr lang="en-US" sz="1200" b="1" spc="-5" dirty="0">
                <a:latin typeface="Segoe UI Semibold"/>
                <a:cs typeface="Segoe UI Semibold"/>
              </a:rPr>
              <a:t>  </a:t>
            </a:r>
          </a:p>
          <a:p>
            <a:pPr algn="ctr"/>
            <a:endParaRPr lang="en-US" altLang="ko-KR" sz="1200" b="1" spc="-5" dirty="0">
              <a:latin typeface="Segoe UI Semibold"/>
              <a:cs typeface="Segoe UI Semibold"/>
            </a:endParaRPr>
          </a:p>
          <a:p>
            <a:pPr algn="ctr"/>
            <a:r>
              <a:rPr lang="en-US" sz="1200" b="1" dirty="0" err="1">
                <a:solidFill>
                  <a:srgbClr val="C00000"/>
                </a:solidFill>
                <a:latin typeface="Segoe UI Semibold"/>
                <a:cs typeface="Segoe UI Semibold"/>
              </a:rPr>
              <a:t>Sekaran</a:t>
            </a:r>
            <a:r>
              <a:rPr lang="en-US" sz="1200" b="1" spc="-20" dirty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Segoe UI Semibold"/>
                <a:cs typeface="Segoe UI Semibold"/>
              </a:rPr>
              <a:t>(</a:t>
            </a:r>
            <a:r>
              <a:rPr lang="en-US" sz="1200" b="1" dirty="0" smtClean="0">
                <a:solidFill>
                  <a:srgbClr val="C00000"/>
                </a:solidFill>
                <a:latin typeface="Segoe UI Semibold"/>
                <a:cs typeface="Segoe UI Semibold"/>
              </a:rPr>
              <a:t>2003)</a:t>
            </a:r>
            <a:endParaRPr lang="en-US" sz="1200" dirty="0">
              <a:latin typeface="Segoe UI Semibold"/>
              <a:cs typeface="Segoe UI Semibold"/>
            </a:endParaRPr>
          </a:p>
          <a:p>
            <a:pPr algn="ctr"/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292" y="1214063"/>
            <a:ext cx="15121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40335" algn="ctr">
              <a:lnSpc>
                <a:spcPct val="100000"/>
              </a:lnSpc>
              <a:spcBef>
                <a:spcPts val="1200"/>
              </a:spcBef>
            </a:pPr>
            <a:r>
              <a:rPr lang="en-US" sz="1200" b="1" spc="-5" dirty="0" err="1" smtClean="0">
                <a:latin typeface="Segoe UI Semibold"/>
                <a:cs typeface="Segoe UI Semibold"/>
              </a:rPr>
              <a:t>Pengembangan</a:t>
            </a:r>
            <a:r>
              <a:rPr lang="en-US" sz="1200" b="1" spc="-5" dirty="0" smtClean="0">
                <a:latin typeface="Segoe UI Semibold"/>
                <a:cs typeface="Segoe UI Semibold"/>
              </a:rPr>
              <a:t>   </a:t>
            </a:r>
            <a:r>
              <a:rPr lang="en-US" sz="1200" b="1" dirty="0" err="1" smtClean="0">
                <a:latin typeface="Segoe UI Semibold"/>
                <a:cs typeface="Segoe UI Semibold"/>
              </a:rPr>
              <a:t>dan</a:t>
            </a:r>
            <a:r>
              <a:rPr lang="en-US" sz="1200" b="1" dirty="0" smtClean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pengujian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smtClean="0">
                <a:latin typeface="Segoe UI Semibold"/>
                <a:cs typeface="Segoe UI Semibold"/>
              </a:rPr>
              <a:t>    </a:t>
            </a:r>
            <a:r>
              <a:rPr lang="en-US" sz="1200" b="1" dirty="0" err="1" smtClean="0">
                <a:latin typeface="Segoe UI Semibold"/>
                <a:cs typeface="Segoe UI Semibold"/>
              </a:rPr>
              <a:t>dari</a:t>
            </a:r>
            <a:r>
              <a:rPr lang="en-US" sz="1200" b="1" dirty="0" smtClean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teori-teori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smtClean="0">
                <a:latin typeface="Segoe UI Semibold"/>
                <a:cs typeface="Segoe UI Semibold"/>
              </a:rPr>
              <a:t>   </a:t>
            </a:r>
            <a:r>
              <a:rPr lang="en-US" sz="1200" b="1" spc="-5" dirty="0" err="1" smtClean="0">
                <a:latin typeface="Segoe UI Semibold"/>
                <a:cs typeface="Segoe UI Semibold"/>
              </a:rPr>
              <a:t>baru</a:t>
            </a:r>
            <a:r>
              <a:rPr lang="en-US" sz="1200" b="1" spc="-5" dirty="0" smtClean="0">
                <a:latin typeface="Segoe UI Semibold"/>
                <a:cs typeface="Segoe UI Semibold"/>
              </a:rPr>
              <a:t> </a:t>
            </a:r>
            <a:r>
              <a:rPr lang="en-US" sz="1200" b="1" spc="-10" dirty="0" err="1">
                <a:latin typeface="Segoe UI Semibold"/>
                <a:cs typeface="Segoe UI Semibold"/>
              </a:rPr>
              <a:t>tentang</a:t>
            </a:r>
            <a:r>
              <a:rPr lang="en-US" sz="1200" b="1" spc="-10" dirty="0">
                <a:latin typeface="Segoe UI Semibold"/>
                <a:cs typeface="Segoe UI Semibold"/>
              </a:rPr>
              <a:t>  </a:t>
            </a:r>
            <a:r>
              <a:rPr lang="en-US" sz="1200" b="1" spc="-10" dirty="0" smtClean="0">
                <a:latin typeface="Segoe UI Semibold"/>
                <a:cs typeface="Segoe UI Semibold"/>
              </a:rPr>
              <a:t>      </a:t>
            </a:r>
            <a:r>
              <a:rPr lang="en-US" sz="1200" b="1" spc="-5" dirty="0" err="1" smtClean="0">
                <a:latin typeface="Segoe UI Semibold"/>
                <a:cs typeface="Segoe UI Semibold"/>
              </a:rPr>
              <a:t>bagaimana</a:t>
            </a:r>
            <a:r>
              <a:rPr lang="en-US" sz="1200" b="1" spc="-5" dirty="0" smtClean="0">
                <a:latin typeface="Segoe UI Semibold"/>
                <a:cs typeface="Segoe UI Semibold"/>
              </a:rPr>
              <a:t> </a:t>
            </a:r>
            <a:r>
              <a:rPr lang="en-US" sz="1200" b="1" dirty="0" err="1">
                <a:latin typeface="Segoe UI Semibold"/>
                <a:cs typeface="Segoe UI Semibold"/>
              </a:rPr>
              <a:t>dunia</a:t>
            </a:r>
            <a:r>
              <a:rPr lang="en-US" sz="1200" b="1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nyata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bekerja</a:t>
            </a:r>
            <a:r>
              <a:rPr lang="en-US" sz="1200" b="1" spc="-5" dirty="0">
                <a:latin typeface="Segoe UI Semibold"/>
                <a:cs typeface="Segoe UI Semibold"/>
              </a:rPr>
              <a:t> </a:t>
            </a:r>
            <a:r>
              <a:rPr lang="en-US" sz="1200" b="1" spc="-5" dirty="0" smtClean="0">
                <a:latin typeface="Segoe UI Semibold"/>
                <a:cs typeface="Segoe UI Semibold"/>
              </a:rPr>
              <a:t>     </a:t>
            </a:r>
            <a:r>
              <a:rPr lang="en-US" sz="1200" b="1" spc="-5" dirty="0" err="1" smtClean="0">
                <a:latin typeface="Segoe UI Semibold"/>
                <a:cs typeface="Segoe UI Semibold"/>
              </a:rPr>
              <a:t>atau</a:t>
            </a:r>
            <a:r>
              <a:rPr lang="en-US" sz="1200" b="1" spc="-5" dirty="0" smtClean="0">
                <a:latin typeface="Segoe UI Semibold"/>
                <a:cs typeface="Segoe UI Semibold"/>
              </a:rPr>
              <a:t> </a:t>
            </a:r>
            <a:r>
              <a:rPr lang="en-US" sz="1200" b="1" dirty="0" err="1">
                <a:latin typeface="Segoe UI Semibold"/>
                <a:cs typeface="Segoe UI Semibold"/>
              </a:rPr>
              <a:t>penolakan</a:t>
            </a:r>
            <a:r>
              <a:rPr lang="en-US" sz="1200" b="1" dirty="0">
                <a:latin typeface="Segoe UI Semibold"/>
                <a:cs typeface="Segoe UI Semibold"/>
              </a:rPr>
              <a:t> </a:t>
            </a:r>
            <a:r>
              <a:rPr lang="en-US" sz="1200" b="1" dirty="0" smtClean="0">
                <a:latin typeface="Segoe UI Semibold"/>
                <a:cs typeface="Segoe UI Semibold"/>
              </a:rPr>
              <a:t>   </a:t>
            </a:r>
            <a:r>
              <a:rPr lang="en-US" sz="1200" b="1" dirty="0" err="1" smtClean="0">
                <a:latin typeface="Segoe UI Semibold"/>
                <a:cs typeface="Segoe UI Semibold"/>
              </a:rPr>
              <a:t>dari</a:t>
            </a:r>
            <a:r>
              <a:rPr lang="en-US" sz="1200" b="1" dirty="0" smtClean="0">
                <a:latin typeface="Segoe UI Semibold"/>
                <a:cs typeface="Segoe UI Semibold"/>
              </a:rPr>
              <a:t> </a:t>
            </a:r>
            <a:r>
              <a:rPr lang="en-US" sz="1200" b="1" spc="-5" dirty="0" err="1">
                <a:latin typeface="Segoe UI Semibold"/>
                <a:cs typeface="Segoe UI Semibold"/>
              </a:rPr>
              <a:t>teori-teori</a:t>
            </a:r>
            <a:r>
              <a:rPr lang="en-US" sz="1200" b="1" spc="-5" dirty="0">
                <a:latin typeface="Segoe UI Semibold"/>
                <a:cs typeface="Segoe UI Semibold"/>
              </a:rPr>
              <a:t>  </a:t>
            </a:r>
            <a:r>
              <a:rPr lang="en-US" sz="1200" b="1" spc="-5" dirty="0" smtClean="0">
                <a:latin typeface="Segoe UI Semibold"/>
                <a:cs typeface="Segoe UI Semibold"/>
              </a:rPr>
              <a:t>  yang </a:t>
            </a:r>
            <a:r>
              <a:rPr lang="en-US" sz="1200" b="1" spc="-5" dirty="0" err="1">
                <a:latin typeface="Segoe UI Semibold"/>
                <a:cs typeface="Segoe UI Semibold"/>
              </a:rPr>
              <a:t>sudah</a:t>
            </a:r>
            <a:r>
              <a:rPr lang="en-US" sz="1200" b="1" spc="-25" dirty="0">
                <a:latin typeface="Segoe UI Semibold"/>
                <a:cs typeface="Segoe UI Semibold"/>
              </a:rPr>
              <a:t> </a:t>
            </a:r>
            <a:r>
              <a:rPr lang="en-US" sz="1200" b="1" dirty="0" err="1">
                <a:latin typeface="Segoe UI Semibold"/>
                <a:cs typeface="Segoe UI Semibold"/>
              </a:rPr>
              <a:t>ada</a:t>
            </a:r>
            <a:r>
              <a:rPr lang="en-US" sz="1200" b="1" dirty="0" smtClean="0">
                <a:latin typeface="Segoe UI Semibold"/>
                <a:cs typeface="Segoe UI Semibold"/>
              </a:rPr>
              <a:t>.</a:t>
            </a:r>
          </a:p>
          <a:p>
            <a:pPr marL="12700" marR="140335" algn="ctr">
              <a:lnSpc>
                <a:spcPct val="100000"/>
              </a:lnSpc>
              <a:spcBef>
                <a:spcPts val="1200"/>
              </a:spcBef>
            </a:pPr>
            <a:endParaRPr lang="en-US" sz="1200" b="1" dirty="0">
              <a:latin typeface="Segoe UI Semibold"/>
              <a:cs typeface="Segoe UI Semibold"/>
            </a:endParaRPr>
          </a:p>
          <a:p>
            <a:pPr marL="12700" marR="140335" algn="ctr">
              <a:spcBef>
                <a:spcPts val="1200"/>
              </a:spcBef>
            </a:pPr>
            <a:r>
              <a:rPr lang="is-IS" sz="1200" b="1" dirty="0" smtClean="0">
                <a:solidFill>
                  <a:srgbClr val="C00000"/>
                </a:solidFill>
                <a:latin typeface="Segoe UI Semibold"/>
                <a:cs typeface="Segoe UI Semibold"/>
              </a:rPr>
              <a:t>     Kinney</a:t>
            </a:r>
            <a:r>
              <a:rPr lang="is-IS" sz="1200" b="1" spc="-30" dirty="0" smtClean="0">
                <a:solidFill>
                  <a:srgbClr val="C00000"/>
                </a:solidFill>
                <a:latin typeface="Segoe UI Semibold"/>
                <a:cs typeface="Segoe UI Semibold"/>
              </a:rPr>
              <a:t> </a:t>
            </a:r>
            <a:r>
              <a:rPr lang="is-IS" sz="1200" b="1" spc="-5" dirty="0">
                <a:solidFill>
                  <a:srgbClr val="C00000"/>
                </a:solidFill>
                <a:latin typeface="Segoe UI Semibold"/>
                <a:cs typeface="Segoe UI Semibold"/>
              </a:rPr>
              <a:t>(1986</a:t>
            </a:r>
            <a:r>
              <a:rPr lang="is-IS" sz="1200" b="1" spc="-5" dirty="0" smtClean="0">
                <a:solidFill>
                  <a:srgbClr val="C00000"/>
                </a:solidFill>
                <a:latin typeface="Segoe UI Semibold"/>
                <a:cs typeface="Segoe UI Semibold"/>
              </a:rPr>
              <a:t>)</a:t>
            </a:r>
            <a:endParaRPr lang="is-IS" sz="1200" dirty="0">
              <a:latin typeface="Segoe UI Semibold"/>
              <a:cs typeface="Segoe UI Semibold"/>
            </a:endParaRPr>
          </a:p>
          <a:p>
            <a:pPr marL="12700" marR="140335" algn="ctr">
              <a:lnSpc>
                <a:spcPct val="100000"/>
              </a:lnSpc>
              <a:spcBef>
                <a:spcPts val="1200"/>
              </a:spcBef>
            </a:pPr>
            <a:endParaRPr lang="en-US" sz="1200" dirty="0">
              <a:latin typeface="Segoe UI Semibold"/>
              <a:cs typeface="Segoe UI Semibold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7963EFA-1DEB-47DA-BEBD-E6BDF0D96B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7CC79B8A-4338-414B-98FD-2A37586FDCF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23" name="Picture 22" descr="mage result for scientific resear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99" y="1552605"/>
            <a:ext cx="1743279" cy="274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mage result for scientific resear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6" y="1646164"/>
            <a:ext cx="1030278" cy="2571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0296" y="1241298"/>
            <a:ext cx="2321432" cy="788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2868358" y="1520056"/>
            <a:ext cx="163639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Menyatakan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tujuan secara</a:t>
            </a:r>
            <a:r>
              <a:rPr sz="900" b="1" dirty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jelas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02" y="1152144"/>
            <a:ext cx="493776" cy="737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4798315" y="1241298"/>
            <a:ext cx="2388869" cy="788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5307711" y="1383602"/>
            <a:ext cx="1746409" cy="4255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lnSpc>
                <a:spcPct val="99600"/>
              </a:lnSpc>
              <a:spcBef>
                <a:spcPts val="79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Menggunakan landasan teoritis 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 </a:t>
            </a:r>
            <a:r>
              <a:rPr sz="900" b="1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dan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metode pengujian </a:t>
            </a:r>
            <a:r>
              <a:rPr sz="900" b="1" dirty="0">
                <a:solidFill>
                  <a:srgbClr val="70471C"/>
                </a:solidFill>
                <a:latin typeface="Segoe UI Semibold"/>
                <a:cs typeface="Segoe UI Semibold"/>
              </a:rPr>
              <a:t>data yang </a:t>
            </a:r>
            <a:r>
              <a:rPr lang="en-US" sz="900" b="1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</a:t>
            </a:r>
            <a:r>
              <a:rPr sz="900" b="1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relevan</a:t>
            </a:r>
            <a:endParaRPr sz="900" dirty="0">
              <a:latin typeface="Segoe UI Semibold"/>
              <a:cs typeface="Segoe UI Semi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9165" y="1152144"/>
            <a:ext cx="493776" cy="737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360295" y="2119122"/>
            <a:ext cx="2358009" cy="7886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2868358" y="2192331"/>
            <a:ext cx="172974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Mengembangkan hipotesis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yang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</a:t>
            </a:r>
            <a:r>
              <a:rPr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dapat diuji </a:t>
            </a: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kebenarannya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dan 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   </a:t>
            </a:r>
            <a:r>
              <a:rPr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didasarkan </a:t>
            </a: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telaah teori </a:t>
            </a:r>
            <a:r>
              <a:rPr sz="900" b="1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/</a:t>
            </a:r>
            <a:r>
              <a:rPr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berdasarkan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pengungkapan</a:t>
            </a:r>
            <a:r>
              <a:rPr sz="900" b="1" spc="-26" dirty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data</a:t>
            </a:r>
            <a:endParaRPr sz="900" dirty="0">
              <a:latin typeface="Segoe UI Semibold"/>
              <a:cs typeface="Segoe UI Semi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0002" y="2028825"/>
            <a:ext cx="493776" cy="73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798314" y="2119122"/>
            <a:ext cx="2322576" cy="788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307711" y="2329529"/>
            <a:ext cx="1647349" cy="297037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L="9525" marR="3810">
              <a:lnSpc>
                <a:spcPts val="1073"/>
              </a:lnSpc>
              <a:spcBef>
                <a:spcPts val="116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Mempunyai kemampuan untuk  diuji ulang</a:t>
            </a:r>
            <a:r>
              <a:rPr sz="900" b="1" dirty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(replikasi)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9165" y="2028825"/>
            <a:ext cx="493776" cy="73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2360296" y="2995802"/>
            <a:ext cx="2321432" cy="788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2868358" y="3275647"/>
            <a:ext cx="148590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Memilih data dengan</a:t>
            </a:r>
            <a:r>
              <a:rPr sz="900" b="1" spc="-15" dirty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8" dirty="0">
                <a:solidFill>
                  <a:srgbClr val="70471C"/>
                </a:solidFill>
                <a:latin typeface="Segoe UI Semibold"/>
                <a:cs typeface="Segoe UI Semibold"/>
              </a:rPr>
              <a:t>presisi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10002" y="2906649"/>
            <a:ext cx="493776" cy="73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798314" y="2995802"/>
            <a:ext cx="2322576" cy="788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5307710" y="3207068"/>
            <a:ext cx="1426845" cy="297037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L="9525" marR="3810">
              <a:lnSpc>
                <a:spcPts val="1073"/>
              </a:lnSpc>
              <a:spcBef>
                <a:spcPts val="116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Menarik kesimpulan secara  objektif</a:t>
            </a:r>
            <a:endParaRPr sz="900">
              <a:latin typeface="Segoe UI Semibold"/>
              <a:cs typeface="Segoe UI Semibold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49165" y="2906649"/>
            <a:ext cx="493776" cy="737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360295" y="3873627"/>
            <a:ext cx="2344293" cy="7886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868358" y="4084700"/>
            <a:ext cx="1729264" cy="297037"/>
          </a:xfrm>
          <a:prstGeom prst="rect">
            <a:avLst/>
          </a:prstGeom>
        </p:spPr>
        <p:txBody>
          <a:bodyPr vert="horz" wrap="square" lIns="0" tIns="14764" rIns="0" bIns="0" rtlCol="0">
            <a:spAutoFit/>
          </a:bodyPr>
          <a:lstStyle/>
          <a:p>
            <a:pPr marL="9525" marR="3810">
              <a:lnSpc>
                <a:spcPts val="1073"/>
              </a:lnSpc>
              <a:spcBef>
                <a:spcPts val="116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Hasil penelitian memiliki 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           </a:t>
            </a:r>
            <a:r>
              <a:rPr sz="900" b="1" spc="-8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kemampuan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untuk</a:t>
            </a:r>
            <a:r>
              <a:rPr sz="900" b="1" spc="-11" dirty="0">
                <a:solidFill>
                  <a:srgbClr val="70471C"/>
                </a:solidFill>
                <a:latin typeface="Segoe UI Semibold"/>
                <a:cs typeface="Segoe UI Semibold"/>
              </a:rPr>
              <a:t>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digeneralisasi</a:t>
            </a:r>
            <a:endParaRPr sz="900" dirty="0">
              <a:latin typeface="Segoe UI Semibold"/>
              <a:cs typeface="Segoe UI Semibol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10002" y="3783330"/>
            <a:ext cx="493776" cy="7383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4798314" y="3873627"/>
            <a:ext cx="2379726" cy="7886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 txBox="1"/>
          <p:nvPr/>
        </p:nvSpPr>
        <p:spPr>
          <a:xfrm>
            <a:off x="5307710" y="3947313"/>
            <a:ext cx="1730693" cy="42495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marR="3810">
              <a:lnSpc>
                <a:spcPct val="98400"/>
              </a:lnSpc>
              <a:spcBef>
                <a:spcPts val="94"/>
              </a:spcBef>
            </a:pP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Menjelaskan fenomena secara 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     </a:t>
            </a:r>
            <a:r>
              <a:rPr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sederhana </a:t>
            </a:r>
            <a:r>
              <a:rPr sz="900" b="1" spc="-19" dirty="0">
                <a:solidFill>
                  <a:srgbClr val="70471C"/>
                </a:solidFill>
                <a:latin typeface="Segoe UI Semibold"/>
                <a:cs typeface="Segoe UI Semibold"/>
              </a:rPr>
              <a:t>(</a:t>
            </a:r>
            <a:r>
              <a:rPr sz="938" b="1" i="1" spc="-19" dirty="0">
                <a:solidFill>
                  <a:srgbClr val="70471C"/>
                </a:solidFill>
                <a:latin typeface="Segoe UI Semibold"/>
                <a:cs typeface="Segoe UI Semibold"/>
              </a:rPr>
              <a:t>parsimony</a:t>
            </a:r>
            <a:r>
              <a:rPr sz="900" b="1" spc="-19" dirty="0">
                <a:solidFill>
                  <a:srgbClr val="70471C"/>
                </a:solidFill>
                <a:latin typeface="Segoe UI Semibold"/>
                <a:cs typeface="Segoe UI Semibold"/>
              </a:rPr>
              <a:t>),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sehingga  </a:t>
            </a:r>
            <a:r>
              <a:rPr lang="en-US"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  </a:t>
            </a:r>
            <a:r>
              <a:rPr sz="900" b="1" spc="-4" dirty="0" smtClean="0">
                <a:solidFill>
                  <a:srgbClr val="70471C"/>
                </a:solidFill>
                <a:latin typeface="Segoe UI Semibold"/>
                <a:cs typeface="Segoe UI Semibold"/>
              </a:rPr>
              <a:t>penelitian </a:t>
            </a:r>
            <a:r>
              <a:rPr sz="900" b="1" spc="-4" dirty="0">
                <a:solidFill>
                  <a:srgbClr val="70471C"/>
                </a:solidFill>
                <a:latin typeface="Segoe UI Semibold"/>
                <a:cs typeface="Segoe UI Semibold"/>
              </a:rPr>
              <a:t>menjadi lebih  terfokus.</a:t>
            </a:r>
            <a:endParaRPr sz="900" dirty="0">
              <a:latin typeface="Segoe UI Semibold"/>
              <a:cs typeface="Segoe UI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49165" y="3783330"/>
            <a:ext cx="493776" cy="7383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71600" y="446722"/>
            <a:ext cx="7200799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z="3600" spc="-4" dirty="0" smtClean="0">
                <a:solidFill>
                  <a:schemeClr val="accent2"/>
                </a:solidFill>
                <a:latin typeface="Arial Hebrew" charset="-79"/>
                <a:ea typeface="Arial Hebrew" charset="-79"/>
                <a:cs typeface="Arial Hebrew" charset="-79"/>
              </a:rPr>
              <a:t>KARAKTERISTIK PENELITIAN ILMIAH</a:t>
            </a:r>
            <a:endParaRPr spc="-4" dirty="0">
              <a:solidFill>
                <a:schemeClr val="accent2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37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11960" y="1623844"/>
            <a:ext cx="4184370" cy="1776393"/>
            <a:chOff x="4130543" y="1635646"/>
            <a:chExt cx="4184370" cy="1776393"/>
          </a:xfrm>
        </p:grpSpPr>
        <p:sp>
          <p:nvSpPr>
            <p:cNvPr id="8" name="TextBox 7"/>
            <p:cNvSpPr txBox="1"/>
            <p:nvPr/>
          </p:nvSpPr>
          <p:spPr>
            <a:xfrm>
              <a:off x="4145391" y="2211710"/>
              <a:ext cx="41695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: </a:t>
              </a:r>
              <a:r>
                <a:rPr lang="en-US" altLang="ko-KR" sz="1200" dirty="0"/>
                <a:t>K</a:t>
              </a:r>
              <a:r>
                <a:rPr lang="en-US" sz="1200" dirty="0" smtClean="0"/>
                <a:t>umpulan </a:t>
              </a:r>
              <a:r>
                <a:rPr lang="en-US" sz="1200" dirty="0" err="1"/>
                <a:t>metode-metode</a:t>
              </a:r>
              <a:r>
                <a:rPr lang="en-US" sz="1200" dirty="0"/>
                <a:t> yang </a:t>
              </a:r>
              <a:r>
                <a:rPr lang="en-US" sz="1200" dirty="0" err="1"/>
                <a:t>digunakan</a:t>
              </a:r>
              <a:r>
                <a:rPr lang="en-US" sz="1200" dirty="0"/>
                <a:t> </a:t>
              </a:r>
              <a:r>
                <a:rPr lang="en-US" sz="1200" dirty="0" err="1" smtClean="0"/>
                <a:t>oleh</a:t>
              </a:r>
              <a:r>
                <a:rPr lang="en-US" sz="1200" dirty="0" smtClean="0"/>
                <a:t>  </a:t>
              </a:r>
              <a:r>
                <a:rPr lang="en-US" sz="1200" dirty="0" err="1"/>
                <a:t>peneliti</a:t>
              </a:r>
              <a:r>
                <a:rPr lang="en-US" sz="1200" dirty="0"/>
                <a:t> 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secara</a:t>
              </a:r>
              <a:r>
                <a:rPr lang="en-US" sz="1200" dirty="0" smtClean="0"/>
                <a:t>  </a:t>
              </a:r>
              <a:r>
                <a:rPr lang="en-US" sz="1200" dirty="0" err="1" smtClean="0"/>
                <a:t>sistematis</a:t>
              </a:r>
              <a:r>
                <a:rPr lang="en-US" sz="1200" dirty="0"/>
                <a:t>, </a:t>
              </a:r>
              <a:r>
                <a:rPr lang="en-US" sz="1200" dirty="0" err="1" smtClean="0"/>
                <a:t>terstruktur</a:t>
              </a:r>
              <a:r>
                <a:rPr lang="en-US" sz="1200" dirty="0" smtClean="0"/>
                <a:t>  </a:t>
              </a:r>
              <a:r>
                <a:rPr lang="en-US" sz="1200" dirty="0" err="1" smtClean="0"/>
                <a:t>dan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terorganisasi</a:t>
              </a:r>
              <a:r>
                <a:rPr lang="en-US" sz="1200" dirty="0" smtClean="0"/>
                <a:t>   </a:t>
              </a:r>
              <a:r>
                <a:rPr lang="en-US" sz="1200" dirty="0" err="1" smtClean="0"/>
                <a:t>untuk</a:t>
              </a:r>
              <a:r>
                <a:rPr lang="en-US" sz="1200" dirty="0" smtClean="0"/>
                <a:t> </a:t>
              </a:r>
              <a:r>
                <a:rPr lang="en-US" sz="1200" dirty="0" err="1"/>
                <a:t>menghasilkan</a:t>
              </a:r>
              <a:r>
                <a:rPr lang="en-US" sz="1200" dirty="0"/>
                <a:t> </a:t>
              </a:r>
              <a:r>
                <a:rPr lang="en-US" sz="1200" dirty="0" err="1"/>
                <a:t>pengetahuan</a:t>
              </a:r>
              <a:r>
                <a:rPr lang="en-US" sz="1200" dirty="0"/>
                <a:t> </a:t>
              </a:r>
              <a:r>
                <a:rPr lang="en-US" sz="1200" dirty="0" err="1"/>
                <a:t>tentang</a:t>
              </a:r>
              <a:r>
                <a:rPr lang="en-US" sz="1200" dirty="0"/>
                <a:t> </a:t>
              </a:r>
              <a:r>
                <a:rPr lang="en-US" sz="1200" dirty="0" err="1"/>
                <a:t>dunia</a:t>
              </a:r>
              <a:r>
                <a:rPr lang="en-US" sz="1200" dirty="0"/>
                <a:t> </a:t>
              </a:r>
              <a:r>
                <a:rPr lang="en-US" sz="1200" dirty="0" err="1"/>
                <a:t>sosial</a:t>
              </a:r>
              <a:r>
                <a:rPr lang="en-US" sz="1200" dirty="0"/>
                <a:t> </a:t>
              </a:r>
              <a:r>
                <a:rPr lang="en-US" sz="1200" dirty="0" smtClean="0"/>
                <a:t>      (</a:t>
              </a:r>
              <a:r>
                <a:rPr lang="en-US" sz="1200" i="1" dirty="0"/>
                <a:t>social world</a:t>
              </a:r>
              <a:r>
                <a:rPr lang="en-US" sz="1200" dirty="0"/>
                <a:t>)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realitas</a:t>
              </a:r>
              <a:r>
                <a:rPr lang="en-US" sz="1200" dirty="0"/>
                <a:t> </a:t>
              </a:r>
              <a:r>
                <a:rPr lang="en-US" sz="1200" dirty="0" err="1" smtClean="0"/>
                <a:t>sosial</a:t>
              </a:r>
              <a:r>
                <a:rPr lang="en-US" sz="1200" dirty="0" smtClean="0"/>
                <a:t>  </a:t>
              </a:r>
            </a:p>
            <a:p>
              <a:endParaRPr lang="en-US" sz="1200" dirty="0"/>
            </a:p>
            <a:p>
              <a:r>
                <a:rPr lang="en-US" sz="1200" dirty="0" smtClean="0"/>
                <a:t>(</a:t>
              </a:r>
              <a:r>
                <a:rPr lang="en-US" sz="1200" dirty="0" err="1" smtClean="0"/>
                <a:t>Neuman</a:t>
              </a:r>
              <a:r>
                <a:rPr lang="en-US" sz="1200" dirty="0" smtClean="0"/>
                <a:t>, 2000)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PENELITIAN SOSIAL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3B414918-FF51-4C34-A9D6-E6539ECEA5E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7" name="Picture 6" descr="mage result for penelitian dalam ilmu sosial.pd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3624"/>
            <a:ext cx="1584315" cy="1736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6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5026179" y="21834"/>
            <a:ext cx="3585584" cy="80187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Perspektif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Positifis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Mendasari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metode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kuantitatif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5208" y="701730"/>
            <a:ext cx="35855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Melihat</a:t>
            </a:r>
            <a:r>
              <a:rPr lang="en-US" sz="1200" dirty="0" smtClean="0"/>
              <a:t> </a:t>
            </a:r>
            <a:r>
              <a:rPr lang="en-US" sz="1200" dirty="0" err="1" smtClean="0"/>
              <a:t>realitas</a:t>
            </a:r>
            <a:r>
              <a:rPr lang="en-US" sz="1200" dirty="0" smtClean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di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smtClean="0"/>
              <a:t>           </a:t>
            </a:r>
            <a:r>
              <a:rPr lang="en-US" sz="1200" dirty="0" err="1" smtClean="0"/>
              <a:t>individu</a:t>
            </a:r>
            <a:r>
              <a:rPr lang="en-US" sz="1200" dirty="0" smtClean="0"/>
              <a:t> </a:t>
            </a:r>
            <a:r>
              <a:rPr lang="en-US" sz="1200" dirty="0"/>
              <a:t>(external </a:t>
            </a:r>
            <a:r>
              <a:rPr lang="en-US" sz="1200" dirty="0" smtClean="0"/>
              <a:t>reality)</a:t>
            </a:r>
          </a:p>
          <a:p>
            <a:endParaRPr lang="en-US" sz="1200" dirty="0"/>
          </a:p>
          <a:p>
            <a:r>
              <a:rPr lang="en-US" sz="1200" dirty="0" err="1"/>
              <a:t>Perspektif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menempatkan</a:t>
            </a:r>
            <a:r>
              <a:rPr lang="en-US" sz="1200" dirty="0"/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individu</a:t>
            </a:r>
            <a:r>
              <a:rPr lang="en-US" sz="1200" dirty="0"/>
              <a:t> </a:t>
            </a:r>
            <a:r>
              <a:rPr lang="en-US" sz="1200" dirty="0" smtClean="0"/>
              <a:t>      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/>
              <a:t>human yang </a:t>
            </a:r>
            <a:r>
              <a:rPr lang="en-US" sz="1200" dirty="0" err="1"/>
              <a:t>pasif</a:t>
            </a:r>
            <a:r>
              <a:rPr lang="en-US" sz="1200" dirty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sangat</a:t>
            </a:r>
            <a:r>
              <a:rPr lang="en-US" sz="1200" dirty="0" smtClean="0"/>
              <a:t> </a:t>
            </a:r>
            <a:r>
              <a:rPr lang="en-US" sz="1200" dirty="0" err="1"/>
              <a:t>tergantung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realitas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(</a:t>
            </a:r>
            <a:r>
              <a:rPr lang="en-US" sz="1200" dirty="0" err="1"/>
              <a:t>masyarakat</a:t>
            </a:r>
            <a:r>
              <a:rPr lang="en-US" sz="1200" dirty="0"/>
              <a:t>, </a:t>
            </a:r>
            <a:r>
              <a:rPr lang="en-US" sz="1200" dirty="0" smtClean="0"/>
              <a:t>    </a:t>
            </a:r>
            <a:r>
              <a:rPr lang="en-US" sz="1200" dirty="0" err="1" smtClean="0"/>
              <a:t>norma</a:t>
            </a:r>
            <a:r>
              <a:rPr lang="en-US" sz="1200" dirty="0"/>
              <a:t>, </a:t>
            </a:r>
            <a:r>
              <a:rPr lang="en-US" sz="1200" dirty="0" err="1"/>
              <a:t>aturan</a:t>
            </a:r>
            <a:r>
              <a:rPr lang="en-US" sz="1200" dirty="0"/>
              <a:t>) yang </a:t>
            </a:r>
            <a:r>
              <a:rPr lang="en-US" sz="1200" dirty="0" err="1"/>
              <a:t>ada</a:t>
            </a:r>
            <a:r>
              <a:rPr lang="en-US" sz="1200" dirty="0"/>
              <a:t> di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err="1"/>
              <a:t>dirinya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1200" dirty="0" err="1" smtClean="0"/>
              <a:t>Contoh</a:t>
            </a:r>
            <a:r>
              <a:rPr lang="en-US" sz="1200" dirty="0" smtClean="0"/>
              <a:t> : </a:t>
            </a:r>
            <a:r>
              <a:rPr lang="en-US" sz="1200" dirty="0" err="1" smtClean="0"/>
              <a:t>kondisi</a:t>
            </a:r>
            <a:r>
              <a:rPr lang="en-US" sz="1200" dirty="0" smtClean="0"/>
              <a:t> </a:t>
            </a:r>
            <a:r>
              <a:rPr lang="en-US" sz="1200" dirty="0" err="1"/>
              <a:t>ekonomi</a:t>
            </a:r>
            <a:r>
              <a:rPr lang="en-US" sz="1200" dirty="0"/>
              <a:t> </a:t>
            </a:r>
            <a:r>
              <a:rPr lang="en-US" sz="1200" dirty="0" err="1"/>
              <a:t>seorang</a:t>
            </a:r>
            <a:r>
              <a:rPr lang="en-US" sz="1200" dirty="0"/>
              <a:t> </a:t>
            </a:r>
            <a:r>
              <a:rPr lang="en-US" sz="1200" dirty="0" err="1"/>
              <a:t>individu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mengatur</a:t>
            </a:r>
            <a:r>
              <a:rPr lang="en-US" sz="1200" dirty="0" smtClean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mempolakan</a:t>
            </a:r>
            <a:r>
              <a:rPr lang="en-US" sz="1200" dirty="0"/>
              <a:t>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dia</a:t>
            </a:r>
            <a:r>
              <a:rPr lang="en-US" sz="1200" dirty="0"/>
              <a:t> </a:t>
            </a:r>
            <a:r>
              <a:rPr lang="en-US" sz="1200" dirty="0" smtClean="0"/>
              <a:t>  </a:t>
            </a:r>
            <a:r>
              <a:rPr lang="en-US" sz="1200" dirty="0" err="1" smtClean="0"/>
              <a:t>berperilaku</a:t>
            </a:r>
            <a:r>
              <a:rPr lang="en-US" sz="1200" dirty="0" smtClean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bertindak</a:t>
            </a:r>
            <a:r>
              <a:rPr lang="en-US" sz="1200" dirty="0"/>
              <a:t> </a:t>
            </a:r>
            <a:r>
              <a:rPr lang="en-US" sz="1200" dirty="0" err="1"/>
              <a:t>seperti</a:t>
            </a:r>
            <a:r>
              <a:rPr lang="en-US" sz="1200" dirty="0"/>
              <a:t> </a:t>
            </a:r>
            <a:r>
              <a:rPr lang="en-US" sz="1200" dirty="0" err="1"/>
              <a:t>berpakaian</a:t>
            </a:r>
            <a:r>
              <a:rPr lang="en-US" sz="1200" dirty="0"/>
              <a:t>, </a:t>
            </a:r>
            <a:r>
              <a:rPr lang="en-US" sz="1200" dirty="0" smtClean="0"/>
              <a:t>     </a:t>
            </a:r>
            <a:r>
              <a:rPr lang="en-US" sz="1200" dirty="0" err="1" smtClean="0"/>
              <a:t>berpikir</a:t>
            </a:r>
            <a:r>
              <a:rPr lang="en-US" sz="1200" dirty="0"/>
              <a:t>, </a:t>
            </a:r>
            <a:r>
              <a:rPr lang="en-US" sz="1200" dirty="0" err="1"/>
              <a:t>berkomunikasi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bahkan</a:t>
            </a:r>
            <a:r>
              <a:rPr lang="en-US" sz="1200" dirty="0"/>
              <a:t>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smtClean="0"/>
              <a:t> di </a:t>
            </a:r>
            <a:r>
              <a:rPr lang="en-US" sz="1200" dirty="0" err="1"/>
              <a:t>kampus</a:t>
            </a:r>
            <a:r>
              <a:rPr lang="en-US" sz="1200" dirty="0"/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-16630" y="2283718"/>
            <a:ext cx="4543275" cy="24482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Perspektif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Post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Positif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(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Mendasari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kualitatif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en-US" sz="1200" dirty="0" err="1"/>
              <a:t>M</a:t>
            </a:r>
            <a:r>
              <a:rPr lang="en-US" sz="1200" dirty="0" err="1" smtClean="0"/>
              <a:t>enjelaskan</a:t>
            </a:r>
            <a:r>
              <a:rPr lang="en-US" sz="1200" dirty="0" smtClean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realitas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terbentuk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terbangun</a:t>
            </a:r>
            <a:r>
              <a:rPr lang="en-US" sz="1200" dirty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bagaimana</a:t>
            </a:r>
            <a:r>
              <a:rPr lang="en-US" sz="1200" dirty="0" smtClean="0"/>
              <a:t> </a:t>
            </a:r>
            <a:r>
              <a:rPr lang="en-US" sz="1200" dirty="0" err="1" smtClean="0"/>
              <a:t>individu-individu</a:t>
            </a:r>
            <a:r>
              <a:rPr lang="en-US" sz="1200" dirty="0" smtClean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definisi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smtClean="0"/>
              <a:t>         </a:t>
            </a:r>
            <a:r>
              <a:rPr lang="en-US" sz="1200" dirty="0" err="1" smtClean="0"/>
              <a:t>realitas</a:t>
            </a:r>
            <a:r>
              <a:rPr lang="en-US" sz="1200" dirty="0" smtClean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. </a:t>
            </a:r>
            <a:endParaRPr lang="en-US" sz="1200" dirty="0" smtClean="0"/>
          </a:p>
          <a:p>
            <a:pPr marL="0" indent="0" algn="r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 algn="r">
              <a:lnSpc>
                <a:spcPct val="110000"/>
              </a:lnSpc>
              <a:buNone/>
            </a:pPr>
            <a:r>
              <a:rPr lang="en-US" sz="1200" dirty="0" err="1" smtClean="0"/>
              <a:t>Seorang</a:t>
            </a:r>
            <a:r>
              <a:rPr lang="en-US" sz="1200" dirty="0" smtClean="0"/>
              <a:t> </a:t>
            </a:r>
            <a:r>
              <a:rPr lang="en-US" sz="1200" dirty="0" err="1"/>
              <a:t>individu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kapasitas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berpikir</a:t>
            </a:r>
            <a:r>
              <a:rPr lang="en-US" sz="1200" dirty="0"/>
              <a:t> yang </a:t>
            </a:r>
            <a:r>
              <a:rPr lang="en-US" sz="1200" dirty="0" smtClean="0"/>
              <a:t>           </a:t>
            </a:r>
            <a:r>
              <a:rPr lang="en-US" sz="1200" dirty="0" err="1" smtClean="0"/>
              <a:t>memungkinkan</a:t>
            </a:r>
            <a:r>
              <a:rPr lang="en-US" sz="1200" dirty="0" smtClean="0"/>
              <a:t> </a:t>
            </a:r>
            <a:r>
              <a:rPr lang="en-US" sz="1200" dirty="0" err="1"/>
              <a:t>dirinya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sadar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perilaku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dirty="0" err="1" smtClean="0"/>
              <a:t>tindakan</a:t>
            </a:r>
            <a:r>
              <a:rPr lang="en-US" sz="1200" dirty="0" smtClean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, </a:t>
            </a:r>
            <a:r>
              <a:rPr lang="en-US" sz="1200" dirty="0" err="1"/>
              <a:t>terlepas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pengaruh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dominasi</a:t>
            </a:r>
            <a:r>
              <a:rPr lang="en-US" sz="1200" dirty="0"/>
              <a:t> </a:t>
            </a:r>
            <a:r>
              <a:rPr lang="en-US" sz="1200" dirty="0" err="1"/>
              <a:t>struktur</a:t>
            </a:r>
            <a:r>
              <a:rPr lang="en-US" sz="1200" dirty="0"/>
              <a:t> di </a:t>
            </a:r>
            <a:r>
              <a:rPr lang="en-US" sz="1200" dirty="0" err="1"/>
              <a:t>luar</a:t>
            </a:r>
            <a:r>
              <a:rPr lang="en-US" sz="1200" dirty="0"/>
              <a:t> </a:t>
            </a:r>
            <a:r>
              <a:rPr lang="en-US" sz="1200" dirty="0" err="1" smtClean="0"/>
              <a:t>dirinya</a:t>
            </a:r>
            <a:endParaRPr lang="en-US" sz="1200" dirty="0" smtClean="0"/>
          </a:p>
          <a:p>
            <a:pPr marL="0" indent="0" algn="r">
              <a:lnSpc>
                <a:spcPct val="110000"/>
              </a:lnSpc>
              <a:buNone/>
            </a:pPr>
            <a:endParaRPr lang="en-US" sz="1200" dirty="0" smtClean="0"/>
          </a:p>
          <a:p>
            <a:pPr marL="0" indent="0" algn="r">
              <a:lnSpc>
                <a:spcPct val="110000"/>
              </a:lnSpc>
              <a:buNone/>
            </a:pPr>
            <a:endParaRPr lang="en-US" sz="1200" dirty="0"/>
          </a:p>
          <a:p>
            <a:pPr marL="0" indent="0" algn="r">
              <a:lnSpc>
                <a:spcPct val="110000"/>
              </a:lnSpc>
              <a:buNone/>
            </a:pPr>
            <a:r>
              <a:rPr lang="en-US" sz="1200" dirty="0" smtClean="0"/>
              <a:t> </a:t>
            </a: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0" indent="0" algn="r">
              <a:lnSpc>
                <a:spcPct val="110000"/>
              </a:lnSpc>
              <a:buNone/>
            </a:pP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EE1E63AA-7656-4E47-A236-540229E75E5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-5979"/>
            <a:ext cx="4572000" cy="2289697"/>
          </a:xfrm>
        </p:spPr>
      </p:sp>
      <p:sp>
        <p:nvSpPr>
          <p:cNvPr id="11" name="그림 개체 틀 10">
            <a:extLst>
              <a:ext uri="{FF2B5EF4-FFF2-40B4-BE49-F238E27FC236}">
                <a16:creationId xmlns="" xmlns:a16="http://schemas.microsoft.com/office/drawing/2014/main" id="{1508C66E-D028-4588-AF89-D54CE3A94B3E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026178" y="3251646"/>
            <a:ext cx="4117821" cy="1891854"/>
          </a:xfrm>
        </p:spPr>
      </p:sp>
      <p:pic>
        <p:nvPicPr>
          <p:cNvPr id="10" name="Picture 9" descr="mage result for Positivi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09" y="3276767"/>
            <a:ext cx="4078790" cy="1866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ge result for Post Positivis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834"/>
            <a:ext cx="4565674" cy="2261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9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1645</Words>
  <Application>Microsoft Office PowerPoint</Application>
  <PresentationFormat>On-screen Show (16:9)</PresentationFormat>
  <Paragraphs>259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 Unicode MS</vt:lpstr>
      <vt:lpstr>맑은 고딕</vt:lpstr>
      <vt:lpstr>Arial</vt:lpstr>
      <vt:lpstr>Arial Black</vt:lpstr>
      <vt:lpstr>Arial Hebrew</vt:lpstr>
      <vt:lpstr>Corbel</vt:lpstr>
      <vt:lpstr>Impact</vt:lpstr>
      <vt:lpstr>Segoe UI Semibold</vt:lpstr>
      <vt:lpstr>Times New Roman</vt:lpstr>
      <vt:lpstr>Verdana</vt:lpstr>
      <vt:lpstr>Wingdings</vt:lpstr>
      <vt:lpstr>Cover and End Slide Master</vt:lpstr>
      <vt:lpstr>Contents Slide Master</vt:lpstr>
      <vt:lpstr>Section Break Slide Master</vt:lpstr>
      <vt:lpstr>METODOLOGI PENELITIAN  UNTUK ILMU SOSIAL</vt:lpstr>
      <vt:lpstr>Materi</vt:lpstr>
      <vt:lpstr>INTRODUCTION</vt:lpstr>
      <vt:lpstr>PowerPoint Presentation</vt:lpstr>
      <vt:lpstr>Pembagian Ilmu Sosial  (Seligman : Encyclopedia of the Social Science</vt:lpstr>
      <vt:lpstr>PENELITIAN ILMIAH</vt:lpstr>
      <vt:lpstr>KARAKTERISTIK PENELITIAN ILMIAH</vt:lpstr>
      <vt:lpstr>PowerPoint Presentation</vt:lpstr>
      <vt:lpstr>PowerPoint Presentation</vt:lpstr>
      <vt:lpstr>PROSES PENELITIAN</vt:lpstr>
      <vt:lpstr>PowerPoint Presentation</vt:lpstr>
      <vt:lpstr>PowerPoint Presentation</vt:lpstr>
      <vt:lpstr>PROSES PENYUSUNAN MASALAH PENELITIAN</vt:lpstr>
      <vt:lpstr>FENOMENA GAP : Pengembangan Masalah Penelitian</vt:lpstr>
      <vt:lpstr>RESEARCH GAP</vt:lpstr>
      <vt:lpstr>THEORY GAP</vt:lpstr>
      <vt:lpstr>KRITERIA MASALAH </vt:lpstr>
      <vt:lpstr>KESALAHAN UMUM DALAM PERUMUSAN MASALAH</vt:lpstr>
      <vt:lpstr>TUJUAN PENELITIAN</vt:lpstr>
      <vt:lpstr>TARGET LUARAN</vt:lpstr>
      <vt:lpstr>KONTRIBUSI PENELITIAN</vt:lpstr>
      <vt:lpstr>PowerPoint Presentation</vt:lpstr>
      <vt:lpstr>RENCANA INDUK PENELITIAN</vt:lpstr>
      <vt:lpstr>RENCANA INDUK PENELITIAN UMB</vt:lpstr>
      <vt:lpstr>PowerPoint Presentation</vt:lpstr>
      <vt:lpstr>TINJAUAN PUSTAKA</vt:lpstr>
      <vt:lpstr>TUJUAN TINJAUAN PUSTAKA</vt:lpstr>
      <vt:lpstr>TUJUAN MELAKUKAN TINJAUAN PUSTAKA</vt:lpstr>
      <vt:lpstr>Karakteristik Hipotesis</vt:lpstr>
      <vt:lpstr>ROADMAP PENELITI</vt:lpstr>
      <vt:lpstr>PETA JALAN PENELITIAN</vt:lpstr>
      <vt:lpstr>PowerPoint Presentation</vt:lpstr>
      <vt:lpstr>DISAIN PENELITIAN</vt:lpstr>
      <vt:lpstr>Tipe-Tipe Disain Penelitian</vt:lpstr>
      <vt:lpstr>Studi Lapangan</vt:lpstr>
      <vt:lpstr>Survei</vt:lpstr>
      <vt:lpstr>PowerPoint Presentation</vt:lpstr>
      <vt:lpstr>PowerPoint Presentation</vt:lpstr>
      <vt:lpstr>PowerPoint Presentation</vt:lpstr>
      <vt:lpstr>DAFTAR PUSTAKA</vt:lpstr>
      <vt:lpstr>DAFTAR PUSTAKA</vt:lpstr>
      <vt:lpstr>Thank you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Puslit</cp:lastModifiedBy>
  <cp:revision>141</cp:revision>
  <dcterms:created xsi:type="dcterms:W3CDTF">2016-11-09T00:26:40Z</dcterms:created>
  <dcterms:modified xsi:type="dcterms:W3CDTF">2019-11-26T02:19:30Z</dcterms:modified>
</cp:coreProperties>
</file>