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40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7" r:id="rId2"/>
    <p:sldId id="642" r:id="rId3"/>
    <p:sldId id="267" r:id="rId4"/>
    <p:sldId id="296" r:id="rId5"/>
    <p:sldId id="268" r:id="rId6"/>
    <p:sldId id="297" r:id="rId7"/>
    <p:sldId id="635" r:id="rId8"/>
    <p:sldId id="636" r:id="rId9"/>
    <p:sldId id="287" r:id="rId10"/>
    <p:sldId id="637" r:id="rId11"/>
    <p:sldId id="650" r:id="rId12"/>
    <p:sldId id="638" r:id="rId13"/>
    <p:sldId id="299" r:id="rId14"/>
    <p:sldId id="651" r:id="rId15"/>
    <p:sldId id="644" r:id="rId16"/>
    <p:sldId id="645" r:id="rId17"/>
    <p:sldId id="646" r:id="rId18"/>
    <p:sldId id="647" r:id="rId19"/>
    <p:sldId id="648" r:id="rId20"/>
    <p:sldId id="298" r:id="rId21"/>
    <p:sldId id="610" r:id="rId22"/>
    <p:sldId id="300" r:id="rId23"/>
    <p:sldId id="622" r:id="rId24"/>
    <p:sldId id="301" r:id="rId25"/>
    <p:sldId id="302" r:id="rId26"/>
    <p:sldId id="624" r:id="rId27"/>
    <p:sldId id="303" r:id="rId28"/>
    <p:sldId id="639" r:id="rId29"/>
    <p:sldId id="304" r:id="rId30"/>
    <p:sldId id="625" r:id="rId31"/>
    <p:sldId id="628" r:id="rId32"/>
    <p:sldId id="305" r:id="rId33"/>
    <p:sldId id="633" r:id="rId34"/>
    <p:sldId id="629" r:id="rId35"/>
    <p:sldId id="630" r:id="rId36"/>
    <p:sldId id="640" r:id="rId37"/>
    <p:sldId id="631" r:id="rId38"/>
    <p:sldId id="632" r:id="rId39"/>
    <p:sldId id="641" r:id="rId40"/>
    <p:sldId id="652" r:id="rId41"/>
    <p:sldId id="306" r:id="rId42"/>
    <p:sldId id="307" r:id="rId43"/>
    <p:sldId id="649" r:id="rId44"/>
    <p:sldId id="308" r:id="rId45"/>
    <p:sldId id="634" r:id="rId46"/>
    <p:sldId id="281" r:id="rId47"/>
    <p:sldId id="269" r:id="rId48"/>
    <p:sldId id="277" r:id="rId49"/>
    <p:sldId id="274" r:id="rId50"/>
    <p:sldId id="265" r:id="rId51"/>
    <p:sldId id="278" r:id="rId52"/>
    <p:sldId id="279" r:id="rId53"/>
    <p:sldId id="294" r:id="rId54"/>
    <p:sldId id="295" r:id="rId55"/>
    <p:sldId id="285" r:id="rId56"/>
    <p:sldId id="284" r:id="rId57"/>
    <p:sldId id="282" r:id="rId58"/>
    <p:sldId id="286" r:id="rId59"/>
    <p:sldId id="283" r:id="rId60"/>
    <p:sldId id="266" r:id="rId61"/>
    <p:sldId id="288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49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1526A9-3552-4548-8CFD-AC136AB2AA69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4668F-B533-4AD3-901C-615710075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57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F9EC76-6768-4B6F-82CE-D7FC43EFEF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EB53D4D-BD56-406F-A3D1-A2BFAE80D6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2EF741-AF29-4F4E-BEF4-94D0FF101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DA754-54A2-4BC9-8A2A-C1341529C4F9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CBAF1A-29CC-4378-AE36-8CF69FF50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3D92B5-F03B-4630-A146-9FB824D39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A64C-8DD2-43F1-BA88-93356A31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139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8A81D2-00E7-4124-9F01-FF641EA78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F254601-7C03-4484-B235-805F697744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DDC24D-4A44-49C3-B7E7-3BD10EFE0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DA754-54A2-4BC9-8A2A-C1341529C4F9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4AB546-A983-4027-97EB-033C92AD3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69BE9C-0398-4A4B-B37C-7660FE51A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A64C-8DD2-43F1-BA88-93356A31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2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F4A461D-5613-4678-BF10-552ACF0B17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B40A450-68E1-41AF-B287-6D37F77D40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7E642-3CF8-43A8-A24C-E337D2B8E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DA754-54A2-4BC9-8A2A-C1341529C4F9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529D60-085E-45BF-BAF3-3E637EB52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8E4B14-7772-4EC0-B56C-1D35BA432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A64C-8DD2-43F1-BA88-93356A31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24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1B9E18-11C9-41CE-9520-6D194F174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FB85F1-B604-45BD-9D97-B8738D7F8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B080AD-E32B-4F1A-A251-E4976521D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DA754-54A2-4BC9-8A2A-C1341529C4F9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C4CBAF-58C5-432C-81F0-A6997FE50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DA6DA9-099B-4F63-80FF-C8705FDC2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A64C-8DD2-43F1-BA88-93356A31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94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9A99CE-5402-4B61-90F0-FA17D7EF0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8467C4A-BCC3-4232-B1BC-8B02C9527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FCA3DC-3940-4B29-8519-A954E092B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DA754-54A2-4BC9-8A2A-C1341529C4F9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3E84D0-CD93-4E42-92E0-47E3A8AE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18B38E-D46B-4568-80EA-4EE12FB6C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A64C-8DD2-43F1-BA88-93356A31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42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3B2419-4100-47F7-9DAB-8D2142CE6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E2A897-D648-4FA6-B6E4-9403FACA09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27F3A36-06C7-4DD9-B875-42198482C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370CF2A-D00B-4ED7-99A8-2713AA9FC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DA754-54A2-4BC9-8A2A-C1341529C4F9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967BD82-2560-4AEA-B296-A80EB3B45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9AF82C-FFD6-47B2-BC5E-E2E0A61B6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A64C-8DD2-43F1-BA88-93356A31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866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5FC4FE-3323-4F63-957B-D7613E019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2858FF7-12A2-46B3-8621-71450E138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B9A1E67-B839-435E-B444-069F642F28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C4B6908-0147-4A9C-9FB0-7BA07C9129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05BA3FA-B487-4BB0-8A3F-35C3F57589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19F7788-5BA9-40C9-8401-DD77A1F3C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DA754-54A2-4BC9-8A2A-C1341529C4F9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57FA60C-F761-40B9-8CCC-11DD3AEC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2364477-EABE-409D-937A-4D8C2285B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A64C-8DD2-43F1-BA88-93356A31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80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40BF94-94DE-40BF-B51D-371975D35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1B689D4-2BE3-4BF7-8581-D7EE21626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DA754-54A2-4BC9-8A2A-C1341529C4F9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6E7821F-E5DD-46AA-8137-D492F69F0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668F3B9-0B3A-4812-BEFC-68733F10A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A64C-8DD2-43F1-BA88-93356A31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793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101C59D-39EE-42F4-9BBF-3FE515680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DA754-54A2-4BC9-8A2A-C1341529C4F9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88E54C9-FF4C-408E-85BF-342EC5164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14B346C-35B9-4804-BA57-89ECCF71C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A64C-8DD2-43F1-BA88-93356A31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318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2000AE-F22F-420E-96E1-4D707A7B8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6B9D6B-7475-4DB3-BA0F-ECADD39DF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8F75B53-B6DB-4F7C-853D-5CA866962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87EFA40-8E94-43CC-AC77-E0152E21F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DA754-54A2-4BC9-8A2A-C1341529C4F9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B93E1D8-9FE9-4AC5-9978-005DD23E5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11D1F58-1A8B-4409-A453-60D195397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A64C-8DD2-43F1-BA88-93356A31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33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224E44-8550-41FA-BEE7-250E6CB8E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506E637-B3C4-4D13-9F13-D25C3FC5FB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742611D-7401-4803-8EAC-56B2C5C8FD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EBE280C-F8A9-421F-9E4E-210354A7B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DA754-54A2-4BC9-8A2A-C1341529C4F9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E202E52-05EB-4068-AC60-F498269DF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06D2AD8-91AA-44B5-87EF-99BD0B3D3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A64C-8DD2-43F1-BA88-93356A31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603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179E1BC-5DFE-4B3C-A576-E5270AB15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4C52AF-0665-4696-B72D-1B31FD55C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8D3C25-A387-4EEF-8290-7B6B6ED5C2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DA754-54A2-4BC9-8A2A-C1341529C4F9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F72227-0943-419C-B63E-33BE0E324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D0C479-9CF9-4A7E-8EF7-67DFA1141C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7A64C-8DD2-43F1-BA88-93356A31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01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sinta.ristekdikti.go.id/journals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://bppkibandung.id/index.php/jpk/index" TargetMode="External"/><Relationship Id="rId3" Type="http://schemas.openxmlformats.org/officeDocument/2006/relationships/hyperlink" Target="https://ojs.uajy.ac.id/index.php/jik" TargetMode="External"/><Relationship Id="rId7" Type="http://schemas.openxmlformats.org/officeDocument/2006/relationships/hyperlink" Target="http://jurnalaspikom.org/index.php/aspikom" TargetMode="External"/><Relationship Id="rId2" Type="http://schemas.openxmlformats.org/officeDocument/2006/relationships/hyperlink" Target="http://sintadev.ristekdikti.go.id/journals/detail/?id=878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intadev.ristekdikti.go.id/journals/detail/?id=872" TargetMode="External"/><Relationship Id="rId11" Type="http://schemas.openxmlformats.org/officeDocument/2006/relationships/hyperlink" Target="http://jurnal-iski.or.id/index.php/jkiski/index" TargetMode="External"/><Relationship Id="rId5" Type="http://schemas.openxmlformats.org/officeDocument/2006/relationships/hyperlink" Target="http://jurnal.unpad.ac.id/jkk" TargetMode="External"/><Relationship Id="rId10" Type="http://schemas.openxmlformats.org/officeDocument/2006/relationships/hyperlink" Target="http://jki.uinsby.ac.id/index.php/jki/index" TargetMode="External"/><Relationship Id="rId4" Type="http://schemas.openxmlformats.org/officeDocument/2006/relationships/hyperlink" Target="http://sintadev.ristekdikti.go.id/journals/detail/?id=1045" TargetMode="External"/><Relationship Id="rId9" Type="http://schemas.openxmlformats.org/officeDocument/2006/relationships/hyperlink" Target="https://jurnal.kominfo.go.id/index.php/pekommas/index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ojs.uajy.ac.id/index.php/jik" TargetMode="Externa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://publikasi.mercubuana.ac.id/index.php/viskom" TargetMode="Externa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sci-hub.tw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sci-hub.s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E11D56C-B018-4359-8696-4EBF3D475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04162"/>
            <a:ext cx="9144000" cy="1655762"/>
          </a:xfrm>
        </p:spPr>
        <p:txBody>
          <a:bodyPr>
            <a:normAutofit/>
          </a:bodyPr>
          <a:lstStyle/>
          <a:p>
            <a:r>
              <a:rPr lang="en-US" dirty="0"/>
              <a:t>DR. ANDI ADRIANSYAH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61583FC0-BC3F-4A4D-92EB-294BD74E016A}"/>
              </a:ext>
            </a:extLst>
          </p:cNvPr>
          <p:cNvSpPr txBox="1">
            <a:spLocks/>
          </p:cNvSpPr>
          <p:nvPr/>
        </p:nvSpPr>
        <p:spPr>
          <a:xfrm>
            <a:off x="1524000" y="2033203"/>
            <a:ext cx="9144000" cy="97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/>
              <a:t>DISKUSI TENTANG RISET</a:t>
            </a:r>
          </a:p>
        </p:txBody>
      </p:sp>
    </p:spTree>
    <p:extLst>
      <p:ext uri="{BB962C8B-B14F-4D97-AF65-F5344CB8AC3E}">
        <p14:creationId xmlns:p14="http://schemas.microsoft.com/office/powerpoint/2010/main" val="2548846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D6DC72-E10D-4461-BD20-86CDE90B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Search .....!!!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10C417-740E-486B-AD46-47E1665C3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323" y="1965325"/>
            <a:ext cx="10515600" cy="4351338"/>
          </a:xfrm>
        </p:spPr>
        <p:txBody>
          <a:bodyPr>
            <a:normAutofit/>
          </a:bodyPr>
          <a:lstStyle/>
          <a:p>
            <a:r>
              <a:rPr lang="id-ID" sz="8800" b="1" dirty="0"/>
              <a:t>Survey</a:t>
            </a:r>
            <a:r>
              <a:rPr lang="id-ID" sz="8800" dirty="0"/>
              <a:t> on ...</a:t>
            </a:r>
          </a:p>
          <a:p>
            <a:r>
              <a:rPr lang="id-ID" sz="8800" b="1" dirty="0"/>
              <a:t>Review</a:t>
            </a:r>
            <a:r>
              <a:rPr lang="id-ID" sz="8800" dirty="0"/>
              <a:t> on ...</a:t>
            </a:r>
          </a:p>
          <a:p>
            <a:r>
              <a:rPr lang="id-ID" sz="8800" b="1" dirty="0"/>
              <a:t>State of the art </a:t>
            </a:r>
            <a:r>
              <a:rPr lang="id-ID" sz="8800" dirty="0"/>
              <a:t>on ....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DD5E98-20D4-40B6-87E4-F16E58604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868" y="77893"/>
            <a:ext cx="5759980" cy="322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64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F894458-D39F-4B10-A6F5-E6F92DCB66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88" t="19116" r="31687" b="7470"/>
          <a:stretch/>
        </p:blipFill>
        <p:spPr>
          <a:xfrm>
            <a:off x="88133" y="99151"/>
            <a:ext cx="5916347" cy="67257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DFCF5A-755B-46F7-95E4-7C58BC0B47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88" t="16707" r="31506" b="4257"/>
          <a:stretch/>
        </p:blipFill>
        <p:spPr>
          <a:xfrm>
            <a:off x="6399680" y="99151"/>
            <a:ext cx="5549951" cy="67588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3C3D4B8-6F44-43AE-964E-C8A6640A7930}"/>
              </a:ext>
            </a:extLst>
          </p:cNvPr>
          <p:cNvSpPr txBox="1"/>
          <p:nvPr/>
        </p:nvSpPr>
        <p:spPr>
          <a:xfrm rot="20011783">
            <a:off x="4507449" y="2533878"/>
            <a:ext cx="3360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b="1" dirty="0">
                <a:solidFill>
                  <a:srgbClr val="FF0000"/>
                </a:solidFill>
              </a:rPr>
              <a:t>39 HALAMAN</a:t>
            </a:r>
          </a:p>
          <a:p>
            <a:pPr algn="ctr"/>
            <a:r>
              <a:rPr lang="id-ID" sz="4000" b="1" dirty="0">
                <a:solidFill>
                  <a:srgbClr val="FF0000"/>
                </a:solidFill>
              </a:rPr>
              <a:t>202 REFERENSI</a:t>
            </a:r>
          </a:p>
        </p:txBody>
      </p:sp>
    </p:spTree>
    <p:extLst>
      <p:ext uri="{BB962C8B-B14F-4D97-AF65-F5344CB8AC3E}">
        <p14:creationId xmlns:p14="http://schemas.microsoft.com/office/powerpoint/2010/main" val="18793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1E6EFC-5918-4847-8B16-73FF37651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Search: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574B29-9F4F-4285-B63E-01347EB63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id-ID" sz="4800" dirty="0">
                <a:solidFill>
                  <a:srgbClr val="00B0F0"/>
                </a:solidFill>
              </a:rPr>
              <a:t>DEFINITION</a:t>
            </a:r>
          </a:p>
          <a:p>
            <a:pPr marL="514350" indent="-514350">
              <a:buAutoNum type="arabicPeriod"/>
            </a:pPr>
            <a:r>
              <a:rPr lang="id-ID" sz="6000" dirty="0">
                <a:solidFill>
                  <a:srgbClr val="002060"/>
                </a:solidFill>
              </a:rPr>
              <a:t>TAXONOMY</a:t>
            </a:r>
          </a:p>
          <a:p>
            <a:pPr marL="514350" indent="-514350">
              <a:buAutoNum type="arabicPeriod"/>
            </a:pPr>
            <a:r>
              <a:rPr lang="id-ID" sz="7200" dirty="0">
                <a:solidFill>
                  <a:srgbClr val="7030A0"/>
                </a:solidFill>
              </a:rPr>
              <a:t>GROWING</a:t>
            </a:r>
          </a:p>
          <a:p>
            <a:pPr marL="514350" indent="-514350">
              <a:buAutoNum type="arabicPeriod"/>
            </a:pPr>
            <a:r>
              <a:rPr lang="id-ID" sz="9600" dirty="0">
                <a:solidFill>
                  <a:srgbClr val="FF0000"/>
                </a:solidFill>
              </a:rPr>
              <a:t>GAP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C5E297-6DE4-4E6A-A6D2-540F2EBC6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6920" y="545370"/>
            <a:ext cx="5462811" cy="27486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ECF7F17-347E-4B43-82E1-24D728538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861" y="3429000"/>
            <a:ext cx="515286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927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FDDE401-7F58-4E24-90C8-B604CDFAE3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85" t="10824" r="36074" b="17333"/>
          <a:stretch/>
        </p:blipFill>
        <p:spPr>
          <a:xfrm rot="20850053">
            <a:off x="1144103" y="434092"/>
            <a:ext cx="4289650" cy="59898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B97AC4F-0697-4293-9032-7EA0A071CD77}"/>
              </a:ext>
            </a:extLst>
          </p:cNvPr>
          <p:cNvSpPr/>
          <p:nvPr/>
        </p:nvSpPr>
        <p:spPr>
          <a:xfrm>
            <a:off x="5047993" y="175726"/>
            <a:ext cx="7243073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BACA </a:t>
            </a:r>
          </a:p>
          <a:p>
            <a:pPr algn="ctr"/>
            <a:r>
              <a:rPr lang="en-US" sz="8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BUKU PANDUAN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7D7B97D-EDA7-484E-8583-33238DDA9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094" y="2865117"/>
            <a:ext cx="4300256" cy="322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6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007C28-8313-42C8-B98B-EBE9F8177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865954"/>
            <a:ext cx="10515600" cy="1325563"/>
          </a:xfrm>
        </p:spPr>
        <p:txBody>
          <a:bodyPr/>
          <a:lstStyle/>
          <a:p>
            <a:pPr algn="ctr"/>
            <a:r>
              <a:rPr lang="id-ID" dirty="0"/>
              <a:t>PENELITIAN</a:t>
            </a:r>
            <a:br>
              <a:rPr lang="id-ID" dirty="0"/>
            </a:br>
            <a:r>
              <a:rPr lang="id-ID" dirty="0"/>
              <a:t>KERJASAMA DALAM NEGERI</a:t>
            </a:r>
          </a:p>
        </p:txBody>
      </p:sp>
    </p:spTree>
    <p:extLst>
      <p:ext uri="{BB962C8B-B14F-4D97-AF65-F5344CB8AC3E}">
        <p14:creationId xmlns:p14="http://schemas.microsoft.com/office/powerpoint/2010/main" val="2214655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0B6682-1952-4CC1-A784-FB51C5324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TUJUAN KDN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9AF90D-AFFE-4A00-B9C7-9F91BD444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9122" y="1917065"/>
            <a:ext cx="8092641" cy="4351338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AutoNum type="alphaLcPeriod"/>
            </a:pPr>
            <a:r>
              <a:rPr lang="en-US" dirty="0" err="1"/>
              <a:t>Membangun</a:t>
            </a:r>
            <a:r>
              <a:rPr lang="en-US" dirty="0"/>
              <a:t> </a:t>
            </a:r>
            <a:r>
              <a:rPr lang="en-US" sz="4000" b="1" dirty="0">
                <a:solidFill>
                  <a:srgbClr val="FF0000"/>
                </a:solidFill>
              </a:rPr>
              <a:t>KOLABORASI</a:t>
            </a:r>
            <a:r>
              <a:rPr lang="en-US" dirty="0"/>
              <a:t> </a:t>
            </a:r>
            <a:r>
              <a:rPr lang="en-US" dirty="0" err="1"/>
              <a:t>antara</a:t>
            </a:r>
            <a:r>
              <a:rPr lang="en-US" dirty="0"/>
              <a:t> </a:t>
            </a:r>
            <a:r>
              <a:rPr lang="en-US" dirty="0" err="1"/>
              <a:t>peneliti</a:t>
            </a:r>
            <a:r>
              <a:rPr lang="en-US" dirty="0"/>
              <a:t> </a:t>
            </a:r>
            <a:r>
              <a:rPr lang="en-US" dirty="0" err="1"/>
              <a:t>pengusul</a:t>
            </a:r>
            <a:r>
              <a:rPr lang="en-US" dirty="0"/>
              <a:t> internal UMB dan </a:t>
            </a:r>
            <a:r>
              <a:rPr lang="en-US" dirty="0" err="1"/>
              <a:t>mitra</a:t>
            </a:r>
            <a:r>
              <a:rPr lang="en-US" dirty="0"/>
              <a:t> </a:t>
            </a:r>
            <a:r>
              <a:rPr lang="en-US" dirty="0" err="1"/>
              <a:t>pengguna</a:t>
            </a:r>
            <a:r>
              <a:rPr lang="en-US" dirty="0"/>
              <a:t> </a:t>
            </a:r>
            <a:r>
              <a:rPr lang="en-US" dirty="0" err="1"/>
              <a:t>hasil</a:t>
            </a:r>
            <a:r>
              <a:rPr lang="en-US" dirty="0"/>
              <a:t> </a:t>
            </a:r>
            <a:r>
              <a:rPr lang="en-US" dirty="0" err="1"/>
              <a:t>penelitian</a:t>
            </a:r>
            <a:r>
              <a:rPr lang="en-US" dirty="0"/>
              <a:t>. </a:t>
            </a:r>
          </a:p>
          <a:p>
            <a:pPr marL="514350" indent="-514350">
              <a:buAutoNum type="alphaLcPeriod"/>
            </a:pPr>
            <a:r>
              <a:rPr lang="en-US" dirty="0" err="1"/>
              <a:t>Meningkatkan</a:t>
            </a:r>
            <a:r>
              <a:rPr lang="en-US" dirty="0"/>
              <a:t> dan </a:t>
            </a:r>
            <a:r>
              <a:rPr lang="en-US" dirty="0" err="1"/>
              <a:t>mendorong</a:t>
            </a:r>
            <a:r>
              <a:rPr lang="en-US" dirty="0"/>
              <a:t> </a:t>
            </a:r>
            <a:r>
              <a:rPr lang="en-US" sz="4000" b="1" dirty="0">
                <a:solidFill>
                  <a:srgbClr val="FF0000"/>
                </a:solidFill>
              </a:rPr>
              <a:t>KEMAMPUAN</a:t>
            </a:r>
            <a:r>
              <a:rPr lang="en-US" dirty="0"/>
              <a:t> </a:t>
            </a:r>
            <a:r>
              <a:rPr lang="en-US" dirty="0" err="1"/>
              <a:t>peneliti</a:t>
            </a:r>
            <a:r>
              <a:rPr lang="en-US" dirty="0"/>
              <a:t> internal UMB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bekerjasama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institusi</a:t>
            </a:r>
            <a:r>
              <a:rPr lang="en-US" dirty="0"/>
              <a:t> </a:t>
            </a:r>
            <a:r>
              <a:rPr lang="en-US" dirty="0" err="1"/>
              <a:t>mitra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negeri. </a:t>
            </a:r>
          </a:p>
          <a:p>
            <a:pPr marL="514350" indent="-514350">
              <a:buAutoNum type="alphaLcPeriod"/>
            </a:pPr>
            <a:r>
              <a:rPr lang="en-US" dirty="0" err="1"/>
              <a:t>Memberikan</a:t>
            </a:r>
            <a:r>
              <a:rPr lang="en-US" dirty="0"/>
              <a:t> </a:t>
            </a:r>
            <a:r>
              <a:rPr lang="en-US" sz="4000" b="1" dirty="0">
                <a:solidFill>
                  <a:srgbClr val="FF0000"/>
                </a:solidFill>
              </a:rPr>
              <a:t>WADAH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dosen</a:t>
            </a:r>
            <a:r>
              <a:rPr lang="en-US" dirty="0"/>
              <a:t>/</a:t>
            </a:r>
            <a:r>
              <a:rPr lang="en-US" dirty="0" err="1"/>
              <a:t>kelompok</a:t>
            </a:r>
            <a:r>
              <a:rPr lang="en-US" dirty="0"/>
              <a:t> </a:t>
            </a:r>
            <a:r>
              <a:rPr lang="en-US" dirty="0" err="1"/>
              <a:t>peneliti</a:t>
            </a:r>
            <a:r>
              <a:rPr lang="en-US" dirty="0"/>
              <a:t> agar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memanfaatkan</a:t>
            </a:r>
            <a:r>
              <a:rPr lang="en-US" dirty="0"/>
              <a:t> </a:t>
            </a:r>
            <a:r>
              <a:rPr lang="en-US" dirty="0" err="1"/>
              <a:t>sarana</a:t>
            </a:r>
            <a:r>
              <a:rPr lang="en-US" dirty="0"/>
              <a:t>, </a:t>
            </a:r>
            <a:r>
              <a:rPr lang="en-US" dirty="0" err="1"/>
              <a:t>keahlian</a:t>
            </a:r>
            <a:r>
              <a:rPr lang="en-US" dirty="0"/>
              <a:t>, </a:t>
            </a:r>
            <a:r>
              <a:rPr lang="en-US" dirty="0" err="1"/>
              <a:t>mengadopsi</a:t>
            </a:r>
            <a:r>
              <a:rPr lang="en-US" dirty="0"/>
              <a:t>, dan </a:t>
            </a:r>
            <a:r>
              <a:rPr lang="en-US" dirty="0" err="1"/>
              <a:t>mencontoh</a:t>
            </a:r>
            <a:r>
              <a:rPr lang="en-US" dirty="0"/>
              <a:t> </a:t>
            </a:r>
            <a:r>
              <a:rPr lang="en-US" dirty="0" err="1"/>
              <a:t>budaya</a:t>
            </a:r>
            <a:r>
              <a:rPr lang="en-US" dirty="0"/>
              <a:t> </a:t>
            </a:r>
            <a:r>
              <a:rPr lang="en-US" dirty="0" err="1"/>
              <a:t>penelitian</a:t>
            </a:r>
            <a:r>
              <a:rPr lang="en-US" dirty="0"/>
              <a:t> </a:t>
            </a:r>
            <a:r>
              <a:rPr lang="en-US" dirty="0" err="1"/>
              <a:t>mitra</a:t>
            </a:r>
            <a:r>
              <a:rPr lang="en-US" dirty="0"/>
              <a:t> </a:t>
            </a:r>
            <a:r>
              <a:rPr lang="en-US" dirty="0" err="1"/>
              <a:t>kerjasama</a:t>
            </a:r>
            <a:r>
              <a:rPr lang="en-US" dirty="0"/>
              <a:t>, </a:t>
            </a:r>
          </a:p>
          <a:p>
            <a:pPr marL="514350" indent="-514350">
              <a:buAutoNum type="alphaLcPeriod"/>
            </a:pPr>
            <a:r>
              <a:rPr lang="en-US" dirty="0" err="1"/>
              <a:t>Terjalinnya</a:t>
            </a:r>
            <a:r>
              <a:rPr lang="en-US" dirty="0"/>
              <a:t> </a:t>
            </a:r>
            <a:r>
              <a:rPr lang="en-US" sz="4000" b="1" dirty="0">
                <a:solidFill>
                  <a:srgbClr val="FF0000"/>
                </a:solidFill>
              </a:rPr>
              <a:t>KERJASAMA</a:t>
            </a:r>
            <a:r>
              <a:rPr lang="en-US" dirty="0"/>
              <a:t> </a:t>
            </a:r>
            <a:r>
              <a:rPr lang="en-US" dirty="0" err="1"/>
              <a:t>antara</a:t>
            </a:r>
            <a:r>
              <a:rPr lang="en-US" dirty="0"/>
              <a:t> </a:t>
            </a:r>
            <a:r>
              <a:rPr lang="en-US" dirty="0" err="1"/>
              <a:t>peneliti</a:t>
            </a:r>
            <a:r>
              <a:rPr lang="en-US" dirty="0"/>
              <a:t> </a:t>
            </a:r>
            <a:r>
              <a:rPr lang="en-US" dirty="0" err="1"/>
              <a:t>pengusul</a:t>
            </a:r>
            <a:r>
              <a:rPr lang="en-US" dirty="0"/>
              <a:t> internal UMB dan </a:t>
            </a:r>
            <a:r>
              <a:rPr lang="en-US" dirty="0" err="1"/>
              <a:t>peneliti</a:t>
            </a:r>
            <a:r>
              <a:rPr lang="en-US" dirty="0"/>
              <a:t> </a:t>
            </a:r>
            <a:r>
              <a:rPr lang="en-US" dirty="0" err="1"/>
              <a:t>mitra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pengelolaan</a:t>
            </a:r>
            <a:r>
              <a:rPr lang="en-US" dirty="0"/>
              <a:t> </a:t>
            </a:r>
            <a:r>
              <a:rPr lang="en-US" dirty="0" err="1"/>
              <a:t>penelitian</a:t>
            </a:r>
            <a:r>
              <a:rPr lang="en-US" dirty="0"/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F92DFB5-33C7-4BFA-B7A9-91BC7046D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8490" y="2457449"/>
            <a:ext cx="4147612" cy="342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79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E9BE9D-D1E8-4CDB-ABDB-C35BC6FB2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LUARAN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19D171-CE0E-425C-903F-567219711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05108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Luaran</a:t>
            </a:r>
            <a:r>
              <a:rPr lang="en-US" dirty="0"/>
              <a:t> </a:t>
            </a:r>
            <a:r>
              <a:rPr lang="en-US" dirty="0" err="1"/>
              <a:t>wajib</a:t>
            </a:r>
            <a:r>
              <a:rPr lang="en-US" dirty="0"/>
              <a:t> </a:t>
            </a:r>
            <a:r>
              <a:rPr lang="en-US" dirty="0" err="1"/>
              <a:t>skema</a:t>
            </a:r>
            <a:r>
              <a:rPr lang="en-US" dirty="0"/>
              <a:t> </a:t>
            </a:r>
            <a:r>
              <a:rPr lang="en-US" dirty="0" err="1"/>
              <a:t>penelitian</a:t>
            </a:r>
            <a:r>
              <a:rPr lang="en-US" dirty="0"/>
              <a:t> KDN: minimal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 err="1"/>
              <a:t>artikel</a:t>
            </a:r>
            <a:r>
              <a:rPr lang="en-US" sz="3600" dirty="0"/>
              <a:t> di </a:t>
            </a:r>
            <a:r>
              <a:rPr lang="en-US" sz="3600" dirty="0" err="1"/>
              <a:t>jurnal</a:t>
            </a:r>
            <a:r>
              <a:rPr lang="en-US" sz="3600" dirty="0"/>
              <a:t> </a:t>
            </a:r>
            <a:r>
              <a:rPr lang="en-US" sz="3600" dirty="0" err="1"/>
              <a:t>internasional</a:t>
            </a:r>
            <a:r>
              <a:rPr lang="en-US" sz="3600" dirty="0"/>
              <a:t>, </a:t>
            </a:r>
            <a:r>
              <a:rPr lang="en-US" sz="3600" dirty="0" err="1"/>
              <a:t>atau</a:t>
            </a:r>
            <a:r>
              <a:rPr lang="en-US" sz="3600" dirty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 err="1"/>
              <a:t>artikel</a:t>
            </a:r>
            <a:r>
              <a:rPr lang="en-US" sz="3600" dirty="0"/>
              <a:t> </a:t>
            </a:r>
            <a:r>
              <a:rPr lang="en-US" sz="3600" dirty="0" err="1"/>
              <a:t>jurnal</a:t>
            </a:r>
            <a:r>
              <a:rPr lang="en-US" sz="3600" dirty="0"/>
              <a:t> </a:t>
            </a:r>
            <a:r>
              <a:rPr lang="en-US" sz="3600" dirty="0" err="1"/>
              <a:t>nasional</a:t>
            </a:r>
            <a:r>
              <a:rPr lang="en-US" sz="3600" dirty="0"/>
              <a:t> </a:t>
            </a:r>
            <a:r>
              <a:rPr lang="en-US" sz="3600" dirty="0" err="1"/>
              <a:t>terakreditasi</a:t>
            </a:r>
            <a:r>
              <a:rPr lang="en-US" sz="3600" dirty="0"/>
              <a:t> </a:t>
            </a:r>
            <a:r>
              <a:rPr lang="en-US" sz="3600" dirty="0" err="1"/>
              <a:t>terindeks</a:t>
            </a:r>
            <a:r>
              <a:rPr lang="en-US" sz="3600" dirty="0"/>
              <a:t> </a:t>
            </a:r>
            <a:r>
              <a:rPr lang="en-US" sz="3600" b="1" dirty="0"/>
              <a:t>SINTA 2</a:t>
            </a:r>
            <a:r>
              <a:rPr lang="en-US" sz="3600" dirty="0"/>
              <a:t> </a:t>
            </a:r>
            <a:r>
              <a:rPr lang="en-US" sz="3600" dirty="0" err="1"/>
              <a:t>atau</a:t>
            </a:r>
            <a:r>
              <a:rPr lang="en-US" sz="3600" dirty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 err="1"/>
              <a:t>luaran</a:t>
            </a:r>
            <a:r>
              <a:rPr lang="en-US" sz="3600" dirty="0"/>
              <a:t> </a:t>
            </a:r>
            <a:r>
              <a:rPr lang="en-US" sz="3600" dirty="0" err="1"/>
              <a:t>Hak</a:t>
            </a:r>
            <a:r>
              <a:rPr lang="en-US" sz="3600" dirty="0"/>
              <a:t> </a:t>
            </a:r>
            <a:r>
              <a:rPr lang="en-US" sz="3600" dirty="0" err="1"/>
              <a:t>Cipta</a:t>
            </a:r>
            <a:r>
              <a:rPr lang="en-US" sz="3600" dirty="0"/>
              <a:t>, </a:t>
            </a:r>
            <a:r>
              <a:rPr lang="en-US" sz="3600" dirty="0" err="1"/>
              <a:t>Desain</a:t>
            </a:r>
            <a:r>
              <a:rPr lang="en-US" sz="3600" dirty="0"/>
              <a:t> </a:t>
            </a:r>
            <a:r>
              <a:rPr lang="en-US" sz="3600" dirty="0" err="1"/>
              <a:t>Industri</a:t>
            </a:r>
            <a:r>
              <a:rPr lang="en-US" sz="3600" dirty="0"/>
              <a:t> dan Paten.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8BF156D-4422-4AD2-ADB5-656417B69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82296">
            <a:off x="7393321" y="2993192"/>
            <a:ext cx="4774270" cy="13255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4FA21A3-0FBD-4FBA-9F9E-A20C7851D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3788" y="4670331"/>
            <a:ext cx="2143125" cy="2143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D27A1DD-9F66-4FAD-AE94-39345B393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7787" y="55830"/>
            <a:ext cx="2143125" cy="305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67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C9D3DC-6F84-47EF-853D-CEBA64580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528B58F-EC63-449E-8F7E-45EE2661E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a. </a:t>
            </a:r>
            <a:r>
              <a:rPr lang="en-US" dirty="0" err="1"/>
              <a:t>Jangka</a:t>
            </a:r>
            <a:r>
              <a:rPr lang="en-US" dirty="0"/>
              <a:t> </a:t>
            </a:r>
            <a:r>
              <a:rPr lang="en-US" dirty="0" err="1"/>
              <a:t>waktu</a:t>
            </a:r>
            <a:r>
              <a:rPr lang="en-US" dirty="0"/>
              <a:t> </a:t>
            </a:r>
            <a:r>
              <a:rPr lang="en-US" dirty="0" err="1"/>
              <a:t>penelitian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1 TAHUN</a:t>
            </a:r>
            <a:r>
              <a:rPr lang="en-US" dirty="0"/>
              <a:t>, </a:t>
            </a:r>
          </a:p>
          <a:p>
            <a:pPr marL="0" indent="0">
              <a:buNone/>
            </a:pPr>
            <a:r>
              <a:rPr lang="en-US" dirty="0"/>
              <a:t>b. </a:t>
            </a:r>
            <a:r>
              <a:rPr lang="en-US" dirty="0" err="1"/>
              <a:t>Pembiayaan</a:t>
            </a:r>
            <a:r>
              <a:rPr lang="en-US" dirty="0"/>
              <a:t>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skema</a:t>
            </a:r>
            <a:r>
              <a:rPr lang="en-US" dirty="0"/>
              <a:t> </a:t>
            </a:r>
            <a:r>
              <a:rPr lang="en-US" dirty="0" err="1"/>
              <a:t>penelitian</a:t>
            </a:r>
            <a:r>
              <a:rPr lang="en-US" dirty="0"/>
              <a:t> KDN</a:t>
            </a:r>
          </a:p>
          <a:p>
            <a:pPr marL="0" indent="0">
              <a:buNone/>
            </a:pPr>
            <a:r>
              <a:rPr lang="en-US" dirty="0"/>
              <a:t>c. </a:t>
            </a:r>
            <a:r>
              <a:rPr lang="en-US" dirty="0" err="1"/>
              <a:t>Persetujuan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DEKAN, KAPUSLIT, DAN DIREKTUR RISTEK PENGUSUL, </a:t>
            </a:r>
            <a:r>
              <a:rPr lang="en-US" dirty="0"/>
              <a:t>dan </a:t>
            </a:r>
            <a:r>
              <a:rPr lang="en-US" b="1" dirty="0">
                <a:solidFill>
                  <a:srgbClr val="FF0000"/>
                </a:solidFill>
              </a:rPr>
              <a:t>DEKAN ATAU PEJABAT SELEVEL DIREKTUR MITRA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/>
              <a:t>d. </a:t>
            </a:r>
            <a:r>
              <a:rPr lang="en-US" b="1" dirty="0">
                <a:solidFill>
                  <a:srgbClr val="FF0000"/>
                </a:solidFill>
              </a:rPr>
              <a:t>URUTAN POSISI </a:t>
            </a:r>
            <a:r>
              <a:rPr lang="en-US" dirty="0" err="1"/>
              <a:t>dalam</a:t>
            </a:r>
            <a:r>
              <a:rPr lang="en-US" dirty="0"/>
              <a:t> proposal: </a:t>
            </a:r>
          </a:p>
          <a:p>
            <a:pPr marL="971550" lvl="1" indent="-514350">
              <a:buAutoNum type="arabicParenR"/>
            </a:pPr>
            <a:r>
              <a:rPr lang="en-US" dirty="0" err="1"/>
              <a:t>Ketua</a:t>
            </a:r>
            <a:r>
              <a:rPr lang="en-US" dirty="0"/>
              <a:t> internal, </a:t>
            </a:r>
          </a:p>
          <a:p>
            <a:pPr marL="971550" lvl="1" indent="-514350">
              <a:buAutoNum type="arabicParenR"/>
            </a:pPr>
            <a:r>
              <a:rPr lang="en-US" dirty="0" err="1"/>
              <a:t>Anggota</a:t>
            </a:r>
            <a:r>
              <a:rPr lang="en-US" dirty="0"/>
              <a:t> internal, </a:t>
            </a:r>
          </a:p>
          <a:p>
            <a:pPr marL="971550" lvl="1" indent="-514350">
              <a:buAutoNum type="arabicParenR"/>
            </a:pPr>
            <a:r>
              <a:rPr lang="en-US" dirty="0" err="1"/>
              <a:t>Ketua</a:t>
            </a:r>
            <a:r>
              <a:rPr lang="en-US" dirty="0"/>
              <a:t> </a:t>
            </a:r>
            <a:r>
              <a:rPr lang="en-US" dirty="0" err="1"/>
              <a:t>mitra</a:t>
            </a:r>
            <a:r>
              <a:rPr lang="en-US" dirty="0"/>
              <a:t> </a:t>
            </a:r>
            <a:r>
              <a:rPr lang="en-US" dirty="0" err="1"/>
              <a:t>kerjasama</a:t>
            </a:r>
            <a:r>
              <a:rPr lang="en-US" dirty="0"/>
              <a:t>, dan </a:t>
            </a:r>
          </a:p>
          <a:p>
            <a:pPr marL="971550" lvl="1" indent="-514350">
              <a:buAutoNum type="arabicParenR"/>
            </a:pPr>
            <a:r>
              <a:rPr lang="en-US" dirty="0" err="1"/>
              <a:t>Anggota</a:t>
            </a:r>
            <a:r>
              <a:rPr lang="en-US" dirty="0"/>
              <a:t> </a:t>
            </a:r>
            <a:r>
              <a:rPr lang="en-US" dirty="0" err="1"/>
              <a:t>mitra</a:t>
            </a:r>
            <a:r>
              <a:rPr lang="en-US" dirty="0"/>
              <a:t> </a:t>
            </a:r>
            <a:r>
              <a:rPr lang="en-US" dirty="0" err="1"/>
              <a:t>kerjasama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9335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5A3B66-6BBF-415A-AEB0-97EF6F576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SYARAT MITRA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830D788-1C3A-4E6F-B15C-E260B6CB0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836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Mitra </a:t>
            </a:r>
            <a:r>
              <a:rPr lang="en-US" dirty="0" err="1"/>
              <a:t>penelitian</a:t>
            </a:r>
            <a:r>
              <a:rPr lang="en-US" dirty="0"/>
              <a:t> </a:t>
            </a:r>
            <a:r>
              <a:rPr lang="en-US" dirty="0" err="1"/>
              <a:t>kerja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negeri </a:t>
            </a:r>
            <a:r>
              <a:rPr lang="en-US" dirty="0" err="1"/>
              <a:t>adalah</a:t>
            </a:r>
            <a:r>
              <a:rPr lang="en-US" dirty="0"/>
              <a:t>: </a:t>
            </a:r>
          </a:p>
          <a:p>
            <a:pPr lvl="1"/>
            <a:r>
              <a:rPr lang="en-US" sz="3600" dirty="0" err="1"/>
              <a:t>Perguruan</a:t>
            </a:r>
            <a:r>
              <a:rPr lang="en-US" sz="3600" dirty="0"/>
              <a:t> Tinggi, </a:t>
            </a:r>
          </a:p>
          <a:p>
            <a:pPr lvl="1"/>
            <a:r>
              <a:rPr lang="id-ID" sz="3600" dirty="0"/>
              <a:t>P</a:t>
            </a:r>
            <a:r>
              <a:rPr lang="en-US" sz="3600" dirty="0" err="1"/>
              <a:t>emerintah</a:t>
            </a:r>
            <a:r>
              <a:rPr lang="en-US" sz="3600" dirty="0"/>
              <a:t>, </a:t>
            </a:r>
          </a:p>
          <a:p>
            <a:pPr lvl="1"/>
            <a:r>
              <a:rPr lang="id-ID" sz="3600" dirty="0"/>
              <a:t>P</a:t>
            </a:r>
            <a:r>
              <a:rPr lang="en-US" sz="3600" dirty="0" err="1"/>
              <a:t>erusahaan</a:t>
            </a:r>
            <a:r>
              <a:rPr lang="en-US" sz="3600" dirty="0"/>
              <a:t>, </a:t>
            </a:r>
            <a:r>
              <a:rPr lang="en-US" sz="3600" dirty="0" err="1"/>
              <a:t>maupun</a:t>
            </a:r>
            <a:r>
              <a:rPr lang="en-US" sz="3600" dirty="0"/>
              <a:t> </a:t>
            </a:r>
          </a:p>
          <a:p>
            <a:pPr lvl="1"/>
            <a:r>
              <a:rPr lang="id-ID" sz="3600" dirty="0"/>
              <a:t>O</a:t>
            </a:r>
            <a:r>
              <a:rPr lang="en-US" sz="3600" dirty="0" err="1"/>
              <a:t>rganisasi</a:t>
            </a:r>
            <a:r>
              <a:rPr lang="en-US" sz="3600" dirty="0"/>
              <a:t> yang lain yang </a:t>
            </a:r>
            <a:r>
              <a:rPr lang="en-US" sz="3600" dirty="0" err="1"/>
              <a:t>berada</a:t>
            </a:r>
            <a:r>
              <a:rPr lang="en-US" sz="3600" dirty="0"/>
              <a:t> di </a:t>
            </a:r>
            <a:r>
              <a:rPr lang="en-US" sz="3600" dirty="0" err="1"/>
              <a:t>dalam</a:t>
            </a:r>
            <a:r>
              <a:rPr lang="en-US" sz="3600" dirty="0"/>
              <a:t> negeri:</a:t>
            </a:r>
          </a:p>
          <a:p>
            <a:pPr marL="0" indent="0">
              <a:buNone/>
            </a:pPr>
            <a:r>
              <a:rPr lang="en-US" sz="4800" dirty="0"/>
              <a:t>yang </a:t>
            </a:r>
            <a:r>
              <a:rPr lang="en-US" sz="4800" dirty="0" err="1"/>
              <a:t>sudah</a:t>
            </a:r>
            <a:r>
              <a:rPr lang="en-US" sz="4800" dirty="0"/>
              <a:t> </a:t>
            </a:r>
            <a:r>
              <a:rPr lang="en-US" sz="4800" dirty="0" err="1"/>
              <a:t>menjalin</a:t>
            </a:r>
            <a:r>
              <a:rPr lang="en-US" sz="4800" dirty="0"/>
              <a:t> </a:t>
            </a:r>
            <a:r>
              <a:rPr lang="en-US" sz="4800" dirty="0" err="1"/>
              <a:t>kerjasama</a:t>
            </a:r>
            <a:r>
              <a:rPr lang="en-US" sz="4800" dirty="0"/>
              <a:t>, dan </a:t>
            </a:r>
            <a:r>
              <a:rPr lang="en-US" sz="6000" b="1" dirty="0" err="1">
                <a:solidFill>
                  <a:srgbClr val="0070C0"/>
                </a:solidFill>
              </a:rPr>
              <a:t>memiliki</a:t>
            </a:r>
            <a:r>
              <a:rPr lang="en-US" sz="6000" b="1" dirty="0">
                <a:solidFill>
                  <a:srgbClr val="0070C0"/>
                </a:solidFill>
              </a:rPr>
              <a:t> </a:t>
            </a:r>
            <a:r>
              <a:rPr lang="en-US" sz="6000" b="1" dirty="0" err="1">
                <a:solidFill>
                  <a:srgbClr val="0070C0"/>
                </a:solidFill>
              </a:rPr>
              <a:t>perjanjian</a:t>
            </a:r>
            <a:r>
              <a:rPr lang="en-US" sz="6000" b="1" dirty="0">
                <a:solidFill>
                  <a:srgbClr val="0070C0"/>
                </a:solidFill>
              </a:rPr>
              <a:t> </a:t>
            </a:r>
            <a:r>
              <a:rPr lang="en-US" sz="6000" b="1" dirty="0" err="1">
                <a:solidFill>
                  <a:srgbClr val="0070C0"/>
                </a:solidFill>
              </a:rPr>
              <a:t>kerjasama</a:t>
            </a:r>
            <a:r>
              <a:rPr lang="en-US" sz="6000" b="1" dirty="0">
                <a:solidFill>
                  <a:srgbClr val="0070C0"/>
                </a:solidFill>
              </a:rPr>
              <a:t> (MOU) </a:t>
            </a:r>
            <a:r>
              <a:rPr lang="en-US" sz="6000" b="1" dirty="0" err="1">
                <a:solidFill>
                  <a:srgbClr val="0070C0"/>
                </a:solidFill>
              </a:rPr>
              <a:t>dengan</a:t>
            </a:r>
            <a:r>
              <a:rPr lang="en-US" sz="6000" b="1" dirty="0">
                <a:solidFill>
                  <a:srgbClr val="0070C0"/>
                </a:solidFill>
              </a:rPr>
              <a:t> UMB</a:t>
            </a:r>
          </a:p>
        </p:txBody>
      </p:sp>
    </p:spTree>
    <p:extLst>
      <p:ext uri="{BB962C8B-B14F-4D97-AF65-F5344CB8AC3E}">
        <p14:creationId xmlns:p14="http://schemas.microsoft.com/office/powerpoint/2010/main" val="1658327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2C7988-2870-497D-BE50-30F8C8D91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PENGUSUL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772369F-FF87-478E-8732-DE898E126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DOSEN MADYA </a:t>
            </a:r>
            <a:r>
              <a:rPr lang="en-US" sz="3600" dirty="0" err="1"/>
              <a:t>adalah</a:t>
            </a:r>
            <a:r>
              <a:rPr lang="en-US" sz="3600" dirty="0"/>
              <a:t> </a:t>
            </a:r>
            <a:r>
              <a:rPr lang="en-US" sz="3600" dirty="0" err="1"/>
              <a:t>dosen</a:t>
            </a:r>
            <a:r>
              <a:rPr lang="en-US" sz="3600" dirty="0"/>
              <a:t> yang minimal </a:t>
            </a:r>
            <a:r>
              <a:rPr lang="en-US" sz="3600" dirty="0" err="1"/>
              <a:t>bergelar</a:t>
            </a:r>
            <a:r>
              <a:rPr lang="en-US" sz="3600" dirty="0"/>
              <a:t> S2 dan </a:t>
            </a:r>
            <a:r>
              <a:rPr lang="en-US" sz="3600" dirty="0" err="1"/>
              <a:t>memiliki</a:t>
            </a:r>
            <a:r>
              <a:rPr lang="en-US" sz="3600" dirty="0"/>
              <a:t> </a:t>
            </a:r>
            <a:r>
              <a:rPr lang="en-US" sz="3600" dirty="0" err="1"/>
              <a:t>jabatan</a:t>
            </a:r>
            <a:r>
              <a:rPr lang="en-US" sz="3600" dirty="0"/>
              <a:t> </a:t>
            </a:r>
            <a:r>
              <a:rPr lang="en-US" sz="3600" dirty="0" err="1"/>
              <a:t>fungsional</a:t>
            </a:r>
            <a:r>
              <a:rPr lang="en-US" sz="3600" dirty="0"/>
              <a:t> </a:t>
            </a:r>
            <a:r>
              <a:rPr lang="en-US" sz="3600" dirty="0" err="1"/>
              <a:t>akademik</a:t>
            </a:r>
            <a:r>
              <a:rPr lang="en-US" sz="3600" dirty="0"/>
              <a:t> (JFA) LEKTOR. </a:t>
            </a:r>
          </a:p>
          <a:p>
            <a:pPr marL="0" indent="0">
              <a:buNone/>
            </a:pPr>
            <a:r>
              <a:rPr lang="en-US" sz="3600" b="1" dirty="0"/>
              <a:t>DOSEN PRIMA </a:t>
            </a:r>
            <a:r>
              <a:rPr lang="en-US" sz="3600" dirty="0" err="1"/>
              <a:t>adalah</a:t>
            </a:r>
            <a:r>
              <a:rPr lang="en-US" sz="3600" dirty="0"/>
              <a:t> </a:t>
            </a:r>
            <a:r>
              <a:rPr lang="en-US" sz="3600" dirty="0" err="1"/>
              <a:t>dosen</a:t>
            </a:r>
            <a:r>
              <a:rPr lang="en-US" sz="3600" dirty="0"/>
              <a:t> yang </a:t>
            </a:r>
            <a:r>
              <a:rPr lang="en-US" sz="3600" dirty="0" err="1"/>
              <a:t>bergelar</a:t>
            </a:r>
            <a:r>
              <a:rPr lang="en-US" sz="3600" dirty="0"/>
              <a:t> S2 dan </a:t>
            </a:r>
            <a:r>
              <a:rPr lang="en-US" sz="3600" dirty="0" err="1"/>
              <a:t>memiliki</a:t>
            </a:r>
            <a:r>
              <a:rPr lang="en-US" sz="3600" dirty="0"/>
              <a:t> JFA LEKTOR KEPALA. </a:t>
            </a:r>
          </a:p>
          <a:p>
            <a:pPr marL="0" indent="0">
              <a:buNone/>
            </a:pPr>
            <a:r>
              <a:rPr lang="en-US" sz="3600" b="1" dirty="0"/>
              <a:t>DOSEN PRIMA UTAMA </a:t>
            </a:r>
            <a:r>
              <a:rPr lang="en-US" sz="3600" dirty="0" err="1"/>
              <a:t>adalah</a:t>
            </a:r>
            <a:r>
              <a:rPr lang="en-US" sz="3600" dirty="0"/>
              <a:t> </a:t>
            </a:r>
            <a:r>
              <a:rPr lang="en-US" sz="3600" dirty="0" err="1"/>
              <a:t>dosen</a:t>
            </a:r>
            <a:r>
              <a:rPr lang="en-US" sz="3600" dirty="0"/>
              <a:t> yang </a:t>
            </a:r>
            <a:r>
              <a:rPr lang="en-US" sz="3600" dirty="0" err="1"/>
              <a:t>bergelar</a:t>
            </a:r>
            <a:r>
              <a:rPr lang="en-US" sz="3600" dirty="0"/>
              <a:t> S3. </a:t>
            </a:r>
          </a:p>
        </p:txBody>
      </p:sp>
    </p:spTree>
    <p:extLst>
      <p:ext uri="{BB962C8B-B14F-4D97-AF65-F5344CB8AC3E}">
        <p14:creationId xmlns:p14="http://schemas.microsoft.com/office/powerpoint/2010/main" val="2489255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23E1C0-98A6-440C-8C01-1FB6169758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65" b="50000"/>
          <a:stretch/>
        </p:blipFill>
        <p:spPr>
          <a:xfrm>
            <a:off x="0" y="0"/>
            <a:ext cx="12192000" cy="28827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221A14-A845-4366-96FD-C6EE99529F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51" b="30216"/>
          <a:stretch/>
        </p:blipFill>
        <p:spPr>
          <a:xfrm>
            <a:off x="0" y="2882736"/>
            <a:ext cx="1219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66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BCDE53-F93A-4792-91BA-EDD0D113C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PROPOSAL RISET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0B56B4-B0BB-4978-A3E6-988BD1C87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JUDUL</a:t>
            </a:r>
          </a:p>
          <a:p>
            <a:pPr marL="0" indent="0">
              <a:buNone/>
            </a:pPr>
            <a:r>
              <a:rPr lang="en-US" dirty="0"/>
              <a:t>RINGKASAN</a:t>
            </a:r>
          </a:p>
          <a:p>
            <a:pPr marL="0" indent="0">
              <a:buNone/>
            </a:pPr>
            <a:r>
              <a:rPr lang="en-US" dirty="0"/>
              <a:t>BAB 1. PENDAHULUAN</a:t>
            </a:r>
          </a:p>
          <a:p>
            <a:pPr marL="0" indent="0">
              <a:buNone/>
            </a:pPr>
            <a:r>
              <a:rPr lang="en-US" dirty="0"/>
              <a:t>BAB 2. RENCANA INDUK PENELITIAN</a:t>
            </a:r>
          </a:p>
          <a:p>
            <a:pPr marL="0" indent="0">
              <a:buNone/>
            </a:pPr>
            <a:r>
              <a:rPr lang="en-US" dirty="0"/>
              <a:t>BAB 3. TINJAUAN PUSTAKA</a:t>
            </a:r>
          </a:p>
          <a:p>
            <a:pPr marL="0" indent="0">
              <a:buNone/>
            </a:pPr>
            <a:r>
              <a:rPr lang="en-US" dirty="0"/>
              <a:t>BAB 4. </a:t>
            </a:r>
            <a:r>
              <a:rPr lang="en-US" dirty="0" smtClean="0"/>
              <a:t>METODE</a:t>
            </a:r>
          </a:p>
          <a:p>
            <a:pPr marL="0" indent="0">
              <a:buNone/>
            </a:pPr>
            <a:r>
              <a:rPr lang="en-US" dirty="0"/>
              <a:t>BAB 5</a:t>
            </a:r>
            <a:r>
              <a:rPr lang="en-US" dirty="0" smtClean="0"/>
              <a:t>. </a:t>
            </a:r>
            <a:r>
              <a:rPr lang="en-US" dirty="0"/>
              <a:t>RENCANA PELAKSANAAN KERJASAMA PENELITIAN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BAB </a:t>
            </a:r>
            <a:r>
              <a:rPr lang="en-US" dirty="0" smtClean="0"/>
              <a:t>6. </a:t>
            </a:r>
            <a:r>
              <a:rPr lang="en-US" dirty="0"/>
              <a:t>JADWAL RISET</a:t>
            </a:r>
          </a:p>
          <a:p>
            <a:pPr marL="0" indent="0">
              <a:buNone/>
            </a:pPr>
            <a:r>
              <a:rPr lang="en-US" dirty="0"/>
              <a:t>LAMPIRAN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A948C9-6775-4245-B5D8-0A396BF61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272" y="220500"/>
            <a:ext cx="3572360" cy="37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632CBA-3012-492B-82C0-C4A5EE27B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Judul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F40FE7-36A9-45BF-8B28-B84C70C3C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318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FF0000"/>
                </a:solidFill>
              </a:rPr>
              <a:t>TUJUAN</a:t>
            </a:r>
            <a:r>
              <a:rPr lang="en-US" sz="4800" dirty="0"/>
              <a:t>, </a:t>
            </a:r>
            <a:r>
              <a:rPr lang="en-US" sz="4800" dirty="0">
                <a:solidFill>
                  <a:srgbClr val="00B0F0"/>
                </a:solidFill>
              </a:rPr>
              <a:t>TOPIK</a:t>
            </a:r>
            <a:r>
              <a:rPr lang="en-US" sz="4800" dirty="0"/>
              <a:t>, </a:t>
            </a:r>
            <a:r>
              <a:rPr lang="en-US" sz="4800" dirty="0">
                <a:solidFill>
                  <a:srgbClr val="00B050"/>
                </a:solidFill>
              </a:rPr>
              <a:t>METODE</a:t>
            </a:r>
            <a:r>
              <a:rPr lang="en-US" sz="4800" dirty="0"/>
              <a:t>, </a:t>
            </a:r>
            <a:r>
              <a:rPr lang="en-US" sz="4800" dirty="0">
                <a:solidFill>
                  <a:srgbClr val="C00000"/>
                </a:solidFill>
              </a:rPr>
              <a:t>KETERANGAN</a:t>
            </a:r>
          </a:p>
          <a:p>
            <a:pPr marL="0" indent="0" algn="ctr">
              <a:buNone/>
            </a:pPr>
            <a:endParaRPr lang="en-US" sz="48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F66AFAB8-3CF2-4570-9306-A0C437E94E53}"/>
              </a:ext>
            </a:extLst>
          </p:cNvPr>
          <p:cNvSpPr txBox="1">
            <a:spLocks/>
          </p:cNvSpPr>
          <p:nvPr/>
        </p:nvSpPr>
        <p:spPr>
          <a:xfrm>
            <a:off x="968829" y="3429000"/>
            <a:ext cx="10515600" cy="2326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9300" dirty="0" err="1">
                <a:solidFill>
                  <a:srgbClr val="FF0000"/>
                </a:solidFill>
              </a:rPr>
              <a:t>Peningkatan</a:t>
            </a:r>
            <a:r>
              <a:rPr lang="en-US" sz="9300" dirty="0">
                <a:solidFill>
                  <a:srgbClr val="FF0000"/>
                </a:solidFill>
              </a:rPr>
              <a:t> </a:t>
            </a:r>
            <a:r>
              <a:rPr lang="en-US" sz="9300" dirty="0" err="1">
                <a:solidFill>
                  <a:srgbClr val="FF0000"/>
                </a:solidFill>
              </a:rPr>
              <a:t>Performansi</a:t>
            </a:r>
            <a:r>
              <a:rPr lang="en-US" sz="9300" dirty="0">
                <a:solidFill>
                  <a:srgbClr val="FF0000"/>
                </a:solidFill>
              </a:rPr>
              <a:t>   </a:t>
            </a:r>
            <a:r>
              <a:rPr lang="en-US" sz="9300" dirty="0" err="1">
                <a:solidFill>
                  <a:srgbClr val="C00000"/>
                </a:solidFill>
              </a:rPr>
              <a:t>Kecepatan</a:t>
            </a:r>
            <a:r>
              <a:rPr lang="en-US" sz="9300" dirty="0">
                <a:solidFill>
                  <a:srgbClr val="C00000"/>
                </a:solidFill>
              </a:rPr>
              <a:t> Motor   </a:t>
            </a:r>
            <a:r>
              <a:rPr lang="en-US" sz="9300" dirty="0">
                <a:solidFill>
                  <a:srgbClr val="00B0F0"/>
                </a:solidFill>
              </a:rPr>
              <a:t>pada Telemedicine Robot   </a:t>
            </a:r>
            <a:r>
              <a:rPr lang="en-US" sz="9300" dirty="0" err="1">
                <a:solidFill>
                  <a:srgbClr val="00B050"/>
                </a:solidFill>
              </a:rPr>
              <a:t>menggunakan</a:t>
            </a:r>
            <a:r>
              <a:rPr lang="en-US" sz="9300" dirty="0">
                <a:solidFill>
                  <a:srgbClr val="00B050"/>
                </a:solidFill>
              </a:rPr>
              <a:t> Smart PWM Control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48614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A5784F-BF99-49DA-AD3E-1FA258EC9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RINGKASAN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2748B64-1B9C-4A4F-AA56-948787B3A4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err="1"/>
              <a:t>Ringkasan</a:t>
            </a:r>
            <a:r>
              <a:rPr lang="en-US" sz="3200" dirty="0"/>
              <a:t> </a:t>
            </a:r>
            <a:r>
              <a:rPr lang="en-US" sz="3200" dirty="0" err="1"/>
              <a:t>disajikan</a:t>
            </a:r>
            <a:r>
              <a:rPr lang="en-US" sz="3200" dirty="0"/>
              <a:t> </a:t>
            </a:r>
            <a:r>
              <a:rPr lang="en-US" sz="3200" dirty="0" err="1"/>
              <a:t>dalam</a:t>
            </a:r>
            <a:r>
              <a:rPr lang="en-US" sz="3200" dirty="0"/>
              <a:t> format </a:t>
            </a:r>
            <a:r>
              <a:rPr lang="en-US" sz="3200" dirty="0" err="1"/>
              <a:t>abstrak</a:t>
            </a:r>
            <a:r>
              <a:rPr lang="en-US" sz="3200" dirty="0"/>
              <a:t> yang </a:t>
            </a:r>
            <a:r>
              <a:rPr lang="en-US" sz="3200" dirty="0" err="1"/>
              <a:t>berisi</a:t>
            </a:r>
            <a:r>
              <a:rPr lang="en-US" sz="3200" dirty="0"/>
              <a:t>: </a:t>
            </a:r>
          </a:p>
          <a:p>
            <a:pPr lvl="1"/>
            <a:r>
              <a:rPr lang="en-US" sz="2800" dirty="0" err="1"/>
              <a:t>topik</a:t>
            </a:r>
            <a:r>
              <a:rPr lang="en-US" sz="2800" dirty="0"/>
              <a:t> </a:t>
            </a:r>
            <a:r>
              <a:rPr lang="en-US" sz="2800" dirty="0" err="1"/>
              <a:t>riset</a:t>
            </a:r>
            <a:r>
              <a:rPr lang="en-US" sz="2800" dirty="0"/>
              <a:t> </a:t>
            </a:r>
          </a:p>
          <a:p>
            <a:pPr lvl="1"/>
            <a:r>
              <a:rPr lang="en-US" sz="2800" dirty="0" err="1"/>
              <a:t>tujuan</a:t>
            </a:r>
            <a:r>
              <a:rPr lang="en-US" sz="2800" dirty="0"/>
              <a:t> </a:t>
            </a:r>
          </a:p>
          <a:p>
            <a:pPr lvl="1"/>
            <a:r>
              <a:rPr lang="en-US" sz="2800" dirty="0" err="1"/>
              <a:t>metode</a:t>
            </a:r>
            <a:r>
              <a:rPr lang="en-US" sz="2800" dirty="0"/>
              <a:t> </a:t>
            </a:r>
            <a:r>
              <a:rPr lang="en-US" sz="2800" dirty="0" err="1"/>
              <a:t>penelitian</a:t>
            </a:r>
            <a:r>
              <a:rPr lang="en-US" sz="2800" dirty="0"/>
              <a:t>, </a:t>
            </a:r>
          </a:p>
          <a:p>
            <a:pPr lvl="1"/>
            <a:r>
              <a:rPr lang="en-US" sz="2800" dirty="0" err="1"/>
              <a:t>serta</a:t>
            </a:r>
            <a:r>
              <a:rPr lang="en-US" sz="2800" dirty="0"/>
              <a:t> </a:t>
            </a:r>
            <a:r>
              <a:rPr lang="en-US" sz="2800" dirty="0" err="1"/>
              <a:t>luaran</a:t>
            </a:r>
            <a:r>
              <a:rPr lang="en-US" sz="2800" dirty="0"/>
              <a:t> yang </a:t>
            </a:r>
            <a:r>
              <a:rPr lang="en-US" sz="2800" dirty="0" err="1"/>
              <a:t>ditargetkan</a:t>
            </a:r>
            <a:r>
              <a:rPr lang="en-US" sz="2800" dirty="0"/>
              <a:t>. </a:t>
            </a:r>
          </a:p>
          <a:p>
            <a:endParaRPr lang="en-US" dirty="0"/>
          </a:p>
          <a:p>
            <a:r>
              <a:rPr lang="en-US" dirty="0" err="1"/>
              <a:t>Maksimum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halaman</a:t>
            </a:r>
            <a:r>
              <a:rPr lang="en-US" dirty="0"/>
              <a:t> </a:t>
            </a:r>
          </a:p>
          <a:p>
            <a:r>
              <a:rPr lang="en-US" dirty="0"/>
              <a:t>Pada </a:t>
            </a:r>
            <a:r>
              <a:rPr lang="en-US" dirty="0" err="1"/>
              <a:t>bagian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juga </a:t>
            </a:r>
            <a:r>
              <a:rPr lang="en-US" dirty="0" err="1"/>
              <a:t>dituliskan</a:t>
            </a:r>
            <a:r>
              <a:rPr lang="en-US" dirty="0"/>
              <a:t> </a:t>
            </a:r>
            <a:r>
              <a:rPr lang="en-US" dirty="0" err="1"/>
              <a:t>maksimal</a:t>
            </a:r>
            <a:r>
              <a:rPr lang="en-US" dirty="0"/>
              <a:t> 5 kata </a:t>
            </a:r>
            <a:r>
              <a:rPr lang="en-US" dirty="0" err="1"/>
              <a:t>kunci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680285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525759-B193-43AC-BF01-5E10A8124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RINGKASAN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8A894C3-69A8-4F5C-9984-8421C1ED9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100"/>
            <a:ext cx="10515600" cy="46148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LATAR BELAKANG:</a:t>
            </a:r>
          </a:p>
          <a:p>
            <a:pPr marL="457200" lvl="1" indent="0">
              <a:buNone/>
            </a:pPr>
            <a:r>
              <a:rPr lang="en-US" dirty="0" err="1"/>
              <a:t>Urgensi</a:t>
            </a:r>
            <a:r>
              <a:rPr lang="en-US" dirty="0"/>
              <a:t> dan </a:t>
            </a:r>
            <a:r>
              <a:rPr lang="en-US" dirty="0" err="1"/>
              <a:t>perkembangan</a:t>
            </a:r>
            <a:r>
              <a:rPr lang="en-US" dirty="0"/>
              <a:t> TOPIK: </a:t>
            </a:r>
            <a:r>
              <a:rPr lang="en-US" b="1" i="1" dirty="0">
                <a:solidFill>
                  <a:srgbClr val="FF0000"/>
                </a:solidFill>
              </a:rPr>
              <a:t>Amazing</a:t>
            </a:r>
          </a:p>
          <a:p>
            <a:pPr marL="457200" lvl="1" indent="0">
              <a:buNone/>
            </a:pPr>
            <a:r>
              <a:rPr lang="en-US" dirty="0" err="1"/>
              <a:t>Aplikasi</a:t>
            </a:r>
            <a:r>
              <a:rPr lang="en-US" dirty="0"/>
              <a:t> dan </a:t>
            </a:r>
            <a:r>
              <a:rPr lang="en-US" dirty="0" err="1"/>
              <a:t>manfaat</a:t>
            </a:r>
            <a:r>
              <a:rPr lang="en-US" dirty="0"/>
              <a:t> TOPIK: </a:t>
            </a:r>
            <a:r>
              <a:rPr lang="en-US" b="1" i="1" dirty="0" err="1">
                <a:solidFill>
                  <a:srgbClr val="FF0000"/>
                </a:solidFill>
              </a:rPr>
              <a:t>Terdapat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banyak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manfaat</a:t>
            </a:r>
            <a:r>
              <a:rPr lang="en-US" b="1" i="1" dirty="0">
                <a:solidFill>
                  <a:srgbClr val="FF0000"/>
                </a:solidFill>
              </a:rPr>
              <a:t> …. </a:t>
            </a:r>
          </a:p>
          <a:p>
            <a:pPr marL="457200" lvl="1" indent="0">
              <a:buNone/>
            </a:pPr>
            <a:r>
              <a:rPr lang="en-US" dirty="0"/>
              <a:t>Problem TOPIK: </a:t>
            </a:r>
            <a:r>
              <a:rPr lang="en-US" b="1" i="1" dirty="0" err="1">
                <a:solidFill>
                  <a:srgbClr val="FF0000"/>
                </a:solidFill>
              </a:rPr>
              <a:t>Sayangnya</a:t>
            </a:r>
            <a:r>
              <a:rPr lang="en-US" b="1" i="1" dirty="0">
                <a:solidFill>
                  <a:srgbClr val="FF0000"/>
                </a:solidFill>
              </a:rPr>
              <a:t>, …. </a:t>
            </a:r>
            <a:r>
              <a:rPr lang="en-US" b="1" i="1" dirty="0" err="1">
                <a:solidFill>
                  <a:srgbClr val="FF0000"/>
                </a:solidFill>
              </a:rPr>
              <a:t>Namun</a:t>
            </a:r>
            <a:r>
              <a:rPr lang="en-US" b="1" i="1" dirty="0">
                <a:solidFill>
                  <a:srgbClr val="FF0000"/>
                </a:solidFill>
              </a:rPr>
              <a:t>, …. Akan </a:t>
            </a:r>
            <a:r>
              <a:rPr lang="en-US" b="1" i="1" dirty="0" err="1">
                <a:solidFill>
                  <a:srgbClr val="FF0000"/>
                </a:solidFill>
              </a:rPr>
              <a:t>tetapi</a:t>
            </a:r>
            <a:r>
              <a:rPr lang="en-US" b="1" i="1" dirty="0">
                <a:solidFill>
                  <a:srgbClr val="FF0000"/>
                </a:solidFill>
              </a:rPr>
              <a:t>, …</a:t>
            </a:r>
          </a:p>
          <a:p>
            <a:pPr marL="0" indent="0">
              <a:buNone/>
            </a:pPr>
            <a:r>
              <a:rPr lang="en-US" dirty="0"/>
              <a:t>TUJUAN:</a:t>
            </a:r>
          </a:p>
          <a:p>
            <a:pPr marL="457200" lvl="1" indent="0">
              <a:buNone/>
            </a:pPr>
            <a:r>
              <a:rPr lang="en-US" dirty="0" err="1"/>
              <a:t>Tujuan</a:t>
            </a:r>
            <a:r>
              <a:rPr lang="en-US" dirty="0"/>
              <a:t>: </a:t>
            </a:r>
            <a:r>
              <a:rPr lang="en-US" b="1" i="1" dirty="0">
                <a:solidFill>
                  <a:srgbClr val="FF0000"/>
                </a:solidFill>
              </a:rPr>
              <a:t>Oleh </a:t>
            </a:r>
            <a:r>
              <a:rPr lang="en-US" b="1" i="1" dirty="0" err="1">
                <a:solidFill>
                  <a:srgbClr val="FF0000"/>
                </a:solidFill>
              </a:rPr>
              <a:t>karena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itu</a:t>
            </a:r>
            <a:r>
              <a:rPr lang="en-US" b="1" i="1" dirty="0">
                <a:solidFill>
                  <a:srgbClr val="FF0000"/>
                </a:solidFill>
              </a:rPr>
              <a:t>, </a:t>
            </a:r>
            <a:r>
              <a:rPr lang="en-US" b="1" i="1" dirty="0" err="1">
                <a:solidFill>
                  <a:srgbClr val="FF0000"/>
                </a:solidFill>
              </a:rPr>
              <a:t>penelitian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ini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bertujuan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untuk</a:t>
            </a:r>
            <a:r>
              <a:rPr lang="en-US" b="1" i="1" dirty="0">
                <a:solidFill>
                  <a:srgbClr val="FF0000"/>
                </a:solidFill>
              </a:rPr>
              <a:t> ….</a:t>
            </a:r>
          </a:p>
          <a:p>
            <a:pPr marL="457200" lvl="1" indent="0">
              <a:buNone/>
            </a:pPr>
            <a:r>
              <a:rPr lang="en-US" dirty="0" err="1"/>
              <a:t>Metoda</a:t>
            </a:r>
            <a:r>
              <a:rPr lang="en-US" dirty="0"/>
              <a:t>: </a:t>
            </a:r>
            <a:r>
              <a:rPr lang="en-US" b="1" i="1" dirty="0" err="1">
                <a:solidFill>
                  <a:srgbClr val="FF0000"/>
                </a:solidFill>
              </a:rPr>
              <a:t>Sebuah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pendekatan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berbasis</a:t>
            </a:r>
            <a:r>
              <a:rPr lang="en-US" b="1" i="1" dirty="0">
                <a:solidFill>
                  <a:srgbClr val="FF0000"/>
                </a:solidFill>
              </a:rPr>
              <a:t> …. </a:t>
            </a:r>
            <a:r>
              <a:rPr lang="en-US" b="1" i="1" dirty="0" err="1">
                <a:solidFill>
                  <a:srgbClr val="FF0000"/>
                </a:solidFill>
              </a:rPr>
              <a:t>akan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diterapkakan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untuk</a:t>
            </a:r>
            <a:r>
              <a:rPr lang="en-US" b="1" i="1" dirty="0">
                <a:solidFill>
                  <a:srgbClr val="FF0000"/>
                </a:solidFill>
              </a:rPr>
              <a:t> ….</a:t>
            </a:r>
          </a:p>
          <a:p>
            <a:pPr marL="0" indent="0">
              <a:buNone/>
            </a:pPr>
            <a:r>
              <a:rPr lang="en-US" dirty="0"/>
              <a:t>LUARAN: </a:t>
            </a:r>
            <a:r>
              <a:rPr lang="en-US" sz="2400" b="1" i="1" dirty="0" err="1">
                <a:solidFill>
                  <a:srgbClr val="FF0000"/>
                </a:solidFill>
              </a:rPr>
              <a:t>Penelitian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ini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mentargetkan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keluaran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berupa</a:t>
            </a:r>
            <a:r>
              <a:rPr lang="en-US" sz="2400" b="1" i="1" dirty="0">
                <a:solidFill>
                  <a:srgbClr val="FF0000"/>
                </a:solidFill>
              </a:rPr>
              <a:t> …</a:t>
            </a:r>
          </a:p>
          <a:p>
            <a:pPr marL="0" indent="0">
              <a:buNone/>
            </a:pPr>
            <a:r>
              <a:rPr lang="en-US" dirty="0"/>
              <a:t>TKT: </a:t>
            </a:r>
            <a:r>
              <a:rPr lang="en-US" sz="2400" b="1" i="1" dirty="0" err="1">
                <a:solidFill>
                  <a:srgbClr val="FF0000"/>
                </a:solidFill>
              </a:rPr>
              <a:t>Secara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umum</a:t>
            </a:r>
            <a:r>
              <a:rPr lang="en-US" sz="2400" b="1" i="1" dirty="0">
                <a:solidFill>
                  <a:srgbClr val="FF0000"/>
                </a:solidFill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</a:rPr>
              <a:t>penelitian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menghasilkan</a:t>
            </a:r>
            <a:r>
              <a:rPr lang="en-US" sz="2400" b="1" i="1" dirty="0">
                <a:solidFill>
                  <a:srgbClr val="FF0000"/>
                </a:solidFill>
              </a:rPr>
              <a:t> TKT xxx </a:t>
            </a:r>
            <a:r>
              <a:rPr lang="en-US" sz="2400" b="1" i="1" dirty="0" err="1">
                <a:solidFill>
                  <a:srgbClr val="FF0000"/>
                </a:solidFill>
              </a:rPr>
              <a:t>karena</a:t>
            </a:r>
            <a:r>
              <a:rPr lang="en-US" sz="2400" b="1" i="1" dirty="0">
                <a:solidFill>
                  <a:srgbClr val="FF0000"/>
                </a:solidFill>
              </a:rPr>
              <a:t> ….</a:t>
            </a:r>
            <a:endParaRPr lang="id-ID" sz="2400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d-ID" sz="2400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d-ID" dirty="0"/>
              <a:t>KATA KUNCI</a:t>
            </a:r>
            <a:r>
              <a:rPr lang="id-ID" sz="2400" dirty="0"/>
              <a:t>: </a:t>
            </a:r>
            <a:r>
              <a:rPr lang="en-US" sz="2400" dirty="0"/>
              <a:t>TOPIK UMUM; TOPIK KHUSUS; METODE; KETERANGAN</a:t>
            </a:r>
            <a:endParaRPr lang="en-US" sz="2400" b="1" i="1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2368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F22E4A-EE95-44FC-B6B1-0F121C118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BAB 1. PENDAHULUAN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4509DE1-CEE9-4726-9905-D8E8FCCEF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lphaLcPeriod"/>
            </a:pPr>
            <a:r>
              <a:rPr lang="en-US" dirty="0" err="1"/>
              <a:t>latar</a:t>
            </a:r>
            <a:r>
              <a:rPr lang="en-US" dirty="0"/>
              <a:t> </a:t>
            </a:r>
            <a:r>
              <a:rPr lang="en-US" dirty="0" err="1"/>
              <a:t>belakang</a:t>
            </a:r>
            <a:r>
              <a:rPr lang="en-US" dirty="0"/>
              <a:t> </a:t>
            </a:r>
            <a:r>
              <a:rPr lang="en-US" dirty="0" err="1"/>
              <a:t>pemilihan</a:t>
            </a:r>
            <a:r>
              <a:rPr lang="en-US" dirty="0"/>
              <a:t> </a:t>
            </a:r>
            <a:r>
              <a:rPr lang="en-US" dirty="0" err="1"/>
              <a:t>topik</a:t>
            </a:r>
            <a:r>
              <a:rPr lang="en-US" dirty="0"/>
              <a:t> </a:t>
            </a:r>
            <a:r>
              <a:rPr lang="en-US" dirty="0" err="1"/>
              <a:t>riset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mengungkapkan</a:t>
            </a:r>
            <a:r>
              <a:rPr lang="en-US" dirty="0"/>
              <a:t> </a:t>
            </a:r>
            <a:r>
              <a:rPr lang="en-US" dirty="0" err="1"/>
              <a:t>suatu</a:t>
            </a:r>
            <a:r>
              <a:rPr lang="en-US" dirty="0"/>
              <a:t> </a:t>
            </a:r>
            <a:r>
              <a:rPr lang="en-US" dirty="0" err="1"/>
              <a:t>gejala</a:t>
            </a:r>
            <a:r>
              <a:rPr lang="en-US" dirty="0"/>
              <a:t>/ </a:t>
            </a:r>
            <a:r>
              <a:rPr lang="en-US" dirty="0" err="1"/>
              <a:t>konsep</a:t>
            </a:r>
            <a:r>
              <a:rPr lang="en-US" dirty="0"/>
              <a:t>/ </a:t>
            </a:r>
            <a:r>
              <a:rPr lang="en-US" dirty="0" err="1"/>
              <a:t>dugaan</a:t>
            </a:r>
            <a:r>
              <a:rPr lang="en-US" dirty="0"/>
              <a:t>, dan </a:t>
            </a:r>
            <a:r>
              <a:rPr lang="en-US" dirty="0" err="1"/>
              <a:t>landasan</a:t>
            </a:r>
            <a:r>
              <a:rPr lang="en-US" dirty="0"/>
              <a:t> </a:t>
            </a:r>
            <a:r>
              <a:rPr lang="en-US" dirty="0" err="1"/>
              <a:t>argumen</a:t>
            </a:r>
            <a:r>
              <a:rPr lang="en-US" dirty="0"/>
              <a:t> yang </a:t>
            </a:r>
            <a:r>
              <a:rPr lang="en-US" dirty="0" err="1"/>
              <a:t>menguatkan</a:t>
            </a:r>
            <a:r>
              <a:rPr lang="en-US" dirty="0"/>
              <a:t> </a:t>
            </a:r>
            <a:r>
              <a:rPr lang="en-US" dirty="0" err="1"/>
              <a:t>arti</a:t>
            </a:r>
            <a:r>
              <a:rPr lang="en-US" dirty="0"/>
              <a:t> </a:t>
            </a:r>
            <a:r>
              <a:rPr lang="en-US" dirty="0" err="1"/>
              <a:t>penting</a:t>
            </a:r>
            <a:r>
              <a:rPr lang="en-US" dirty="0"/>
              <a:t> </a:t>
            </a:r>
            <a:r>
              <a:rPr lang="en-US" dirty="0" err="1"/>
              <a:t>penelitian</a:t>
            </a:r>
            <a:r>
              <a:rPr lang="en-US" dirty="0"/>
              <a:t>, 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 err="1"/>
              <a:t>rumusan</a:t>
            </a:r>
            <a:r>
              <a:rPr lang="en-US" dirty="0"/>
              <a:t> </a:t>
            </a:r>
            <a:r>
              <a:rPr lang="en-US" dirty="0" err="1"/>
              <a:t>masalah</a:t>
            </a:r>
            <a:r>
              <a:rPr lang="en-US" dirty="0"/>
              <a:t> yang </a:t>
            </a:r>
            <a:r>
              <a:rPr lang="en-US" dirty="0" err="1"/>
              <a:t>jelas</a:t>
            </a:r>
            <a:r>
              <a:rPr lang="en-US" dirty="0"/>
              <a:t> </a:t>
            </a:r>
            <a:r>
              <a:rPr lang="en-US" dirty="0" err="1"/>
              <a:t>disertai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pendekatan</a:t>
            </a:r>
            <a:r>
              <a:rPr lang="en-US" dirty="0"/>
              <a:t> dan </a:t>
            </a:r>
            <a:r>
              <a:rPr lang="en-US" dirty="0" err="1"/>
              <a:t>konsep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menjawab</a:t>
            </a:r>
            <a:r>
              <a:rPr lang="en-US" dirty="0"/>
              <a:t> </a:t>
            </a:r>
            <a:r>
              <a:rPr lang="en-US" dirty="0" err="1"/>
              <a:t>permasalahan</a:t>
            </a:r>
            <a:r>
              <a:rPr lang="en-US" dirty="0"/>
              <a:t>, </a:t>
            </a:r>
            <a:r>
              <a:rPr lang="en-US" dirty="0" err="1"/>
              <a:t>pengujian</a:t>
            </a:r>
            <a:r>
              <a:rPr lang="en-US" dirty="0"/>
              <a:t> </a:t>
            </a:r>
            <a:r>
              <a:rPr lang="en-US" dirty="0" err="1"/>
              <a:t>hipotesis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dugaan</a:t>
            </a:r>
            <a:r>
              <a:rPr lang="en-US" dirty="0"/>
              <a:t> yang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dibuktikan</a:t>
            </a:r>
            <a:r>
              <a:rPr lang="en-US" dirty="0"/>
              <a:t>, 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 err="1"/>
              <a:t>tujuan</a:t>
            </a:r>
            <a:r>
              <a:rPr lang="en-US" dirty="0"/>
              <a:t> </a:t>
            </a:r>
            <a:r>
              <a:rPr lang="en-US" dirty="0" err="1"/>
              <a:t>penelitian</a:t>
            </a:r>
            <a:r>
              <a:rPr lang="en-US" dirty="0"/>
              <a:t> </a:t>
            </a:r>
            <a:r>
              <a:rPr lang="en-US" dirty="0" err="1"/>
              <a:t>disajikan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ringkas</a:t>
            </a:r>
            <a:r>
              <a:rPr lang="en-US" dirty="0"/>
              <a:t>, 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 err="1"/>
              <a:t>rencana</a:t>
            </a:r>
            <a:r>
              <a:rPr lang="en-US" dirty="0"/>
              <a:t> target </a:t>
            </a:r>
            <a:r>
              <a:rPr lang="en-US" dirty="0" err="1"/>
              <a:t>luaran</a:t>
            </a:r>
            <a:r>
              <a:rPr lang="en-US" dirty="0"/>
              <a:t> yang </a:t>
            </a:r>
            <a:r>
              <a:rPr lang="en-US" dirty="0" err="1"/>
              <a:t>ingin</a:t>
            </a:r>
            <a:r>
              <a:rPr lang="en-US" dirty="0"/>
              <a:t> </a:t>
            </a:r>
            <a:r>
              <a:rPr lang="en-US" dirty="0" err="1"/>
              <a:t>dicapai</a:t>
            </a:r>
            <a:r>
              <a:rPr lang="en-US" dirty="0"/>
              <a:t>, dan 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 err="1"/>
              <a:t>kontribusi</a:t>
            </a:r>
            <a:r>
              <a:rPr lang="en-US" dirty="0"/>
              <a:t> </a:t>
            </a:r>
            <a:r>
              <a:rPr lang="en-US" dirty="0" err="1"/>
              <a:t>penelitian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ilmu</a:t>
            </a:r>
            <a:r>
              <a:rPr lang="en-US" dirty="0"/>
              <a:t> </a:t>
            </a:r>
            <a:r>
              <a:rPr lang="en-US" dirty="0" err="1"/>
              <a:t>pengetahuan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421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503B63-BBB0-45CF-A83A-2EFB95EB4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18642"/>
            <a:ext cx="10515600" cy="1325563"/>
          </a:xfrm>
        </p:spPr>
        <p:txBody>
          <a:bodyPr/>
          <a:lstStyle/>
          <a:p>
            <a:r>
              <a:rPr lang="en-US" dirty="0" err="1"/>
              <a:t>Tabel</a:t>
            </a:r>
            <a:r>
              <a:rPr lang="en-US" dirty="0"/>
              <a:t> 1 </a:t>
            </a:r>
            <a:r>
              <a:rPr lang="en-US" dirty="0" err="1"/>
              <a:t>Rencana</a:t>
            </a:r>
            <a:r>
              <a:rPr lang="en-US" dirty="0"/>
              <a:t> Target </a:t>
            </a:r>
            <a:r>
              <a:rPr lang="en-US" dirty="0" err="1"/>
              <a:t>Luaran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B02E05-636F-467B-A0AD-36AEA4504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1" y="574766"/>
            <a:ext cx="11640434" cy="616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01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578DF8-E007-4069-8A22-BB82C23B7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BAB 1. PENDAHULUAN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99F2C4-D8CA-4F0E-94AD-02926130DE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Par 1: </a:t>
            </a:r>
            <a:r>
              <a:rPr lang="en-US" dirty="0" err="1"/>
              <a:t>Definisi</a:t>
            </a:r>
            <a:r>
              <a:rPr lang="en-US" dirty="0"/>
              <a:t> dan </a:t>
            </a:r>
            <a:r>
              <a:rPr lang="en-US" dirty="0" err="1"/>
              <a:t>Perkembangan</a:t>
            </a:r>
            <a:r>
              <a:rPr lang="en-US" dirty="0"/>
              <a:t> TOPIK: </a:t>
            </a:r>
            <a:r>
              <a:rPr lang="en-US" b="1" i="1" dirty="0">
                <a:solidFill>
                  <a:srgbClr val="FF0000"/>
                </a:solidFill>
              </a:rPr>
              <a:t>Amazing</a:t>
            </a:r>
          </a:p>
          <a:p>
            <a:pPr marL="0" indent="0">
              <a:buNone/>
            </a:pPr>
            <a:r>
              <a:rPr lang="en-US" dirty="0"/>
              <a:t>Par 2: </a:t>
            </a:r>
            <a:r>
              <a:rPr lang="en-US" dirty="0" err="1"/>
              <a:t>Aplikasi</a:t>
            </a:r>
            <a:r>
              <a:rPr lang="en-US" dirty="0"/>
              <a:t> dan </a:t>
            </a:r>
            <a:r>
              <a:rPr lang="en-US" dirty="0" err="1"/>
              <a:t>Implementasi</a:t>
            </a:r>
            <a:r>
              <a:rPr lang="en-US" dirty="0"/>
              <a:t> TOPIK: </a:t>
            </a:r>
            <a:r>
              <a:rPr lang="en-US" b="1" i="1" dirty="0" err="1">
                <a:solidFill>
                  <a:srgbClr val="FF0000"/>
                </a:solidFill>
              </a:rPr>
              <a:t>Bermanfaat</a:t>
            </a:r>
            <a:r>
              <a:rPr lang="en-US" b="1" i="1" dirty="0">
                <a:solidFill>
                  <a:srgbClr val="FF0000"/>
                </a:solidFill>
              </a:rPr>
              <a:t> dan </a:t>
            </a:r>
            <a:r>
              <a:rPr lang="en-US" b="1" i="1" dirty="0" err="1">
                <a:solidFill>
                  <a:srgbClr val="FF0000"/>
                </a:solidFill>
              </a:rPr>
              <a:t>Penting</a:t>
            </a:r>
            <a:endParaRPr lang="en-US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/>
              <a:t>Par 3: PROBLEM pada TOPIK: </a:t>
            </a:r>
            <a:r>
              <a:rPr lang="en-US" b="1" i="1" dirty="0" err="1">
                <a:solidFill>
                  <a:srgbClr val="FF0000"/>
                </a:solidFill>
              </a:rPr>
              <a:t>Sayangnya</a:t>
            </a:r>
            <a:r>
              <a:rPr lang="en-US" b="1" i="1" dirty="0">
                <a:solidFill>
                  <a:srgbClr val="FF0000"/>
                </a:solidFill>
              </a:rPr>
              <a:t>, …. </a:t>
            </a:r>
            <a:r>
              <a:rPr lang="en-US" b="1" i="1" dirty="0" err="1">
                <a:solidFill>
                  <a:srgbClr val="FF0000"/>
                </a:solidFill>
              </a:rPr>
              <a:t>Namun</a:t>
            </a:r>
            <a:r>
              <a:rPr lang="en-US" b="1" i="1" dirty="0">
                <a:solidFill>
                  <a:srgbClr val="FF0000"/>
                </a:solidFill>
              </a:rPr>
              <a:t>, …. Akan </a:t>
            </a:r>
            <a:r>
              <a:rPr lang="en-US" b="1" i="1" dirty="0" err="1">
                <a:solidFill>
                  <a:srgbClr val="FF0000"/>
                </a:solidFill>
              </a:rPr>
              <a:t>tetapi</a:t>
            </a:r>
            <a:r>
              <a:rPr lang="en-US" b="1" i="1" dirty="0">
                <a:solidFill>
                  <a:srgbClr val="FF0000"/>
                </a:solidFill>
              </a:rPr>
              <a:t>, …</a:t>
            </a:r>
          </a:p>
          <a:p>
            <a:pPr marL="0" indent="0">
              <a:buNone/>
            </a:pPr>
            <a:r>
              <a:rPr lang="en-US" dirty="0"/>
              <a:t>Par 4: TUJUAN, METODE, MANFAAT: </a:t>
            </a:r>
            <a:r>
              <a:rPr lang="en-US" b="1" i="1" dirty="0">
                <a:solidFill>
                  <a:srgbClr val="FF0000"/>
                </a:solidFill>
              </a:rPr>
              <a:t>URGENT</a:t>
            </a:r>
          </a:p>
          <a:p>
            <a:pPr marL="0" indent="0">
              <a:buNone/>
            </a:pPr>
            <a:r>
              <a:rPr lang="en-US" dirty="0"/>
              <a:t>Par 5: </a:t>
            </a:r>
            <a:r>
              <a:rPr lang="en-US" dirty="0" err="1"/>
              <a:t>Tahapan</a:t>
            </a:r>
            <a:r>
              <a:rPr lang="en-US" dirty="0"/>
              <a:t>, </a:t>
            </a:r>
            <a:r>
              <a:rPr lang="en-US" dirty="0" err="1"/>
              <a:t>Luaran</a:t>
            </a:r>
            <a:r>
              <a:rPr lang="en-US" dirty="0"/>
              <a:t>, </a:t>
            </a:r>
            <a:r>
              <a:rPr lang="id-ID" dirty="0"/>
              <a:t>Kontribusi, </a:t>
            </a:r>
            <a:r>
              <a:rPr lang="en-US" dirty="0" err="1"/>
              <a:t>Kesesuaian</a:t>
            </a:r>
            <a:r>
              <a:rPr lang="en-US" dirty="0"/>
              <a:t> </a:t>
            </a:r>
            <a:r>
              <a:rPr lang="en-US" dirty="0" err="1"/>
              <a:t>Skema</a:t>
            </a:r>
            <a:r>
              <a:rPr lang="en-US" dirty="0"/>
              <a:t>: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Dosen</a:t>
            </a:r>
            <a:r>
              <a:rPr lang="en-US" dirty="0"/>
              <a:t> </a:t>
            </a:r>
            <a:r>
              <a:rPr lang="en-US" dirty="0" err="1"/>
              <a:t>Pemula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NOTE: </a:t>
            </a:r>
          </a:p>
          <a:p>
            <a:pPr marL="0" indent="0">
              <a:buNone/>
            </a:pPr>
            <a:r>
              <a:rPr lang="en-US" dirty="0"/>
              <a:t>Paragraph</a:t>
            </a:r>
            <a:r>
              <a:rPr lang="id-ID" dirty="0"/>
              <a:t> (1, 2, 3)</a:t>
            </a:r>
            <a:r>
              <a:rPr lang="en-US" dirty="0"/>
              <a:t>, </a:t>
            </a:r>
            <a:r>
              <a:rPr lang="en-US" dirty="0" err="1"/>
              <a:t>wajib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referensi</a:t>
            </a:r>
            <a:r>
              <a:rPr lang="en-US" dirty="0"/>
              <a:t>, minimal 2 (</a:t>
            </a:r>
            <a:r>
              <a:rPr lang="en-US" dirty="0" err="1"/>
              <a:t>dua</a:t>
            </a:r>
            <a:r>
              <a:rPr lang="en-US" dirty="0"/>
              <a:t>) </a:t>
            </a:r>
            <a:r>
              <a:rPr lang="en-US" dirty="0" err="1"/>
              <a:t>buah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Tampilkan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,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perlu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6349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009013-3B3E-4B69-810F-E9133091E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BAB 2. RENCANA INDUK PENELITIAN (RIP)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90E495-F9EC-4FA9-8E16-9B9F57536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Uraikan</a:t>
            </a:r>
            <a:r>
              <a:rPr lang="en-US" dirty="0"/>
              <a:t> dan </a:t>
            </a:r>
            <a:r>
              <a:rPr lang="en-US" dirty="0" err="1"/>
              <a:t>ulas</a:t>
            </a:r>
            <a:r>
              <a:rPr lang="en-US" dirty="0"/>
              <a:t> </a:t>
            </a:r>
            <a:r>
              <a:rPr lang="en-US" dirty="0" err="1"/>
              <a:t>kesesuaian</a:t>
            </a:r>
            <a:r>
              <a:rPr lang="en-US" dirty="0"/>
              <a:t> proposal </a:t>
            </a:r>
            <a:r>
              <a:rPr lang="en-US" dirty="0" err="1"/>
              <a:t>riset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Rencana</a:t>
            </a:r>
            <a:r>
              <a:rPr lang="en-US" dirty="0"/>
              <a:t> </a:t>
            </a:r>
            <a:r>
              <a:rPr lang="en-US" dirty="0" err="1"/>
              <a:t>Induk</a:t>
            </a:r>
            <a:r>
              <a:rPr lang="en-US" dirty="0"/>
              <a:t> </a:t>
            </a:r>
            <a:r>
              <a:rPr lang="en-US" dirty="0" err="1"/>
              <a:t>Penelitian</a:t>
            </a:r>
            <a:r>
              <a:rPr lang="en-US" dirty="0"/>
              <a:t> (RIP) Universitas Mercu Buana, </a:t>
            </a:r>
          </a:p>
          <a:p>
            <a:r>
              <a:rPr lang="en-US" dirty="0"/>
              <a:t>Peta Jalan </a:t>
            </a:r>
            <a:r>
              <a:rPr lang="en-US" dirty="0" err="1"/>
              <a:t>Penelitian</a:t>
            </a:r>
            <a:r>
              <a:rPr lang="en-US" dirty="0"/>
              <a:t>. </a:t>
            </a:r>
          </a:p>
          <a:p>
            <a:r>
              <a:rPr lang="en-US" dirty="0" err="1"/>
              <a:t>Bidang</a:t>
            </a:r>
            <a:r>
              <a:rPr lang="en-US" dirty="0"/>
              <a:t> </a:t>
            </a:r>
            <a:r>
              <a:rPr lang="en-US" dirty="0" err="1"/>
              <a:t>unggulan</a:t>
            </a:r>
            <a:r>
              <a:rPr lang="en-US" dirty="0"/>
              <a:t> dan </a:t>
            </a:r>
            <a:r>
              <a:rPr lang="en-US" dirty="0" err="1"/>
              <a:t>topik</a:t>
            </a:r>
            <a:r>
              <a:rPr lang="en-US" dirty="0"/>
              <a:t> yang </a:t>
            </a:r>
            <a:r>
              <a:rPr lang="en-US" dirty="0" err="1"/>
              <a:t>relevan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Peta Jalan </a:t>
            </a:r>
            <a:r>
              <a:rPr lang="en-US" dirty="0" err="1"/>
              <a:t>Penelitian</a:t>
            </a:r>
            <a:r>
              <a:rPr lang="en-US" dirty="0"/>
              <a:t>. </a:t>
            </a:r>
          </a:p>
          <a:p>
            <a:r>
              <a:rPr lang="en-US" dirty="0" err="1"/>
              <a:t>Sinergi</a:t>
            </a:r>
            <a:r>
              <a:rPr lang="en-US" dirty="0"/>
              <a:t> </a:t>
            </a:r>
            <a:r>
              <a:rPr lang="en-US" dirty="0" err="1"/>
              <a:t>antar</a:t>
            </a:r>
            <a:r>
              <a:rPr lang="en-US" dirty="0"/>
              <a:t> </a:t>
            </a:r>
            <a:r>
              <a:rPr lang="en-US" dirty="0" err="1"/>
              <a:t>kelompok</a:t>
            </a:r>
            <a:r>
              <a:rPr lang="en-US" dirty="0"/>
              <a:t> </a:t>
            </a:r>
            <a:r>
              <a:rPr lang="en-US" dirty="0" err="1"/>
              <a:t>riset</a:t>
            </a:r>
            <a:r>
              <a:rPr lang="en-US" dirty="0"/>
              <a:t> </a:t>
            </a:r>
            <a:r>
              <a:rPr lang="en-US" dirty="0" err="1"/>
              <a:t>dibangun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menghasilkan</a:t>
            </a:r>
            <a:r>
              <a:rPr lang="en-US" dirty="0"/>
              <a:t> </a:t>
            </a:r>
            <a:r>
              <a:rPr lang="en-US" dirty="0" err="1"/>
              <a:t>inovasi</a:t>
            </a:r>
            <a:r>
              <a:rPr lang="en-US" dirty="0"/>
              <a:t> yang </a:t>
            </a:r>
            <a:r>
              <a:rPr lang="en-US" dirty="0" err="1"/>
              <a:t>ditargetkan</a:t>
            </a:r>
            <a:r>
              <a:rPr lang="en-US" dirty="0"/>
              <a:t>. </a:t>
            </a:r>
          </a:p>
          <a:p>
            <a:r>
              <a:rPr lang="en-US" dirty="0" err="1"/>
              <a:t>Kontribusi</a:t>
            </a:r>
            <a:r>
              <a:rPr lang="en-US" dirty="0"/>
              <a:t> </a:t>
            </a:r>
            <a:r>
              <a:rPr lang="en-US" dirty="0" err="1"/>
              <a:t>riset</a:t>
            </a:r>
            <a:r>
              <a:rPr lang="en-US" dirty="0"/>
              <a:t> yang </a:t>
            </a:r>
            <a:r>
              <a:rPr lang="en-US" dirty="0" err="1"/>
              <a:t>diusulkan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mendukung</a:t>
            </a:r>
            <a:r>
              <a:rPr lang="en-US" dirty="0"/>
              <a:t> </a:t>
            </a:r>
            <a:r>
              <a:rPr lang="en-US" dirty="0" err="1"/>
              <a:t>capaian</a:t>
            </a:r>
            <a:r>
              <a:rPr lang="en-US" dirty="0"/>
              <a:t> </a:t>
            </a:r>
            <a:r>
              <a:rPr lang="en-US" dirty="0" err="1"/>
              <a:t>Rencana</a:t>
            </a:r>
            <a:r>
              <a:rPr lang="en-US" dirty="0"/>
              <a:t> </a:t>
            </a:r>
            <a:r>
              <a:rPr lang="en-US" dirty="0" err="1"/>
              <a:t>strategis</a:t>
            </a:r>
            <a:r>
              <a:rPr lang="en-US" dirty="0"/>
              <a:t> </a:t>
            </a:r>
            <a:r>
              <a:rPr lang="en-US" dirty="0" err="1"/>
              <a:t>penelitian</a:t>
            </a:r>
            <a:r>
              <a:rPr lang="en-US" dirty="0"/>
              <a:t> </a:t>
            </a:r>
            <a:r>
              <a:rPr lang="en-US" dirty="0" err="1"/>
              <a:t>Perguruan</a:t>
            </a:r>
            <a:r>
              <a:rPr lang="en-US" dirty="0"/>
              <a:t> Tinggi. </a:t>
            </a:r>
          </a:p>
          <a:p>
            <a:r>
              <a:rPr lang="en-US" dirty="0" err="1"/>
              <a:t>Maksimum</a:t>
            </a:r>
            <a:r>
              <a:rPr lang="en-US" dirty="0"/>
              <a:t> 3 </a:t>
            </a:r>
            <a:r>
              <a:rPr lang="en-US" dirty="0" err="1"/>
              <a:t>halaman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48471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03AABD1-00CB-452A-B38A-CE7AC70DA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73" y="1636755"/>
            <a:ext cx="12548571" cy="4333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BBBD9F-6784-40CF-9998-75CE4A600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99" y="633943"/>
            <a:ext cx="11934000" cy="9582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5623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EFAF36-E761-4303-B00E-BDB765E64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BAB 3. TINJAUAN PUSTAKA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08EB8C-6B31-483E-ACCD-C1FC11EE3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State of the art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topik</a:t>
            </a:r>
            <a:r>
              <a:rPr lang="en-US" dirty="0"/>
              <a:t> yang </a:t>
            </a:r>
            <a:r>
              <a:rPr lang="en-US" dirty="0" err="1"/>
              <a:t>diteliti</a:t>
            </a:r>
            <a:r>
              <a:rPr lang="en-US" dirty="0"/>
              <a:t>, </a:t>
            </a:r>
          </a:p>
          <a:p>
            <a:r>
              <a:rPr lang="en-US" dirty="0"/>
              <a:t>Kajian </a:t>
            </a:r>
            <a:r>
              <a:rPr lang="en-US" dirty="0" err="1"/>
              <a:t>riset</a:t>
            </a:r>
            <a:r>
              <a:rPr lang="en-US" dirty="0"/>
              <a:t> </a:t>
            </a:r>
            <a:r>
              <a:rPr lang="en-US" dirty="0" err="1"/>
              <a:t>terdahulu</a:t>
            </a:r>
            <a:r>
              <a:rPr lang="en-US" dirty="0"/>
              <a:t> yang up to date dan </a:t>
            </a:r>
            <a:r>
              <a:rPr lang="en-US" dirty="0" err="1"/>
              <a:t>relevan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tema</a:t>
            </a:r>
            <a:r>
              <a:rPr lang="en-US" dirty="0"/>
              <a:t> </a:t>
            </a:r>
            <a:r>
              <a:rPr lang="en-US" dirty="0" err="1"/>
              <a:t>riset</a:t>
            </a:r>
            <a:r>
              <a:rPr lang="en-US" dirty="0"/>
              <a:t> yang </a:t>
            </a:r>
            <a:r>
              <a:rPr lang="en-US" dirty="0" err="1"/>
              <a:t>diusulkan</a:t>
            </a:r>
            <a:r>
              <a:rPr lang="en-US" dirty="0"/>
              <a:t>, </a:t>
            </a:r>
          </a:p>
          <a:p>
            <a:r>
              <a:rPr lang="en-US" dirty="0" err="1"/>
              <a:t>Referensi</a:t>
            </a:r>
            <a:r>
              <a:rPr lang="en-US" dirty="0"/>
              <a:t> </a:t>
            </a:r>
            <a:r>
              <a:rPr lang="en-US" dirty="0" err="1"/>
              <a:t>diutamakan</a:t>
            </a:r>
            <a:r>
              <a:rPr lang="en-US" dirty="0"/>
              <a:t> </a:t>
            </a:r>
            <a:r>
              <a:rPr lang="en-US" dirty="0" err="1"/>
              <a:t>bersumber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jurnal</a:t>
            </a:r>
            <a:r>
              <a:rPr lang="en-US" dirty="0"/>
              <a:t> </a:t>
            </a:r>
            <a:r>
              <a:rPr lang="en-US" dirty="0" err="1"/>
              <a:t>ilmiah</a:t>
            </a:r>
            <a:r>
              <a:rPr lang="en-US" dirty="0"/>
              <a:t> </a:t>
            </a:r>
            <a:r>
              <a:rPr lang="en-US" dirty="0" err="1"/>
              <a:t>sekurangnya</a:t>
            </a:r>
            <a:r>
              <a:rPr lang="en-US" dirty="0"/>
              <a:t> </a:t>
            </a:r>
            <a:r>
              <a:rPr lang="en-US" dirty="0" err="1"/>
              <a:t>meliputi</a:t>
            </a:r>
            <a:r>
              <a:rPr lang="en-US" dirty="0"/>
              <a:t> 70%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keseluruhan</a:t>
            </a:r>
            <a:r>
              <a:rPr lang="en-US" dirty="0"/>
              <a:t> </a:t>
            </a:r>
            <a:r>
              <a:rPr lang="en-US" dirty="0" err="1"/>
              <a:t>referensi</a:t>
            </a:r>
            <a:r>
              <a:rPr lang="en-US" dirty="0"/>
              <a:t>, </a:t>
            </a:r>
          </a:p>
          <a:p>
            <a:r>
              <a:rPr lang="en-US" dirty="0"/>
              <a:t>Roadmap (peta </a:t>
            </a:r>
            <a:r>
              <a:rPr lang="en-US" dirty="0" err="1"/>
              <a:t>jalan</a:t>
            </a:r>
            <a:r>
              <a:rPr lang="en-US" dirty="0"/>
              <a:t>) </a:t>
            </a:r>
            <a:r>
              <a:rPr lang="en-US" dirty="0" err="1"/>
              <a:t>periset</a:t>
            </a:r>
            <a:r>
              <a:rPr lang="en-US" dirty="0"/>
              <a:t> yang </a:t>
            </a:r>
            <a:r>
              <a:rPr lang="en-US" dirty="0" err="1"/>
              <a:t>mengacu</a:t>
            </a:r>
            <a:r>
              <a:rPr lang="en-US" dirty="0"/>
              <a:t> pada </a:t>
            </a:r>
            <a:r>
              <a:rPr lang="en-US" dirty="0" err="1"/>
              <a:t>kepakaran</a:t>
            </a:r>
            <a:r>
              <a:rPr lang="en-US" dirty="0"/>
              <a:t> </a:t>
            </a:r>
            <a:r>
              <a:rPr lang="en-US" dirty="0" err="1"/>
              <a:t>peneliti</a:t>
            </a:r>
            <a:r>
              <a:rPr lang="en-US" dirty="0"/>
              <a:t>, pada roadmap </a:t>
            </a:r>
            <a:r>
              <a:rPr lang="en-US" dirty="0" err="1"/>
              <a:t>disebutkan</a:t>
            </a:r>
            <a:r>
              <a:rPr lang="en-US" dirty="0"/>
              <a:t> </a:t>
            </a:r>
            <a:r>
              <a:rPr lang="en-US" dirty="0" err="1"/>
              <a:t>penelitian</a:t>
            </a:r>
            <a:r>
              <a:rPr lang="en-US" dirty="0"/>
              <a:t> yang </a:t>
            </a:r>
            <a:r>
              <a:rPr lang="en-US" dirty="0" err="1"/>
              <a:t>relevan</a:t>
            </a:r>
            <a:r>
              <a:rPr lang="en-US" dirty="0"/>
              <a:t> </a:t>
            </a:r>
          </a:p>
          <a:p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pendahuluan</a:t>
            </a:r>
            <a:r>
              <a:rPr lang="en-US" dirty="0"/>
              <a:t> yang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dilaksanakan</a:t>
            </a:r>
            <a:r>
              <a:rPr lang="en-US" dirty="0"/>
              <a:t> dan </a:t>
            </a:r>
            <a:r>
              <a:rPr lang="en-US" dirty="0" err="1"/>
              <a:t>hasil</a:t>
            </a:r>
            <a:r>
              <a:rPr lang="en-US" dirty="0"/>
              <a:t> yang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dicapai</a:t>
            </a:r>
            <a:r>
              <a:rPr lang="en-US" dirty="0"/>
              <a:t> oleh </a:t>
            </a:r>
            <a:r>
              <a:rPr lang="en-US" dirty="0" err="1"/>
              <a:t>pengusul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99714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648" y="1685599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b="1" dirty="0" err="1"/>
              <a:t>Dosen</a:t>
            </a:r>
            <a:r>
              <a:rPr lang="en-US" dirty="0"/>
              <a:t> 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pendidik</a:t>
            </a:r>
            <a:r>
              <a:rPr lang="en-US" dirty="0"/>
              <a:t> </a:t>
            </a:r>
            <a:r>
              <a:rPr lang="en-US" dirty="0" err="1"/>
              <a:t>profesional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ilmuwan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tugas</a:t>
            </a:r>
            <a:r>
              <a:rPr lang="en-US" dirty="0"/>
              <a:t> </a:t>
            </a:r>
            <a:r>
              <a:rPr lang="en-US" dirty="0" err="1"/>
              <a:t>utama</a:t>
            </a:r>
            <a:r>
              <a:rPr lang="en-US" dirty="0"/>
              <a:t> MENTRANSFORMASIKAN, MENGEMBANGKAN, </a:t>
            </a:r>
            <a:r>
              <a:rPr lang="en-US" dirty="0" err="1"/>
              <a:t>dan</a:t>
            </a:r>
            <a:r>
              <a:rPr lang="en-US" dirty="0"/>
              <a:t> MENYEBARLUASKAN </a:t>
            </a:r>
            <a:r>
              <a:rPr lang="en-US" dirty="0" err="1"/>
              <a:t>ilmu</a:t>
            </a:r>
            <a:r>
              <a:rPr lang="en-US" dirty="0"/>
              <a:t> </a:t>
            </a:r>
            <a:r>
              <a:rPr lang="en-US" dirty="0" err="1"/>
              <a:t>pengetahuan</a:t>
            </a:r>
            <a:r>
              <a:rPr lang="en-US" dirty="0"/>
              <a:t>, </a:t>
            </a:r>
            <a:r>
              <a:rPr lang="en-US" dirty="0" err="1"/>
              <a:t>teknologi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seni</a:t>
            </a:r>
            <a:r>
              <a:rPr lang="en-US" dirty="0"/>
              <a:t> </a:t>
            </a:r>
            <a:r>
              <a:rPr lang="en-US" dirty="0" err="1"/>
              <a:t>melalui</a:t>
            </a:r>
            <a:r>
              <a:rPr lang="en-US" dirty="0"/>
              <a:t> </a:t>
            </a:r>
            <a:r>
              <a:rPr lang="en-US" sz="4000" dirty="0"/>
              <a:t>PENDIDIKAN</a:t>
            </a:r>
            <a:r>
              <a:rPr lang="en-US" dirty="0"/>
              <a:t>, </a:t>
            </a:r>
            <a:r>
              <a:rPr lang="en-US" sz="6600" b="1" dirty="0">
                <a:solidFill>
                  <a:srgbClr val="FF0000"/>
                </a:solidFill>
              </a:rPr>
              <a:t>PENELITIAN,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sz="4000" dirty="0"/>
              <a:t>PENGABDIAN KEPADA MASYARAKAT</a:t>
            </a:r>
            <a:r>
              <a:rPr lang="en-US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5165D0E-6516-44D2-994F-26A1B1CF3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267" y="130701"/>
            <a:ext cx="3499104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073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D2265F-65F2-41B5-B133-0E1287958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BAB 3. TINJAUAN PUSTAKA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8DCA4B-8A77-442C-89A8-92E7237AA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Par 1: </a:t>
            </a:r>
            <a:r>
              <a:rPr lang="en-US" dirty="0" err="1"/>
              <a:t>Definisi</a:t>
            </a:r>
            <a:r>
              <a:rPr lang="en-US" dirty="0"/>
              <a:t> dan </a:t>
            </a:r>
            <a:r>
              <a:rPr lang="en-US" dirty="0" err="1"/>
              <a:t>Perkembangan</a:t>
            </a:r>
            <a:r>
              <a:rPr lang="en-US" dirty="0"/>
              <a:t> TOPIK: </a:t>
            </a:r>
            <a:r>
              <a:rPr lang="en-US" b="1" i="1" dirty="0">
                <a:solidFill>
                  <a:srgbClr val="FF0000"/>
                </a:solidFill>
              </a:rPr>
              <a:t>Amazing</a:t>
            </a:r>
          </a:p>
          <a:p>
            <a:pPr marL="0" indent="0">
              <a:buNone/>
            </a:pPr>
            <a:r>
              <a:rPr lang="en-US" dirty="0"/>
              <a:t>Par 2: </a:t>
            </a:r>
            <a:r>
              <a:rPr lang="en-US" dirty="0" err="1"/>
              <a:t>Aplikasi</a:t>
            </a:r>
            <a:r>
              <a:rPr lang="en-US" dirty="0"/>
              <a:t> dan </a:t>
            </a:r>
            <a:r>
              <a:rPr lang="en-US" dirty="0" err="1"/>
              <a:t>Implementasi</a:t>
            </a:r>
            <a:r>
              <a:rPr lang="en-US" dirty="0"/>
              <a:t> TOPIK: </a:t>
            </a:r>
            <a:r>
              <a:rPr lang="en-US" b="1" i="1" dirty="0">
                <a:solidFill>
                  <a:srgbClr val="FF0000"/>
                </a:solidFill>
              </a:rPr>
              <a:t>Banyak dan </a:t>
            </a:r>
            <a:r>
              <a:rPr lang="en-US" b="1" i="1" dirty="0" err="1">
                <a:solidFill>
                  <a:srgbClr val="FF0000"/>
                </a:solidFill>
              </a:rPr>
              <a:t>Penting</a:t>
            </a:r>
            <a:r>
              <a:rPr lang="id-ID" b="1" i="1" dirty="0">
                <a:solidFill>
                  <a:srgbClr val="FF0000"/>
                </a:solidFill>
              </a:rPr>
              <a:t> (Adriansyah, 2018).</a:t>
            </a:r>
            <a:endParaRPr lang="en-US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/>
              <a:t>Par 3: PREVIOUS WORK: PROBLEM </a:t>
            </a:r>
            <a:r>
              <a:rPr lang="en-US" b="1" i="1" dirty="0" err="1">
                <a:solidFill>
                  <a:srgbClr val="FF0000"/>
                </a:solidFill>
              </a:rPr>
              <a:t>Sayangnya</a:t>
            </a:r>
            <a:r>
              <a:rPr lang="en-US" b="1" i="1" dirty="0">
                <a:solidFill>
                  <a:srgbClr val="FF0000"/>
                </a:solidFill>
              </a:rPr>
              <a:t>, …. </a:t>
            </a:r>
            <a:r>
              <a:rPr lang="en-US" b="1" i="1" dirty="0" err="1">
                <a:solidFill>
                  <a:srgbClr val="FF0000"/>
                </a:solidFill>
              </a:rPr>
              <a:t>Beberapa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penelitian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telah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dilakukan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untuk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menyelesaikan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masalah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tersebut</a:t>
            </a:r>
            <a:r>
              <a:rPr lang="en-US" b="1" i="1" dirty="0">
                <a:solidFill>
                  <a:srgbClr val="FF0000"/>
                </a:solidFill>
              </a:rPr>
              <a:t>. Adriansyah </a:t>
            </a:r>
            <a:r>
              <a:rPr lang="id-ID" b="1" i="1" dirty="0">
                <a:solidFill>
                  <a:srgbClr val="FF0000"/>
                </a:solidFill>
              </a:rPr>
              <a:t>(2017)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merancang</a:t>
            </a:r>
            <a:r>
              <a:rPr lang="en-US" b="1" i="1" dirty="0">
                <a:solidFill>
                  <a:srgbClr val="FF0000"/>
                </a:solidFill>
              </a:rPr>
              <a:t> ….. Andi</a:t>
            </a:r>
            <a:r>
              <a:rPr lang="id-ID" b="1" i="1" dirty="0">
                <a:solidFill>
                  <a:srgbClr val="FF0000"/>
                </a:solidFill>
              </a:rPr>
              <a:t> (2019)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mencoba</a:t>
            </a:r>
            <a:r>
              <a:rPr lang="en-US" b="1" i="1" dirty="0">
                <a:solidFill>
                  <a:srgbClr val="FF0000"/>
                </a:solidFill>
              </a:rPr>
              <a:t> …. </a:t>
            </a:r>
            <a:r>
              <a:rPr lang="en-US" b="1" i="1" dirty="0">
                <a:solidFill>
                  <a:srgbClr val="0070C0"/>
                </a:solidFill>
              </a:rPr>
              <a:t>TAMPILKAN GAMBAR STATE OF THE ART PENELITIAN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Sumber</a:t>
            </a:r>
            <a:r>
              <a:rPr lang="en-US" dirty="0"/>
              <a:t> </a:t>
            </a:r>
            <a:r>
              <a:rPr lang="en-US" dirty="0" err="1"/>
              <a:t>pustaka</a:t>
            </a:r>
            <a:r>
              <a:rPr lang="en-US" dirty="0"/>
              <a:t>/</a:t>
            </a:r>
            <a:r>
              <a:rPr lang="en-US" dirty="0" err="1"/>
              <a:t>referensi</a:t>
            </a:r>
            <a:r>
              <a:rPr lang="en-US" dirty="0"/>
              <a:t> primer yang </a:t>
            </a:r>
            <a:r>
              <a:rPr lang="en-US" dirty="0" err="1"/>
              <a:t>relevan</a:t>
            </a:r>
            <a:r>
              <a:rPr lang="en-US" dirty="0"/>
              <a:t> dan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mengutamakan</a:t>
            </a:r>
            <a:r>
              <a:rPr lang="en-US" dirty="0"/>
              <a:t> </a:t>
            </a:r>
            <a:r>
              <a:rPr lang="en-US" dirty="0" err="1"/>
              <a:t>hasil</a:t>
            </a:r>
            <a:r>
              <a:rPr lang="en-US" dirty="0"/>
              <a:t> </a:t>
            </a:r>
            <a:r>
              <a:rPr lang="en-US" dirty="0" err="1"/>
              <a:t>penelitian</a:t>
            </a:r>
            <a:r>
              <a:rPr lang="en-US" dirty="0"/>
              <a:t> pada </a:t>
            </a:r>
            <a:r>
              <a:rPr lang="en-US" dirty="0" err="1"/>
              <a:t>jurnal</a:t>
            </a:r>
            <a:r>
              <a:rPr lang="en-US" dirty="0"/>
              <a:t> </a:t>
            </a:r>
            <a:r>
              <a:rPr lang="en-US" dirty="0" err="1"/>
              <a:t>ilmiah</a:t>
            </a:r>
            <a:r>
              <a:rPr lang="en-US" dirty="0"/>
              <a:t> dan/</a:t>
            </a:r>
            <a:r>
              <a:rPr lang="en-US" dirty="0" err="1"/>
              <a:t>atau</a:t>
            </a:r>
            <a:r>
              <a:rPr lang="en-US" dirty="0"/>
              <a:t> paten yang </a:t>
            </a:r>
            <a:r>
              <a:rPr lang="en-US" dirty="0" err="1"/>
              <a:t>terkini</a:t>
            </a:r>
            <a:r>
              <a:rPr lang="en-US" dirty="0"/>
              <a:t>. </a:t>
            </a:r>
            <a:r>
              <a:rPr lang="en-US" dirty="0" err="1"/>
              <a:t>Disarankan</a:t>
            </a:r>
            <a:r>
              <a:rPr lang="en-US" dirty="0"/>
              <a:t> </a:t>
            </a:r>
            <a:r>
              <a:rPr lang="en-US" dirty="0" err="1"/>
              <a:t>penggunaan</a:t>
            </a:r>
            <a:r>
              <a:rPr lang="en-US" dirty="0"/>
              <a:t> </a:t>
            </a:r>
            <a:r>
              <a:rPr lang="en-US" dirty="0" err="1"/>
              <a:t>sumber</a:t>
            </a:r>
            <a:r>
              <a:rPr lang="en-US" dirty="0"/>
              <a:t> </a:t>
            </a:r>
            <a:r>
              <a:rPr lang="en-US" dirty="0" err="1"/>
              <a:t>pustaka</a:t>
            </a:r>
            <a:r>
              <a:rPr lang="en-US" dirty="0"/>
              <a:t> 10 </a:t>
            </a:r>
            <a:r>
              <a:rPr lang="en-US" dirty="0" err="1"/>
              <a:t>tahun</a:t>
            </a:r>
            <a:r>
              <a:rPr lang="en-US" dirty="0"/>
              <a:t> </a:t>
            </a:r>
            <a:r>
              <a:rPr lang="en-US" dirty="0" err="1"/>
              <a:t>terakhir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864771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CBA7BF-FBF6-4D14-8EA9-E147F0D3C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597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C67BA7-EBC2-4002-96DE-2F4C98315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BAB 4. METODE RISET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03AFA0-1D5C-4B68-B61F-FF0934F589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Cara </a:t>
            </a:r>
            <a:r>
              <a:rPr lang="en-US" dirty="0" err="1"/>
              <a:t>mencapai</a:t>
            </a:r>
            <a:r>
              <a:rPr lang="en-US" dirty="0"/>
              <a:t> </a:t>
            </a:r>
            <a:r>
              <a:rPr lang="en-US" dirty="0" err="1"/>
              <a:t>tujuan</a:t>
            </a:r>
            <a:r>
              <a:rPr lang="en-US" dirty="0"/>
              <a:t> </a:t>
            </a:r>
            <a:r>
              <a:rPr lang="en-US" dirty="0" err="1"/>
              <a:t>penelitian</a:t>
            </a:r>
            <a:r>
              <a:rPr lang="en-US" dirty="0"/>
              <a:t>. </a:t>
            </a:r>
          </a:p>
          <a:p>
            <a:r>
              <a:rPr lang="en-US" dirty="0"/>
              <a:t>Bagan </a:t>
            </a:r>
            <a:r>
              <a:rPr lang="en-US" dirty="0" err="1"/>
              <a:t>alir</a:t>
            </a:r>
            <a:r>
              <a:rPr lang="en-US" dirty="0"/>
              <a:t> </a:t>
            </a:r>
            <a:r>
              <a:rPr lang="en-US" dirty="0" err="1"/>
              <a:t>Riset</a:t>
            </a:r>
            <a:r>
              <a:rPr lang="en-US" dirty="0"/>
              <a:t> yang </a:t>
            </a:r>
            <a:r>
              <a:rPr lang="en-US" dirty="0" err="1"/>
              <a:t>menggambarkan</a:t>
            </a:r>
            <a:r>
              <a:rPr lang="en-US" dirty="0"/>
              <a:t> </a:t>
            </a:r>
            <a:r>
              <a:rPr lang="en-US" dirty="0" err="1"/>
              <a:t>apa</a:t>
            </a:r>
            <a:r>
              <a:rPr lang="en-US" dirty="0"/>
              <a:t> yang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dilaksanakan</a:t>
            </a:r>
            <a:r>
              <a:rPr lang="en-US" dirty="0"/>
              <a:t> dan </a:t>
            </a:r>
            <a:r>
              <a:rPr lang="en-US" dirty="0" err="1"/>
              <a:t>dicapai</a:t>
            </a:r>
            <a:r>
              <a:rPr lang="en-US" dirty="0"/>
              <a:t> </a:t>
            </a:r>
            <a:r>
              <a:rPr lang="en-US" dirty="0" err="1"/>
              <a:t>sebelumnya</a:t>
            </a:r>
            <a:r>
              <a:rPr lang="en-US" dirty="0"/>
              <a:t> </a:t>
            </a:r>
            <a:r>
              <a:rPr lang="en-US" dirty="0" err="1"/>
              <a:t>sesuai</a:t>
            </a:r>
            <a:r>
              <a:rPr lang="en-US" dirty="0"/>
              <a:t> peta </a:t>
            </a:r>
            <a:r>
              <a:rPr lang="en-US" dirty="0" err="1"/>
              <a:t>jalan</a:t>
            </a:r>
            <a:r>
              <a:rPr lang="en-US" dirty="0"/>
              <a:t>. </a:t>
            </a:r>
          </a:p>
          <a:p>
            <a:r>
              <a:rPr lang="en-US" dirty="0" err="1"/>
              <a:t>Capaian</a:t>
            </a:r>
            <a:r>
              <a:rPr lang="en-US" dirty="0"/>
              <a:t> </a:t>
            </a:r>
            <a:r>
              <a:rPr lang="en-US" dirty="0" err="1"/>
              <a:t>peneliti</a:t>
            </a:r>
            <a:r>
              <a:rPr lang="en-US" dirty="0"/>
              <a:t> yang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dijadikan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referensi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melanjutkan</a:t>
            </a:r>
            <a:r>
              <a:rPr lang="en-US" dirty="0"/>
              <a:t> </a:t>
            </a:r>
            <a:r>
              <a:rPr lang="en-US" dirty="0" err="1"/>
              <a:t>kegiatan</a:t>
            </a:r>
            <a:r>
              <a:rPr lang="en-US" dirty="0"/>
              <a:t> </a:t>
            </a:r>
            <a:r>
              <a:rPr lang="en-US" dirty="0" err="1"/>
              <a:t>Riset</a:t>
            </a:r>
            <a:r>
              <a:rPr lang="en-US" dirty="0"/>
              <a:t> yang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diusulkan</a:t>
            </a:r>
            <a:r>
              <a:rPr lang="en-US" dirty="0"/>
              <a:t> dan yang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dikerjakan</a:t>
            </a:r>
            <a:r>
              <a:rPr lang="en-US" dirty="0"/>
              <a:t> </a:t>
            </a:r>
            <a:r>
              <a:rPr lang="en-US" dirty="0" err="1"/>
              <a:t>selama</a:t>
            </a:r>
            <a:r>
              <a:rPr lang="en-US" dirty="0"/>
              <a:t> </a:t>
            </a:r>
            <a:r>
              <a:rPr lang="en-US" dirty="0" err="1"/>
              <a:t>periode</a:t>
            </a:r>
            <a:r>
              <a:rPr lang="en-US" dirty="0"/>
              <a:t> </a:t>
            </a:r>
            <a:r>
              <a:rPr lang="en-US" dirty="0" err="1"/>
              <a:t>Riset</a:t>
            </a:r>
            <a:r>
              <a:rPr lang="en-US" dirty="0"/>
              <a:t>. </a:t>
            </a:r>
          </a:p>
          <a:p>
            <a:r>
              <a:rPr lang="en-US" dirty="0" err="1"/>
              <a:t>Tahapan</a:t>
            </a:r>
            <a:r>
              <a:rPr lang="en-US" dirty="0"/>
              <a:t> </a:t>
            </a:r>
            <a:r>
              <a:rPr lang="en-US" dirty="0" err="1"/>
              <a:t>Riset</a:t>
            </a:r>
            <a:r>
              <a:rPr lang="en-US" dirty="0"/>
              <a:t> yang </a:t>
            </a:r>
            <a:r>
              <a:rPr lang="en-US" dirty="0" err="1"/>
              <a:t>jelas</a:t>
            </a:r>
            <a:r>
              <a:rPr lang="en-US" dirty="0"/>
              <a:t>, </a:t>
            </a:r>
            <a:r>
              <a:rPr lang="en-US" dirty="0" err="1"/>
              <a:t>luaran</a:t>
            </a:r>
            <a:r>
              <a:rPr lang="en-US" dirty="0"/>
              <a:t>, </a:t>
            </a:r>
            <a:r>
              <a:rPr lang="en-US" dirty="0" err="1"/>
              <a:t>indikator</a:t>
            </a:r>
            <a:r>
              <a:rPr lang="en-US" dirty="0"/>
              <a:t> </a:t>
            </a:r>
            <a:r>
              <a:rPr lang="en-US" dirty="0" err="1"/>
              <a:t>capaian</a:t>
            </a:r>
            <a:r>
              <a:rPr lang="en-US" dirty="0"/>
              <a:t> yang </a:t>
            </a:r>
            <a:r>
              <a:rPr lang="en-US" dirty="0" err="1"/>
              <a:t>terukur</a:t>
            </a:r>
            <a:r>
              <a:rPr lang="en-US" dirty="0"/>
              <a:t> di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tahapan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16019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D2265F-65F2-41B5-B133-0E1287958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BAB 4. METODE RISET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8DCA4B-8A77-442C-89A8-92E7237AA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METODE; </a:t>
            </a:r>
            <a:r>
              <a:rPr lang="en-US" dirty="0" err="1"/>
              <a:t>Prinsip</a:t>
            </a:r>
            <a:r>
              <a:rPr lang="en-US" dirty="0"/>
              <a:t> METODE, </a:t>
            </a:r>
            <a:r>
              <a:rPr lang="en-US" dirty="0" err="1"/>
              <a:t>Hipotesa</a:t>
            </a:r>
            <a:r>
              <a:rPr lang="en-US" dirty="0"/>
              <a:t>, </a:t>
            </a:r>
            <a:r>
              <a:rPr lang="en-US" dirty="0" err="1"/>
              <a:t>dll</a:t>
            </a:r>
            <a:r>
              <a:rPr lang="en-US" dirty="0"/>
              <a:t>. </a:t>
            </a:r>
            <a:r>
              <a:rPr lang="en-US" b="1" i="1" dirty="0">
                <a:solidFill>
                  <a:srgbClr val="0070C0"/>
                </a:solidFill>
              </a:rPr>
              <a:t>TAMPILKAN GAMBAR METODE PENELITIAN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ROAD MAP: </a:t>
            </a:r>
            <a:r>
              <a:rPr lang="en-US" dirty="0" err="1"/>
              <a:t>Jelaskan</a:t>
            </a:r>
            <a:r>
              <a:rPr lang="en-US" dirty="0"/>
              <a:t>! </a:t>
            </a:r>
            <a:r>
              <a:rPr lang="en-US" b="1" i="1" dirty="0">
                <a:solidFill>
                  <a:srgbClr val="0070C0"/>
                </a:solidFill>
              </a:rPr>
              <a:t>TAMPILKAN GAMBAR ROAD MAP PENELITIAN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Sumber</a:t>
            </a:r>
            <a:r>
              <a:rPr lang="en-US" dirty="0"/>
              <a:t> </a:t>
            </a:r>
            <a:r>
              <a:rPr lang="en-US" dirty="0" err="1"/>
              <a:t>pustaka</a:t>
            </a:r>
            <a:r>
              <a:rPr lang="en-US" dirty="0"/>
              <a:t>/</a:t>
            </a:r>
            <a:r>
              <a:rPr lang="en-US" dirty="0" err="1"/>
              <a:t>referensi</a:t>
            </a:r>
            <a:r>
              <a:rPr lang="en-US" dirty="0"/>
              <a:t> primer yang </a:t>
            </a:r>
            <a:r>
              <a:rPr lang="en-US" dirty="0" err="1"/>
              <a:t>relevan</a:t>
            </a:r>
            <a:r>
              <a:rPr lang="en-US" dirty="0"/>
              <a:t> dan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mengutamakan</a:t>
            </a:r>
            <a:r>
              <a:rPr lang="en-US" dirty="0"/>
              <a:t> </a:t>
            </a:r>
            <a:r>
              <a:rPr lang="en-US" dirty="0" err="1"/>
              <a:t>hasil</a:t>
            </a:r>
            <a:r>
              <a:rPr lang="en-US" dirty="0"/>
              <a:t> </a:t>
            </a:r>
            <a:r>
              <a:rPr lang="en-US" dirty="0" err="1"/>
              <a:t>penelitian</a:t>
            </a:r>
            <a:r>
              <a:rPr lang="en-US" dirty="0"/>
              <a:t> pada </a:t>
            </a:r>
            <a:r>
              <a:rPr lang="en-US" dirty="0" err="1"/>
              <a:t>jurnal</a:t>
            </a:r>
            <a:r>
              <a:rPr lang="en-US" dirty="0"/>
              <a:t> </a:t>
            </a:r>
            <a:r>
              <a:rPr lang="en-US" dirty="0" err="1"/>
              <a:t>ilmiah</a:t>
            </a:r>
            <a:r>
              <a:rPr lang="en-US" dirty="0"/>
              <a:t> dan/</a:t>
            </a:r>
            <a:r>
              <a:rPr lang="en-US" dirty="0" err="1"/>
              <a:t>atau</a:t>
            </a:r>
            <a:r>
              <a:rPr lang="en-US" dirty="0"/>
              <a:t> paten yang </a:t>
            </a:r>
            <a:r>
              <a:rPr lang="en-US" dirty="0" err="1"/>
              <a:t>terkini</a:t>
            </a:r>
            <a:r>
              <a:rPr lang="en-US" dirty="0"/>
              <a:t>. </a:t>
            </a:r>
            <a:r>
              <a:rPr lang="en-US" dirty="0" err="1"/>
              <a:t>Disarankan</a:t>
            </a:r>
            <a:r>
              <a:rPr lang="en-US" dirty="0"/>
              <a:t> </a:t>
            </a:r>
            <a:r>
              <a:rPr lang="en-US" dirty="0" err="1"/>
              <a:t>penggunaan</a:t>
            </a:r>
            <a:r>
              <a:rPr lang="en-US" dirty="0"/>
              <a:t> </a:t>
            </a:r>
            <a:r>
              <a:rPr lang="en-US" dirty="0" err="1"/>
              <a:t>sumber</a:t>
            </a:r>
            <a:r>
              <a:rPr lang="en-US" dirty="0"/>
              <a:t> </a:t>
            </a:r>
            <a:r>
              <a:rPr lang="en-US" dirty="0" err="1"/>
              <a:t>pustaka</a:t>
            </a:r>
            <a:r>
              <a:rPr lang="en-US" dirty="0"/>
              <a:t> 10 </a:t>
            </a:r>
            <a:r>
              <a:rPr lang="en-US" dirty="0" err="1"/>
              <a:t>tahun</a:t>
            </a:r>
            <a:r>
              <a:rPr lang="en-US" dirty="0"/>
              <a:t> </a:t>
            </a:r>
            <a:r>
              <a:rPr lang="en-US" dirty="0" err="1"/>
              <a:t>terakhir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037871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8C4BBAA-3E30-42F7-A19A-EAC652400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70" y="1027906"/>
            <a:ext cx="10796530" cy="607304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24DA0AC5-35AB-4B99-8F77-72A6857C96D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BAB 4. METODE RISET</a:t>
            </a:r>
          </a:p>
        </p:txBody>
      </p:sp>
    </p:spTree>
    <p:extLst>
      <p:ext uri="{BB962C8B-B14F-4D97-AF65-F5344CB8AC3E}">
        <p14:creationId xmlns:p14="http://schemas.microsoft.com/office/powerpoint/2010/main" val="26796806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C9DEF2-38B4-40CB-9A30-F0C21C9D2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1279F40-295C-4BE1-A3FF-CA52C447FD18}"/>
              </a:ext>
            </a:extLst>
          </p:cNvPr>
          <p:cNvSpPr/>
          <p:nvPr/>
        </p:nvSpPr>
        <p:spPr>
          <a:xfrm>
            <a:off x="252695" y="247746"/>
            <a:ext cx="83154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BAB 4. METODE RISET</a:t>
            </a:r>
            <a:r>
              <a:rPr lang="id-ID" sz="4400" dirty="0"/>
              <a:t> – ROAD MAP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6103537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1279F40-295C-4BE1-A3FF-CA52C447FD18}"/>
              </a:ext>
            </a:extLst>
          </p:cNvPr>
          <p:cNvSpPr/>
          <p:nvPr/>
        </p:nvSpPr>
        <p:spPr>
          <a:xfrm>
            <a:off x="252695" y="247746"/>
            <a:ext cx="83154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BAB 4. METODE RISET</a:t>
            </a:r>
            <a:r>
              <a:rPr lang="id-ID" sz="4400" dirty="0"/>
              <a:t> – ROAD MAP</a:t>
            </a:r>
            <a:endParaRPr lang="en-US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563316C-86C1-40B1-BA28-C9ED77879A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96" t="9154" r="15380" b="8891"/>
          <a:stretch/>
        </p:blipFill>
        <p:spPr bwMode="auto">
          <a:xfrm>
            <a:off x="1784608" y="1017187"/>
            <a:ext cx="9138496" cy="61122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683124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BFA8819-F91F-4B5C-8E88-8EEED9364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51" y="275409"/>
            <a:ext cx="5041669" cy="42062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55CACDC-7949-4B62-8248-19869881B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258" y="2732315"/>
            <a:ext cx="6892544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492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EA97C6-2B1A-4F6A-8AF7-7A1041344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7" y="664029"/>
            <a:ext cx="12160582" cy="551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472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ADF80B3F-2B75-4FB3-A826-C948330BD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227" y="16540"/>
            <a:ext cx="9289545" cy="680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994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825C3D-851C-4A5A-A1C3-037435F37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3018" y="2527411"/>
            <a:ext cx="817670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UNTUK APA KITA </a:t>
            </a:r>
            <a:br>
              <a:rPr lang="en-US" dirty="0"/>
            </a:br>
            <a:r>
              <a:rPr lang="en-US" sz="15000" dirty="0"/>
              <a:t>RISET?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05F9248-8B16-4572-832B-974443FBAD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68" t="16962" r="15187" b="21910"/>
          <a:stretch/>
        </p:blipFill>
        <p:spPr>
          <a:xfrm>
            <a:off x="6644233" y="2994190"/>
            <a:ext cx="5547767" cy="37221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702C043-18B3-4CEB-ADB9-4A0419E57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016" y="207960"/>
            <a:ext cx="4300256" cy="322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307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022" y="583335"/>
            <a:ext cx="10719955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BAB 5.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RENCANA </a:t>
            </a:r>
            <a:r>
              <a:rPr lang="en-US" b="1" dirty="0"/>
              <a:t>PELAKSANAAN KERJASAMA PENELITIAN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57499"/>
            <a:ext cx="10515600" cy="3319463"/>
          </a:xfrm>
        </p:spPr>
        <p:txBody>
          <a:bodyPr/>
          <a:lstStyle/>
          <a:p>
            <a:r>
              <a:rPr lang="en-US" dirty="0" err="1"/>
              <a:t>Uraikan</a:t>
            </a:r>
            <a:r>
              <a:rPr lang="en-US" dirty="0"/>
              <a:t> </a:t>
            </a:r>
            <a:r>
              <a:rPr lang="en-US" dirty="0" err="1"/>
              <a:t>pertimbangan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menentukan</a:t>
            </a:r>
            <a:r>
              <a:rPr lang="en-US" dirty="0"/>
              <a:t> </a:t>
            </a:r>
            <a:r>
              <a:rPr lang="en-US" dirty="0" err="1"/>
              <a:t>mitra</a:t>
            </a:r>
            <a:r>
              <a:rPr lang="en-US" dirty="0"/>
              <a:t>, </a:t>
            </a:r>
            <a:r>
              <a:rPr lang="en-US" dirty="0" err="1"/>
              <a:t>sebagaimana</a:t>
            </a:r>
            <a:r>
              <a:rPr lang="en-US" dirty="0"/>
              <a:t> </a:t>
            </a:r>
            <a:r>
              <a:rPr lang="en-US" dirty="0" err="1"/>
              <a:t>rencana</a:t>
            </a:r>
            <a:r>
              <a:rPr lang="en-US" dirty="0"/>
              <a:t> </a:t>
            </a:r>
            <a:r>
              <a:rPr lang="en-US" dirty="0" err="1"/>
              <a:t>pelaksanaan</a:t>
            </a:r>
            <a:r>
              <a:rPr lang="en-US" dirty="0"/>
              <a:t> </a:t>
            </a:r>
            <a:r>
              <a:rPr lang="en-US" dirty="0" err="1"/>
              <a:t>kerjasama</a:t>
            </a:r>
            <a:r>
              <a:rPr lang="en-US" dirty="0"/>
              <a:t> </a:t>
            </a:r>
            <a:r>
              <a:rPr lang="en-US" dirty="0" err="1"/>
              <a:t>penelitian</a:t>
            </a:r>
            <a:r>
              <a:rPr lang="en-US" dirty="0"/>
              <a:t> yang </a:t>
            </a:r>
            <a:r>
              <a:rPr lang="en-US" dirty="0" err="1"/>
              <a:t>diusulkan</a:t>
            </a:r>
            <a:r>
              <a:rPr lang="en-US" dirty="0"/>
              <a:t>,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/>
              <a:t>hak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tanggung</a:t>
            </a:r>
            <a:r>
              <a:rPr lang="en-US" dirty="0"/>
              <a:t> </a:t>
            </a:r>
            <a:r>
              <a:rPr lang="en-US" dirty="0" err="1"/>
              <a:t>jawab</a:t>
            </a:r>
            <a:r>
              <a:rPr lang="en-US" dirty="0"/>
              <a:t> </a:t>
            </a:r>
            <a:r>
              <a:rPr lang="en-US" dirty="0" err="1"/>
              <a:t>pihak</a:t>
            </a:r>
            <a:r>
              <a:rPr lang="en-US" dirty="0"/>
              <a:t> UMB </a:t>
            </a:r>
            <a:r>
              <a:rPr lang="en-US" dirty="0" err="1"/>
              <a:t>dan</a:t>
            </a:r>
            <a:r>
              <a:rPr lang="en-US" dirty="0"/>
              <a:t> MITRA. </a:t>
            </a:r>
            <a:r>
              <a:rPr lang="en-US" dirty="0" err="1"/>
              <a:t>Jelaskan</a:t>
            </a:r>
            <a:r>
              <a:rPr lang="en-US" dirty="0"/>
              <a:t> </a:t>
            </a:r>
            <a:r>
              <a:rPr lang="en-US" dirty="0" err="1"/>
              <a:t>rencana</a:t>
            </a:r>
            <a:r>
              <a:rPr lang="en-US" dirty="0"/>
              <a:t> </a:t>
            </a:r>
            <a:r>
              <a:rPr lang="en-US" dirty="0" err="1"/>
              <a:t>penelitian</a:t>
            </a:r>
            <a:r>
              <a:rPr lang="en-US" dirty="0"/>
              <a:t> </a:t>
            </a:r>
            <a:r>
              <a:rPr lang="en-US" dirty="0" err="1"/>
              <a:t>selanjutnya</a:t>
            </a:r>
            <a:r>
              <a:rPr lang="en-US" dirty="0"/>
              <a:t> di UMB </a:t>
            </a:r>
            <a:r>
              <a:rPr lang="en-US" dirty="0" err="1"/>
              <a:t>setelah</a:t>
            </a:r>
            <a:r>
              <a:rPr lang="en-US" dirty="0"/>
              <a:t> </a:t>
            </a:r>
            <a:r>
              <a:rPr lang="en-US" dirty="0" err="1"/>
              <a:t>kerjasama</a:t>
            </a:r>
            <a:r>
              <a:rPr lang="en-US" dirty="0"/>
              <a:t> </a:t>
            </a:r>
            <a:r>
              <a:rPr lang="en-US" dirty="0" err="1"/>
              <a:t>penelitian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selesai</a:t>
            </a:r>
            <a:r>
              <a:rPr lang="en-US" dirty="0"/>
              <a:t> </a:t>
            </a:r>
            <a:r>
              <a:rPr lang="en-US" dirty="0" err="1"/>
              <a:t>berupa</a:t>
            </a:r>
            <a:r>
              <a:rPr lang="en-US" dirty="0"/>
              <a:t> </a:t>
            </a:r>
            <a:r>
              <a:rPr lang="en-US" dirty="0" err="1"/>
              <a:t>peta</a:t>
            </a:r>
            <a:r>
              <a:rPr lang="en-US" dirty="0"/>
              <a:t> </a:t>
            </a:r>
            <a:r>
              <a:rPr lang="en-US" dirty="0" err="1"/>
              <a:t>jalan</a:t>
            </a:r>
            <a:r>
              <a:rPr lang="en-US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8980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D8FF6A-1EE3-4FCE-B5D0-119A3A72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BAB </a:t>
            </a:r>
            <a:r>
              <a:rPr lang="en-US" dirty="0" smtClean="0"/>
              <a:t>6. </a:t>
            </a:r>
            <a:r>
              <a:rPr lang="en-US" dirty="0"/>
              <a:t>JADWAL RISET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199880-1530-44A2-9568-7E8928E55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4ECA8B4-7DD6-4A18-846F-BA6E83682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610" y="1710965"/>
            <a:ext cx="10271760" cy="447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580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2397E5-F9E2-49E7-962C-E93AB0936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DAFTAR PUSTAKA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7CAE8B-A8E8-4745-B616-BBE696F4C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Format APA, </a:t>
            </a:r>
          </a:p>
          <a:p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urutan</a:t>
            </a:r>
            <a:r>
              <a:rPr lang="en-US" dirty="0"/>
              <a:t> abjad </a:t>
            </a:r>
            <a:r>
              <a:rPr lang="en-US" dirty="0" err="1"/>
              <a:t>nama</a:t>
            </a:r>
            <a:r>
              <a:rPr lang="en-US" dirty="0"/>
              <a:t> </a:t>
            </a:r>
            <a:r>
              <a:rPr lang="en-US" dirty="0" err="1"/>
              <a:t>pengarang</a:t>
            </a:r>
            <a:r>
              <a:rPr lang="en-US" dirty="0"/>
              <a:t>, </a:t>
            </a:r>
          </a:p>
          <a:p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pustaka</a:t>
            </a:r>
            <a:r>
              <a:rPr lang="en-US" dirty="0"/>
              <a:t> yang </a:t>
            </a:r>
            <a:r>
              <a:rPr lang="en-US" dirty="0" err="1"/>
              <a:t>dikutip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usulan</a:t>
            </a:r>
            <a:r>
              <a:rPr lang="en-US" dirty="0"/>
              <a:t> </a:t>
            </a:r>
            <a:r>
              <a:rPr lang="en-US" dirty="0" err="1"/>
              <a:t>Riset</a:t>
            </a:r>
            <a:r>
              <a:rPr lang="en-US" dirty="0"/>
              <a:t> yang </a:t>
            </a:r>
            <a:r>
              <a:rPr lang="en-US" dirty="0" err="1"/>
              <a:t>dicantumkan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daftar </a:t>
            </a:r>
            <a:r>
              <a:rPr lang="en-US" dirty="0" err="1"/>
              <a:t>pustaka</a:t>
            </a:r>
            <a:r>
              <a:rPr lang="en-US" dirty="0"/>
              <a:t>, dan </a:t>
            </a:r>
            <a:r>
              <a:rPr lang="en-US" dirty="0" err="1"/>
              <a:t>sebaliknya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4368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866DB75D-24F2-4939-9C2D-6D68BC3D31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033184"/>
              </p:ext>
            </p:extLst>
          </p:nvPr>
        </p:nvGraphicFramePr>
        <p:xfrm>
          <a:off x="273585" y="0"/>
          <a:ext cx="11644829" cy="6868913"/>
        </p:xfrm>
        <a:graphic>
          <a:graphicData uri="http://schemas.openxmlformats.org/drawingml/2006/table">
            <a:tbl>
              <a:tblPr/>
              <a:tblGrid>
                <a:gridCol w="11644829">
                  <a:extLst>
                    <a:ext uri="{9D8B030D-6E8A-4147-A177-3AD203B41FA5}">
                      <a16:colId xmlns:a16="http://schemas.microsoft.com/office/drawing/2014/main" xmlns="" val="4243619338"/>
                    </a:ext>
                  </a:extLst>
                </a:gridCol>
              </a:tblGrid>
              <a:tr h="419904">
                <a:tc>
                  <a:txBody>
                    <a:bodyPr/>
                    <a:lstStyle/>
                    <a:p>
                      <a:pPr algn="ctr" fontAlgn="t"/>
                      <a:r>
                        <a:rPr lang="id-ID" sz="4000" dirty="0">
                          <a:effectLst/>
                          <a:latin typeface="Optima"/>
                        </a:rPr>
                        <a:t>References</a:t>
                      </a:r>
                    </a:p>
                  </a:txBody>
                  <a:tcPr marL="50363" marR="50363" marT="50363" marB="5036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5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7694381"/>
                  </a:ext>
                </a:extLst>
              </a:tr>
              <a:tr h="686011">
                <a:tc>
                  <a:txBody>
                    <a:bodyPr/>
                    <a:lstStyle/>
                    <a:p>
                      <a:pPr fontAlgn="t"/>
                      <a:r>
                        <a:rPr lang="en-US" sz="2000" dirty="0" err="1">
                          <a:effectLst/>
                          <a:latin typeface="Optima"/>
                        </a:rPr>
                        <a:t>Alred</a:t>
                      </a:r>
                      <a:r>
                        <a:rPr lang="en-US" sz="2000" dirty="0">
                          <a:effectLst/>
                          <a:latin typeface="Optima"/>
                        </a:rPr>
                        <a:t>, G. J., </a:t>
                      </a:r>
                      <a:r>
                        <a:rPr lang="en-US" sz="2000" dirty="0" err="1">
                          <a:effectLst/>
                          <a:latin typeface="Optima"/>
                        </a:rPr>
                        <a:t>Brusaw</a:t>
                      </a:r>
                      <a:r>
                        <a:rPr lang="en-US" sz="2000" dirty="0">
                          <a:effectLst/>
                          <a:latin typeface="Optima"/>
                        </a:rPr>
                        <a:t>, C. T., &amp; </a:t>
                      </a:r>
                      <a:r>
                        <a:rPr lang="en-US" sz="2000" dirty="0" err="1">
                          <a:effectLst/>
                          <a:latin typeface="Optima"/>
                        </a:rPr>
                        <a:t>Oliu</a:t>
                      </a:r>
                      <a:r>
                        <a:rPr lang="en-US" sz="2000" dirty="0">
                          <a:effectLst/>
                          <a:latin typeface="Optima"/>
                        </a:rPr>
                        <a:t>, W. E. (2009). </a:t>
                      </a:r>
                      <a:r>
                        <a:rPr lang="en-US" sz="2000" i="1" dirty="0">
                          <a:effectLst/>
                          <a:latin typeface="Optima"/>
                        </a:rPr>
                        <a:t>The business writer’s handbook</a:t>
                      </a:r>
                      <a:r>
                        <a:rPr lang="en-US" sz="2000" dirty="0">
                          <a:effectLst/>
                          <a:latin typeface="Optima"/>
                        </a:rPr>
                        <a:t>. New York, NY: St Martin's Press.</a:t>
                      </a:r>
                      <a:r>
                        <a:rPr lang="id-ID" sz="2000" dirty="0">
                          <a:effectLst/>
                          <a:latin typeface="Optima"/>
                        </a:rPr>
                        <a:t> </a:t>
                      </a:r>
                      <a:endParaRPr lang="en-US" sz="2000" dirty="0">
                        <a:effectLst/>
                        <a:latin typeface="Optima"/>
                      </a:endParaRPr>
                    </a:p>
                  </a:txBody>
                  <a:tcPr marL="50363" marR="50363" marT="50363" marB="5036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5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20163650"/>
                  </a:ext>
                </a:extLst>
              </a:tr>
              <a:tr h="686011">
                <a:tc>
                  <a:txBody>
                    <a:bodyPr/>
                    <a:lstStyle/>
                    <a:p>
                      <a:pPr fontAlgn="t"/>
                      <a:r>
                        <a:rPr lang="en-US" sz="2000">
                          <a:effectLst/>
                          <a:latin typeface="Optima"/>
                        </a:rPr>
                        <a:t>Best, A. (2004). </a:t>
                      </a:r>
                      <a:r>
                        <a:rPr lang="en-US" sz="2000" i="1">
                          <a:effectLst/>
                          <a:latin typeface="Optima"/>
                        </a:rPr>
                        <a:t>International history of the twentieth century</a:t>
                      </a:r>
                      <a:r>
                        <a:rPr lang="en-US" sz="2000">
                          <a:effectLst/>
                          <a:latin typeface="Optima"/>
                        </a:rPr>
                        <a:t>. Retrieved from http://www.netlibrary.com</a:t>
                      </a:r>
                    </a:p>
                  </a:txBody>
                  <a:tcPr marL="50363" marR="50363" marT="50363" marB="5036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5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10688"/>
                  </a:ext>
                </a:extLst>
              </a:tr>
              <a:tr h="954450">
                <a:tc>
                  <a:txBody>
                    <a:bodyPr/>
                    <a:lstStyle/>
                    <a:p>
                      <a:pPr fontAlgn="t"/>
                      <a:r>
                        <a:rPr lang="en-US" sz="2000" dirty="0">
                          <a:effectLst/>
                          <a:latin typeface="Optima"/>
                        </a:rPr>
                        <a:t>Easton, B. (2008). Does poverty affect health? In K. Dew &amp; A. Matheson (Eds.), </a:t>
                      </a:r>
                      <a:r>
                        <a:rPr lang="en-US" sz="2000" i="1" dirty="0">
                          <a:effectLst/>
                          <a:latin typeface="Optima"/>
                        </a:rPr>
                        <a:t>Understanding health</a:t>
                      </a:r>
                      <a:r>
                        <a:rPr lang="en-US" sz="2000" dirty="0">
                          <a:effectLst/>
                          <a:latin typeface="Optima"/>
                        </a:rPr>
                        <a:t> </a:t>
                      </a:r>
                      <a:r>
                        <a:rPr lang="en-US" sz="2000" i="1" dirty="0">
                          <a:effectLst/>
                          <a:latin typeface="Optima"/>
                        </a:rPr>
                        <a:t>inequalities in Aotearoa New Zealand</a:t>
                      </a:r>
                      <a:r>
                        <a:rPr lang="en-US" sz="2000" dirty="0">
                          <a:effectLst/>
                          <a:latin typeface="Optima"/>
                        </a:rPr>
                        <a:t> (pp. 97-106). Dunedin, New Zealand: Otago University Press.</a:t>
                      </a:r>
                    </a:p>
                  </a:txBody>
                  <a:tcPr marL="50363" marR="50363" marT="50363" marB="5036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5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9401773"/>
                  </a:ext>
                </a:extLst>
              </a:tr>
              <a:tr h="686011">
                <a:tc>
                  <a:txBody>
                    <a:bodyPr/>
                    <a:lstStyle/>
                    <a:p>
                      <a:pPr fontAlgn="t"/>
                      <a:r>
                        <a:rPr lang="en-US" sz="2000">
                          <a:effectLst/>
                          <a:latin typeface="Optima"/>
                        </a:rPr>
                        <a:t>Flesch, R. (n.d.). </a:t>
                      </a:r>
                      <a:r>
                        <a:rPr lang="en-US" sz="2000" i="1">
                          <a:effectLst/>
                          <a:latin typeface="Optima"/>
                        </a:rPr>
                        <a:t>How to write plain English</a:t>
                      </a:r>
                      <a:r>
                        <a:rPr lang="en-US" sz="2000">
                          <a:effectLst/>
                          <a:latin typeface="Optima"/>
                        </a:rPr>
                        <a:t>. Retrieved April 12, 2009, from http://www.mang.canterbury.ac.nz/writing_guide /writing/flesch.shtml</a:t>
                      </a:r>
                    </a:p>
                  </a:txBody>
                  <a:tcPr marL="50363" marR="50363" marT="50363" marB="5036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5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35942212"/>
                  </a:ext>
                </a:extLst>
              </a:tr>
              <a:tr h="686011">
                <a:tc>
                  <a:txBody>
                    <a:bodyPr/>
                    <a:lstStyle/>
                    <a:p>
                      <a:pPr fontAlgn="t"/>
                      <a:r>
                        <a:rPr lang="en-US" sz="2000" i="1">
                          <a:effectLst/>
                          <a:latin typeface="Optima"/>
                        </a:rPr>
                        <a:t>​Global warming</a:t>
                      </a:r>
                      <a:r>
                        <a:rPr lang="en-US" sz="2000">
                          <a:effectLst/>
                          <a:latin typeface="Optima"/>
                        </a:rPr>
                        <a:t>. (2009, June 1). Retrieved June 4, 2009, from http://en.wikipedia.org/wiki/Global_warming</a:t>
                      </a:r>
                    </a:p>
                  </a:txBody>
                  <a:tcPr marL="50363" marR="50363" marT="50363" marB="5036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5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6829162"/>
                  </a:ext>
                </a:extLst>
              </a:tr>
              <a:tr h="954450">
                <a:tc>
                  <a:txBody>
                    <a:bodyPr/>
                    <a:lstStyle/>
                    <a:p>
                      <a:pPr fontAlgn="t"/>
                      <a:r>
                        <a:rPr lang="en-US" sz="2000">
                          <a:effectLst/>
                          <a:latin typeface="Optima"/>
                        </a:rPr>
                        <a:t>Li, S., &amp; Seale, C. (2007). Learning to do qualitative data analysis: An observational study of doctoral work. </a:t>
                      </a:r>
                      <a:r>
                        <a:rPr lang="en-US" sz="2000" i="1">
                          <a:effectLst/>
                          <a:latin typeface="Optima"/>
                        </a:rPr>
                        <a:t>Qualitative Health Research</a:t>
                      </a:r>
                      <a:r>
                        <a:rPr lang="en-US" sz="2000">
                          <a:effectLst/>
                          <a:latin typeface="Optima"/>
                        </a:rPr>
                        <a:t>, </a:t>
                      </a:r>
                      <a:r>
                        <a:rPr lang="en-US" sz="2000" i="1">
                          <a:effectLst/>
                          <a:latin typeface="Optima"/>
                        </a:rPr>
                        <a:t>17</a:t>
                      </a:r>
                      <a:r>
                        <a:rPr lang="en-US" sz="2000">
                          <a:effectLst/>
                          <a:latin typeface="Optima"/>
                        </a:rPr>
                        <a:t>, 1442–1452. https://doi.org/10.1177/1049732307306924  </a:t>
                      </a:r>
                    </a:p>
                  </a:txBody>
                  <a:tcPr marL="50363" marR="50363" marT="50363" marB="5036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5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5737289"/>
                  </a:ext>
                </a:extLst>
              </a:tr>
              <a:tr h="686011">
                <a:tc>
                  <a:txBody>
                    <a:bodyPr/>
                    <a:lstStyle/>
                    <a:p>
                      <a:pPr fontAlgn="t"/>
                      <a:r>
                        <a:rPr lang="en-US" sz="2000">
                          <a:effectLst/>
                          <a:latin typeface="Optima"/>
                        </a:rPr>
                        <a:t>Radio New Zealand. (2008). </a:t>
                      </a:r>
                      <a:r>
                        <a:rPr lang="en-US" sz="2000" i="1">
                          <a:effectLst/>
                          <a:latin typeface="Optima"/>
                        </a:rPr>
                        <a:t>Annual report 2007-2008</a:t>
                      </a:r>
                      <a:r>
                        <a:rPr lang="en-US" sz="2000">
                          <a:effectLst/>
                          <a:latin typeface="Optima"/>
                        </a:rPr>
                        <a:t>. Retrieved from http://static.radionz.net.nz/assets /pdf_file/0010/179676/Radio_NZ_Annual_Report_2008.pdf  </a:t>
                      </a:r>
                    </a:p>
                  </a:txBody>
                  <a:tcPr marL="50363" marR="50363" marT="50363" marB="5036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5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89234401"/>
                  </a:ext>
                </a:extLst>
              </a:tr>
              <a:tr h="686011">
                <a:tc>
                  <a:txBody>
                    <a:bodyPr/>
                    <a:lstStyle/>
                    <a:p>
                      <a:pPr fontAlgn="t"/>
                      <a:r>
                        <a:rPr lang="en-US" sz="2000" dirty="0">
                          <a:effectLst/>
                          <a:latin typeface="Optima"/>
                        </a:rPr>
                        <a:t>Read, E. (2007, November 1). Myth-busting gen Y. </a:t>
                      </a:r>
                      <a:r>
                        <a:rPr lang="en-US" sz="2000" i="1" dirty="0">
                          <a:effectLst/>
                          <a:latin typeface="Optima"/>
                        </a:rPr>
                        <a:t>New Zealand Management</a:t>
                      </a:r>
                      <a:r>
                        <a:rPr lang="en-US" sz="2000" dirty="0">
                          <a:effectLst/>
                          <a:latin typeface="Optima"/>
                        </a:rPr>
                        <a:t>. Retrieved from http://www.management.co.nz</a:t>
                      </a:r>
                    </a:p>
                  </a:txBody>
                  <a:tcPr marL="50363" marR="50363" marT="50363" marB="5036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5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599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08117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1A4AF4-0A95-41CC-9F07-551181EA1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LAMPIRAN-LAMPIRAN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BF932B-42D6-48A4-8CD7-81D3015694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Lampiran 1. </a:t>
            </a:r>
            <a:r>
              <a:rPr lang="en-US" dirty="0" err="1"/>
              <a:t>Dukungan</a:t>
            </a:r>
            <a:r>
              <a:rPr lang="en-US" dirty="0"/>
              <a:t> </a:t>
            </a:r>
            <a:r>
              <a:rPr lang="en-US" dirty="0" err="1"/>
              <a:t>sarana</a:t>
            </a:r>
            <a:r>
              <a:rPr lang="en-US" dirty="0"/>
              <a:t> dan </a:t>
            </a:r>
            <a:r>
              <a:rPr lang="en-US" dirty="0" err="1"/>
              <a:t>prasarana</a:t>
            </a:r>
            <a:r>
              <a:rPr lang="en-US" dirty="0"/>
              <a:t> </a:t>
            </a:r>
            <a:r>
              <a:rPr lang="en-US" dirty="0" err="1"/>
              <a:t>Riset</a:t>
            </a:r>
            <a:r>
              <a:rPr lang="en-US" dirty="0"/>
              <a:t>. </a:t>
            </a:r>
          </a:p>
          <a:p>
            <a:r>
              <a:rPr lang="en-US" dirty="0"/>
              <a:t>Lampiran 2. </a:t>
            </a:r>
            <a:r>
              <a:rPr lang="en-US" dirty="0" err="1"/>
              <a:t>Susunan</a:t>
            </a:r>
            <a:r>
              <a:rPr lang="en-US" dirty="0"/>
              <a:t> </a:t>
            </a:r>
            <a:r>
              <a:rPr lang="en-US" dirty="0" err="1"/>
              <a:t>organisasi</a:t>
            </a:r>
            <a:r>
              <a:rPr lang="en-US" dirty="0"/>
              <a:t> </a:t>
            </a:r>
            <a:r>
              <a:rPr lang="en-US" dirty="0" err="1"/>
              <a:t>tim</a:t>
            </a:r>
            <a:r>
              <a:rPr lang="en-US" dirty="0"/>
              <a:t> </a:t>
            </a:r>
            <a:r>
              <a:rPr lang="en-US" dirty="0" err="1"/>
              <a:t>peneliti</a:t>
            </a:r>
            <a:r>
              <a:rPr lang="en-US" dirty="0"/>
              <a:t> dan </a:t>
            </a:r>
            <a:r>
              <a:rPr lang="en-US" dirty="0" err="1"/>
              <a:t>pembagian</a:t>
            </a:r>
            <a:r>
              <a:rPr lang="en-US" dirty="0"/>
              <a:t> </a:t>
            </a:r>
            <a:r>
              <a:rPr lang="en-US" dirty="0" err="1"/>
              <a:t>tugas</a:t>
            </a:r>
            <a:r>
              <a:rPr lang="en-US" dirty="0"/>
              <a:t> </a:t>
            </a:r>
          </a:p>
          <a:p>
            <a:r>
              <a:rPr lang="en-US" dirty="0"/>
              <a:t>Lampiran 3. Biodata </a:t>
            </a:r>
            <a:r>
              <a:rPr lang="en-US" dirty="0" err="1"/>
              <a:t>ketua</a:t>
            </a:r>
            <a:r>
              <a:rPr lang="en-US" dirty="0"/>
              <a:t> dan </a:t>
            </a:r>
            <a:r>
              <a:rPr lang="en-US" dirty="0" err="1"/>
              <a:t>anggota</a:t>
            </a:r>
            <a:endParaRPr lang="en-US" dirty="0"/>
          </a:p>
          <a:p>
            <a:r>
              <a:rPr lang="en-US" dirty="0"/>
              <a:t>Lampiran 4. Surat </a:t>
            </a:r>
            <a:r>
              <a:rPr lang="en-US" dirty="0" err="1"/>
              <a:t>pernyataan</a:t>
            </a:r>
            <a:r>
              <a:rPr lang="en-US" dirty="0"/>
              <a:t> </a:t>
            </a:r>
            <a:r>
              <a:rPr lang="en-US" dirty="0" err="1"/>
              <a:t>ketua</a:t>
            </a:r>
            <a:r>
              <a:rPr lang="en-US" dirty="0"/>
              <a:t> </a:t>
            </a:r>
            <a:r>
              <a:rPr lang="en-US" dirty="0" err="1"/>
              <a:t>peneliti</a:t>
            </a:r>
            <a:endParaRPr lang="en-US" dirty="0"/>
          </a:p>
          <a:p>
            <a:r>
              <a:rPr lang="en-US" dirty="0"/>
              <a:t>Lampiran 5. Surat </a:t>
            </a:r>
            <a:r>
              <a:rPr lang="en-US" dirty="0" err="1"/>
              <a:t>pernyataan</a:t>
            </a:r>
            <a:r>
              <a:rPr lang="en-US" dirty="0"/>
              <a:t> </a:t>
            </a:r>
            <a:r>
              <a:rPr lang="en-US" dirty="0" err="1"/>
              <a:t>Luaran</a:t>
            </a:r>
            <a:r>
              <a:rPr lang="en-US" dirty="0"/>
              <a:t> </a:t>
            </a:r>
            <a:r>
              <a:rPr lang="en-US" dirty="0" err="1"/>
              <a:t>Riset</a:t>
            </a:r>
            <a:endParaRPr lang="en-US" dirty="0"/>
          </a:p>
          <a:p>
            <a:r>
              <a:rPr lang="en-US" dirty="0"/>
              <a:t>Lampiran 6. </a:t>
            </a:r>
            <a:r>
              <a:rPr lang="en-US" dirty="0" err="1"/>
              <a:t>Lembar</a:t>
            </a:r>
            <a:r>
              <a:rPr lang="en-US" dirty="0"/>
              <a:t> </a:t>
            </a:r>
            <a:r>
              <a:rPr lang="en-US" dirty="0" err="1"/>
              <a:t>revisi</a:t>
            </a:r>
            <a:r>
              <a:rPr lang="en-US" dirty="0"/>
              <a:t> seminar </a:t>
            </a:r>
            <a:r>
              <a:rPr lang="en-US" dirty="0" err="1"/>
              <a:t>usulan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0017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B485B2-94FC-4584-AA23-2CF17AF4A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56" y="2766218"/>
            <a:ext cx="12074487" cy="1325563"/>
          </a:xfrm>
        </p:spPr>
        <p:txBody>
          <a:bodyPr>
            <a:noAutofit/>
          </a:bodyPr>
          <a:lstStyle/>
          <a:p>
            <a:pPr algn="ctr"/>
            <a:r>
              <a:rPr lang="id-ID" sz="15000" b="1" i="1" dirty="0">
                <a:solidFill>
                  <a:srgbClr val="00B0F0"/>
                </a:solidFill>
              </a:rPr>
              <a:t>TERIMA KASIH</a:t>
            </a:r>
          </a:p>
        </p:txBody>
      </p:sp>
    </p:spTree>
    <p:extLst>
      <p:ext uri="{BB962C8B-B14F-4D97-AF65-F5344CB8AC3E}">
        <p14:creationId xmlns:p14="http://schemas.microsoft.com/office/powerpoint/2010/main" val="37703286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FC2ECD1-28C6-4EA1-8671-BEFCFD120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208" y="2414241"/>
            <a:ext cx="4509583" cy="33778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6287BE6-410A-42D1-A9E2-EB3E6A05A91E}"/>
              </a:ext>
            </a:extLst>
          </p:cNvPr>
          <p:cNvSpPr txBox="1"/>
          <p:nvPr/>
        </p:nvSpPr>
        <p:spPr>
          <a:xfrm>
            <a:off x="3239762" y="799343"/>
            <a:ext cx="58376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Journal Searching</a:t>
            </a:r>
          </a:p>
        </p:txBody>
      </p:sp>
    </p:spTree>
    <p:extLst>
      <p:ext uri="{BB962C8B-B14F-4D97-AF65-F5344CB8AC3E}">
        <p14:creationId xmlns:p14="http://schemas.microsoft.com/office/powerpoint/2010/main" val="8486221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6">
            <a:extLst>
              <a:ext uri="{FF2B5EF4-FFF2-40B4-BE49-F238E27FC236}">
                <a16:creationId xmlns:a16="http://schemas.microsoft.com/office/drawing/2014/main" xmlns="" id="{74C8D06A-332A-4C4E-B57E-9D0232471ABB}"/>
              </a:ext>
            </a:extLst>
          </p:cNvPr>
          <p:cNvSpPr/>
          <p:nvPr/>
        </p:nvSpPr>
        <p:spPr>
          <a:xfrm>
            <a:off x="1287326" y="192191"/>
            <a:ext cx="3570986" cy="11506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B48D53-DE10-4313-A242-9A22C35566C0}"/>
              </a:ext>
            </a:extLst>
          </p:cNvPr>
          <p:cNvSpPr txBox="1"/>
          <p:nvPr/>
        </p:nvSpPr>
        <p:spPr>
          <a:xfrm>
            <a:off x="1188719" y="1048870"/>
            <a:ext cx="102896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https://www.scopus.com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C8E9CB7-545B-494B-B88C-8A27DE0997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12" b="25098"/>
          <a:stretch/>
        </p:blipFill>
        <p:spPr>
          <a:xfrm>
            <a:off x="48409" y="2108499"/>
            <a:ext cx="12192000" cy="44913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47632F1-FE2E-4BD9-8BF0-05053480F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8300" y="128294"/>
            <a:ext cx="1731022" cy="147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9660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8396CE-3268-48F5-90AF-A75C41F83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410" y="98781"/>
            <a:ext cx="5631735" cy="31678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E395800-460A-4554-A5B8-7E304A09B7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217"/>
          <a:stretch/>
        </p:blipFill>
        <p:spPr>
          <a:xfrm>
            <a:off x="48446" y="3584670"/>
            <a:ext cx="6593909" cy="30704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25E90B2-12D5-4A36-916C-594F010D0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530169"/>
            <a:ext cx="6083216" cy="342180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3298B6FE-9F66-4DB1-AE10-0CF62B9C1F98}"/>
              </a:ext>
            </a:extLst>
          </p:cNvPr>
          <p:cNvSpPr/>
          <p:nvPr/>
        </p:nvSpPr>
        <p:spPr>
          <a:xfrm>
            <a:off x="6249410" y="2240583"/>
            <a:ext cx="3451708" cy="478394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CC1888E-AC47-4C42-B34B-29F13C73EEAF}"/>
              </a:ext>
            </a:extLst>
          </p:cNvPr>
          <p:cNvSpPr/>
          <p:nvPr/>
        </p:nvSpPr>
        <p:spPr>
          <a:xfrm>
            <a:off x="0" y="5795237"/>
            <a:ext cx="3451708" cy="478394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E163F8-A2FF-482B-A392-887F1E4BDD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121" y="-84969"/>
            <a:ext cx="6285067" cy="353535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EA904EB3-987A-4EAE-8892-EB226B62A68F}"/>
              </a:ext>
            </a:extLst>
          </p:cNvPr>
          <p:cNvCxnSpPr>
            <a:stCxn id="7" idx="3"/>
          </p:cNvCxnSpPr>
          <p:nvPr/>
        </p:nvCxnSpPr>
        <p:spPr>
          <a:xfrm flipV="1">
            <a:off x="3451708" y="4553833"/>
            <a:ext cx="3318485" cy="14806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7CA16368-4DD8-4BA9-82A0-CC2C8F6CDEA4}"/>
              </a:ext>
            </a:extLst>
          </p:cNvPr>
          <p:cNvSpPr/>
          <p:nvPr/>
        </p:nvSpPr>
        <p:spPr>
          <a:xfrm>
            <a:off x="10227962" y="4608335"/>
            <a:ext cx="1489685" cy="1259571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4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1">
            <a:extLst>
              <a:ext uri="{FF2B5EF4-FFF2-40B4-BE49-F238E27FC236}">
                <a16:creationId xmlns:a16="http://schemas.microsoft.com/office/drawing/2014/main" xmlns="" id="{345C1299-29D9-43AC-9829-75FE8EF51D5B}"/>
              </a:ext>
            </a:extLst>
          </p:cNvPr>
          <p:cNvSpPr txBox="1"/>
          <p:nvPr/>
        </p:nvSpPr>
        <p:spPr>
          <a:xfrm>
            <a:off x="888185" y="412855"/>
            <a:ext cx="5121894" cy="8639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6800"/>
              </a:lnSpc>
              <a:spcBef>
                <a:spcPts val="340"/>
              </a:spcBef>
            </a:pPr>
            <a:r>
              <a:rPr sz="9900" b="1" spc="0" baseline="3309" dirty="0">
                <a:latin typeface="Calibri"/>
                <a:cs typeface="Calibri"/>
              </a:rPr>
              <a:t>scima</a:t>
            </a:r>
            <a:r>
              <a:rPr sz="9900" b="1" spc="-59" baseline="3309" dirty="0">
                <a:latin typeface="Calibri"/>
                <a:cs typeface="Calibri"/>
              </a:rPr>
              <a:t>g</a:t>
            </a:r>
            <a:r>
              <a:rPr sz="9900" b="1" spc="0" baseline="3309" dirty="0">
                <a:latin typeface="Calibri"/>
                <a:cs typeface="Calibri"/>
              </a:rPr>
              <a:t>oj</a:t>
            </a:r>
            <a:r>
              <a:rPr sz="9900" b="1" spc="-569" baseline="3309" dirty="0">
                <a:latin typeface="Calibri"/>
                <a:cs typeface="Calibri"/>
              </a:rPr>
              <a:t>r</a:t>
            </a:r>
            <a:r>
              <a:rPr sz="9900" b="1" spc="0" baseline="3309" dirty="0">
                <a:latin typeface="Calibri"/>
                <a:cs typeface="Calibri"/>
              </a:rPr>
              <a:t>.</a:t>
            </a:r>
            <a:r>
              <a:rPr sz="9900" b="1" spc="-34" baseline="3309" dirty="0">
                <a:latin typeface="Calibri"/>
                <a:cs typeface="Calibri"/>
              </a:rPr>
              <a:t>c</a:t>
            </a:r>
            <a:r>
              <a:rPr sz="9900" b="1" spc="0" baseline="3309" dirty="0">
                <a:latin typeface="Calibri"/>
                <a:cs typeface="Calibri"/>
              </a:rPr>
              <a:t>om</a:t>
            </a:r>
            <a:endParaRPr sz="6600" dirty="0">
              <a:latin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5B96EBF-7EC3-4B03-8AAB-9A05B3B0F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0224" y="185673"/>
            <a:ext cx="4029075" cy="1133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4228411-A325-4651-863E-A64BEA14A7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4" t="4856" r="1258" b="46049"/>
          <a:stretch/>
        </p:blipFill>
        <p:spPr>
          <a:xfrm>
            <a:off x="199836" y="1368572"/>
            <a:ext cx="11929589" cy="3366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D324C8D-C56D-4452-945C-CC931A090D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733" r="1523" b="34878"/>
          <a:stretch/>
        </p:blipFill>
        <p:spPr>
          <a:xfrm>
            <a:off x="98910" y="4735501"/>
            <a:ext cx="12006295" cy="194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83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36131F-585D-4D6E-A386-35D510AC8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239" y="256471"/>
            <a:ext cx="6019800" cy="1143000"/>
          </a:xfrm>
        </p:spPr>
        <p:txBody>
          <a:bodyPr/>
          <a:lstStyle/>
          <a:p>
            <a:pPr algn="l"/>
            <a:r>
              <a:rPr lang="id-ID" dirty="0"/>
              <a:t>TARGET</a:t>
            </a:r>
            <a:r>
              <a:rPr lang="en-US" dirty="0"/>
              <a:t> RISET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D52809-7447-4405-8595-A0B4FB294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354" y="1624519"/>
            <a:ext cx="7438848" cy="497701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4000" dirty="0" err="1"/>
              <a:t>Syarat</a:t>
            </a:r>
            <a:r>
              <a:rPr lang="en-US" sz="4000" dirty="0"/>
              <a:t> </a:t>
            </a:r>
            <a:r>
              <a:rPr lang="en-US" sz="4000" dirty="0" err="1"/>
              <a:t>Tugas</a:t>
            </a:r>
            <a:r>
              <a:rPr lang="en-US" sz="4000" dirty="0"/>
              <a:t> </a:t>
            </a:r>
            <a:r>
              <a:rPr lang="en-US" sz="4000" dirty="0" err="1"/>
              <a:t>Akhir</a:t>
            </a:r>
            <a:r>
              <a:rPr lang="en-US" sz="4000" dirty="0"/>
              <a:t> (S1, S2, S3)</a:t>
            </a:r>
          </a:p>
          <a:p>
            <a:r>
              <a:rPr lang="en-US" sz="4000" dirty="0"/>
              <a:t>BKD </a:t>
            </a:r>
            <a:r>
              <a:rPr lang="en-US" sz="4000" dirty="0" err="1"/>
              <a:t>Sertifikasi</a:t>
            </a:r>
            <a:r>
              <a:rPr lang="en-US" sz="4000" dirty="0"/>
              <a:t> </a:t>
            </a:r>
            <a:r>
              <a:rPr lang="en-US" sz="4000" dirty="0" err="1"/>
              <a:t>Dosen</a:t>
            </a:r>
            <a:endParaRPr lang="en-US" sz="4000" dirty="0"/>
          </a:p>
          <a:p>
            <a:r>
              <a:rPr lang="en-US" sz="4000" dirty="0" err="1"/>
              <a:t>Akreditasi</a:t>
            </a:r>
            <a:r>
              <a:rPr lang="id-ID" sz="4000" dirty="0"/>
              <a:t> (PS, PT)</a:t>
            </a:r>
            <a:endParaRPr lang="en-US" sz="4000" dirty="0"/>
          </a:p>
          <a:p>
            <a:r>
              <a:rPr lang="id-ID" sz="6000" b="1" dirty="0">
                <a:solidFill>
                  <a:srgbClr val="FF0000"/>
                </a:solidFill>
              </a:rPr>
              <a:t>DANA RISET</a:t>
            </a:r>
          </a:p>
          <a:p>
            <a:r>
              <a:rPr lang="id-ID" sz="9600" b="1" dirty="0">
                <a:solidFill>
                  <a:srgbClr val="0070C0"/>
                </a:solidFill>
              </a:rPr>
              <a:t>HILIRISASI</a:t>
            </a:r>
            <a:endParaRPr lang="en-US" sz="9600" b="1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4C3497C-5119-458C-B6D8-67FF5B9BA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76201"/>
            <a:ext cx="2362200" cy="1933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5D1E77-B1BE-4036-8EB1-2886055EB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3038" y="2239820"/>
            <a:ext cx="2584962" cy="10080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0E5F03D-D5D0-46B7-8D38-913AC3B2F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8303" y="3887501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4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744F71-E830-44D6-8D45-235E9980DD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781" b="44106"/>
          <a:stretch/>
        </p:blipFill>
        <p:spPr>
          <a:xfrm>
            <a:off x="0" y="696397"/>
            <a:ext cx="12192000" cy="22708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B6B67B8-C9F2-465E-B25E-BB9BB298A5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795" b="33775"/>
          <a:stretch/>
        </p:blipFill>
        <p:spPr>
          <a:xfrm>
            <a:off x="0" y="3312430"/>
            <a:ext cx="12192000" cy="174402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FCE50783-5848-495C-9E65-304A4F0C0C2B}"/>
              </a:ext>
            </a:extLst>
          </p:cNvPr>
          <p:cNvSpPr/>
          <p:nvPr/>
        </p:nvSpPr>
        <p:spPr>
          <a:xfrm>
            <a:off x="3009648" y="1713743"/>
            <a:ext cx="6067741" cy="1338295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B47D5889-E4FE-46D1-89D9-E872B3CC0118}"/>
              </a:ext>
            </a:extLst>
          </p:cNvPr>
          <p:cNvSpPr/>
          <p:nvPr/>
        </p:nvSpPr>
        <p:spPr>
          <a:xfrm>
            <a:off x="1005234" y="3429000"/>
            <a:ext cx="6067741" cy="1338295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9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BB66784-3ED4-4EA2-A553-D774825888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99" b="24944"/>
          <a:stretch/>
        </p:blipFill>
        <p:spPr>
          <a:xfrm>
            <a:off x="0" y="0"/>
            <a:ext cx="12192000" cy="36454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CA3366-92AE-48E6-AC01-2A3EE133EC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428" b="39338"/>
          <a:stretch/>
        </p:blipFill>
        <p:spPr>
          <a:xfrm>
            <a:off x="0" y="3706045"/>
            <a:ext cx="12192000" cy="262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697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0AB0B7-0BBE-45F0-ADA9-3BE315648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1C54BC-771F-4676-9264-1E1612E80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 err="1"/>
              <a:t>Cek</a:t>
            </a:r>
            <a:r>
              <a:rPr lang="en-US" sz="3600" dirty="0"/>
              <a:t> di Scopus </a:t>
            </a:r>
            <a:r>
              <a:rPr lang="en-US" sz="3600" dirty="0" err="1"/>
              <a:t>dan</a:t>
            </a:r>
            <a:r>
              <a:rPr lang="en-US" sz="3600" dirty="0"/>
              <a:t> </a:t>
            </a:r>
            <a:r>
              <a:rPr lang="en-US" sz="3600" dirty="0" err="1"/>
              <a:t>Scimago</a:t>
            </a:r>
            <a:r>
              <a:rPr lang="en-US" sz="3600" dirty="0"/>
              <a:t>* </a:t>
            </a:r>
            <a:r>
              <a:rPr lang="en-US" sz="3600" dirty="0" err="1"/>
              <a:t>atau</a:t>
            </a:r>
            <a:r>
              <a:rPr lang="en-US" sz="3600" dirty="0"/>
              <a:t> SINTA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err="1"/>
              <a:t>Masuk</a:t>
            </a:r>
            <a:r>
              <a:rPr lang="en-US" sz="3600" dirty="0"/>
              <a:t> </a:t>
            </a:r>
            <a:r>
              <a:rPr lang="en-US" sz="3600" dirty="0" err="1"/>
              <a:t>ke</a:t>
            </a:r>
            <a:r>
              <a:rPr lang="en-US" sz="3600" dirty="0"/>
              <a:t> Web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err="1"/>
              <a:t>Lihat</a:t>
            </a:r>
            <a:r>
              <a:rPr lang="en-US" sz="3600" dirty="0"/>
              <a:t>: </a:t>
            </a:r>
            <a:r>
              <a:rPr lang="en-US" sz="3900" b="1" dirty="0"/>
              <a:t>EDITOR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err="1"/>
              <a:t>Lihat</a:t>
            </a:r>
            <a:r>
              <a:rPr lang="en-US" sz="3600" dirty="0"/>
              <a:t>: </a:t>
            </a:r>
            <a:r>
              <a:rPr lang="en-US" sz="4000" b="1" dirty="0"/>
              <a:t>AIM AND SCOPE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err="1"/>
              <a:t>Lihat</a:t>
            </a:r>
            <a:r>
              <a:rPr lang="en-US" sz="3600" dirty="0"/>
              <a:t>: </a:t>
            </a:r>
            <a:r>
              <a:rPr lang="en-US" sz="4000" b="1" dirty="0"/>
              <a:t>GUIDE FOR AUTHOR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Register </a:t>
            </a:r>
            <a:r>
              <a:rPr lang="en-US" sz="3600" dirty="0" err="1"/>
              <a:t>dan</a:t>
            </a:r>
            <a:r>
              <a:rPr lang="en-US" sz="3600" dirty="0"/>
              <a:t> Login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Download Template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Download Sample</a:t>
            </a:r>
          </a:p>
        </p:txBody>
      </p:sp>
    </p:spTree>
    <p:extLst>
      <p:ext uri="{BB962C8B-B14F-4D97-AF65-F5344CB8AC3E}">
        <p14:creationId xmlns:p14="http://schemas.microsoft.com/office/powerpoint/2010/main" val="15729754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4A17472-3D93-49EA-9827-5D7DB3A302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22" b="5883"/>
          <a:stretch/>
        </p:blipFill>
        <p:spPr>
          <a:xfrm>
            <a:off x="0" y="672352"/>
            <a:ext cx="12192000" cy="61856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76FE552-6A1A-46D4-955C-4932505E91B2}"/>
              </a:ext>
            </a:extLst>
          </p:cNvPr>
          <p:cNvSpPr txBox="1"/>
          <p:nvPr/>
        </p:nvSpPr>
        <p:spPr>
          <a:xfrm>
            <a:off x="166743" y="37652"/>
            <a:ext cx="7245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linkClick r:id="rId3"/>
              </a:rPr>
              <a:t>http://sinta.ristekdikti.go.id/journals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354289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DA49226-0021-499F-8367-963B712620D0}"/>
              </a:ext>
            </a:extLst>
          </p:cNvPr>
          <p:cNvSpPr txBox="1"/>
          <p:nvPr/>
        </p:nvSpPr>
        <p:spPr>
          <a:xfrm>
            <a:off x="141642" y="64546"/>
            <a:ext cx="664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SINTA : S2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5956DDA3-0770-4EF6-872F-51589601AC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433155"/>
              </p:ext>
            </p:extLst>
          </p:nvPr>
        </p:nvGraphicFramePr>
        <p:xfrm>
          <a:off x="141642" y="654098"/>
          <a:ext cx="11908716" cy="42163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3111">
                  <a:extLst>
                    <a:ext uri="{9D8B030D-6E8A-4147-A177-3AD203B41FA5}">
                      <a16:colId xmlns:a16="http://schemas.microsoft.com/office/drawing/2014/main" xmlns="" val="2815920932"/>
                    </a:ext>
                  </a:extLst>
                </a:gridCol>
                <a:gridCol w="4641925">
                  <a:extLst>
                    <a:ext uri="{9D8B030D-6E8A-4147-A177-3AD203B41FA5}">
                      <a16:colId xmlns:a16="http://schemas.microsoft.com/office/drawing/2014/main" xmlns="" val="1772394284"/>
                    </a:ext>
                  </a:extLst>
                </a:gridCol>
                <a:gridCol w="6583680">
                  <a:extLst>
                    <a:ext uri="{9D8B030D-6E8A-4147-A177-3AD203B41FA5}">
                      <a16:colId xmlns:a16="http://schemas.microsoft.com/office/drawing/2014/main" xmlns="" val="1255843155"/>
                    </a:ext>
                  </a:extLst>
                </a:gridCol>
              </a:tblGrid>
              <a:tr h="8283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1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u="none" strike="noStrike" dirty="0" err="1">
                          <a:effectLst/>
                          <a:hlinkClick r:id="rId2"/>
                        </a:rPr>
                        <a:t>Jurnal</a:t>
                      </a:r>
                      <a:r>
                        <a:rPr lang="en-US" sz="2800" u="none" strike="noStrike" dirty="0">
                          <a:effectLst/>
                          <a:hlinkClick r:id="rId2"/>
                        </a:rPr>
                        <a:t> ILMU KOMUNIKASI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sng" strike="noStrike" dirty="0">
                          <a:effectLst/>
                          <a:hlinkClick r:id="rId3"/>
                        </a:rPr>
                        <a:t>https://ojs.uajy.ac.id/index.php/jik</a:t>
                      </a:r>
                      <a:endParaRPr lang="en-US" sz="28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marB="0" anchor="b"/>
                </a:tc>
                <a:extLst>
                  <a:ext uri="{0D108BD9-81ED-4DB2-BD59-A6C34878D82A}">
                    <a16:rowId xmlns:a16="http://schemas.microsoft.com/office/drawing/2014/main" xmlns="" val="4081491946"/>
                  </a:ext>
                </a:extLst>
              </a:tr>
              <a:tr h="6831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2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u="none" strike="noStrike" dirty="0" err="1">
                          <a:effectLst/>
                          <a:hlinkClick r:id="rId4"/>
                        </a:rPr>
                        <a:t>Jurnal</a:t>
                      </a:r>
                      <a:r>
                        <a:rPr lang="en-US" sz="2800" u="none" strike="noStrike" dirty="0">
                          <a:effectLst/>
                          <a:hlinkClick r:id="rId4"/>
                        </a:rPr>
                        <a:t> Kajian </a:t>
                      </a:r>
                      <a:r>
                        <a:rPr lang="en-US" sz="2800" u="none" strike="noStrike" dirty="0" err="1">
                          <a:effectLst/>
                          <a:hlinkClick r:id="rId4"/>
                        </a:rPr>
                        <a:t>Komunikasi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sng" strike="noStrike" dirty="0">
                          <a:effectLst/>
                          <a:hlinkClick r:id="rId5"/>
                        </a:rPr>
                        <a:t>http://jurnal.unpad.ac.id/jkk</a:t>
                      </a:r>
                      <a:endParaRPr lang="en-US" sz="28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marB="0" anchor="b"/>
                </a:tc>
                <a:extLst>
                  <a:ext uri="{0D108BD9-81ED-4DB2-BD59-A6C34878D82A}">
                    <a16:rowId xmlns:a16="http://schemas.microsoft.com/office/drawing/2014/main" xmlns="" val="1872498442"/>
                  </a:ext>
                </a:extLst>
              </a:tr>
              <a:tr h="5755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3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u="none" strike="noStrike" dirty="0" err="1">
                          <a:effectLst/>
                          <a:hlinkClick r:id="rId6"/>
                        </a:rPr>
                        <a:t>Jurnal</a:t>
                      </a:r>
                      <a:r>
                        <a:rPr lang="en-US" sz="2800" u="none" strike="noStrike" dirty="0">
                          <a:effectLst/>
                          <a:hlinkClick r:id="rId6"/>
                        </a:rPr>
                        <a:t> </a:t>
                      </a:r>
                      <a:r>
                        <a:rPr lang="en-US" sz="2800" u="none" strike="noStrike" dirty="0" err="1">
                          <a:effectLst/>
                          <a:hlinkClick r:id="rId6"/>
                        </a:rPr>
                        <a:t>Komunikasi</a:t>
                      </a:r>
                      <a:r>
                        <a:rPr lang="en-US" sz="2800" u="none" strike="noStrike" dirty="0">
                          <a:effectLst/>
                          <a:hlinkClick r:id="rId6"/>
                        </a:rPr>
                        <a:t> ASPIKOM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sng" strike="noStrike" dirty="0">
                          <a:effectLst/>
                          <a:hlinkClick r:id="rId7"/>
                        </a:rPr>
                        <a:t>http://jurnalaspikom.org/index.php/aspikom</a:t>
                      </a:r>
                      <a:endParaRPr lang="en-US" sz="28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marB="0" anchor="b"/>
                </a:tc>
                <a:extLst>
                  <a:ext uri="{0D108BD9-81ED-4DB2-BD59-A6C34878D82A}">
                    <a16:rowId xmlns:a16="http://schemas.microsoft.com/office/drawing/2014/main" xmlns="" val="1389530500"/>
                  </a:ext>
                </a:extLst>
              </a:tr>
              <a:tr h="6024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4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err="1">
                          <a:effectLst/>
                        </a:rPr>
                        <a:t>Jurnal</a:t>
                      </a:r>
                      <a:r>
                        <a:rPr lang="en-US" sz="2800" u="none" strike="noStrike" dirty="0">
                          <a:effectLst/>
                        </a:rPr>
                        <a:t> </a:t>
                      </a:r>
                      <a:r>
                        <a:rPr lang="en-US" sz="2800" u="none" strike="noStrike" dirty="0" err="1">
                          <a:effectLst/>
                        </a:rPr>
                        <a:t>Penelitian</a:t>
                      </a:r>
                      <a:r>
                        <a:rPr lang="en-US" sz="2800" u="none" strike="noStrike" dirty="0">
                          <a:effectLst/>
                        </a:rPr>
                        <a:t> </a:t>
                      </a:r>
                      <a:r>
                        <a:rPr lang="en-US" sz="2800" u="none" strike="noStrike" dirty="0" err="1">
                          <a:effectLst/>
                        </a:rPr>
                        <a:t>Komunikasi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sng" strike="noStrike" dirty="0">
                          <a:effectLst/>
                          <a:hlinkClick r:id="rId8"/>
                        </a:rPr>
                        <a:t>http://bppkibandung.id/index.php/jpk/index</a:t>
                      </a:r>
                      <a:endParaRPr lang="en-US" sz="28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marB="0" anchor="b"/>
                </a:tc>
                <a:extLst>
                  <a:ext uri="{0D108BD9-81ED-4DB2-BD59-A6C34878D82A}">
                    <a16:rowId xmlns:a16="http://schemas.microsoft.com/office/drawing/2014/main" xmlns="" val="3105197012"/>
                  </a:ext>
                </a:extLst>
              </a:tr>
              <a:tr h="1564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5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err="1">
                          <a:effectLst/>
                        </a:rPr>
                        <a:t>Jurnal</a:t>
                      </a:r>
                      <a:r>
                        <a:rPr lang="en-US" sz="2800" u="none" strike="noStrike" dirty="0">
                          <a:effectLst/>
                        </a:rPr>
                        <a:t> PEKOMMAS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sng" strike="noStrike" dirty="0">
                          <a:effectLst/>
                          <a:hlinkClick r:id="rId9"/>
                        </a:rPr>
                        <a:t>https://jurnal.kominfo.go.id/index.php/pekommas/index</a:t>
                      </a:r>
                      <a:endParaRPr lang="en-US" sz="28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marB="0" anchor="b"/>
                </a:tc>
                <a:extLst>
                  <a:ext uri="{0D108BD9-81ED-4DB2-BD59-A6C34878D82A}">
                    <a16:rowId xmlns:a16="http://schemas.microsoft.com/office/drawing/2014/main" xmlns="" val="1221885305"/>
                  </a:ext>
                </a:extLst>
              </a:tr>
              <a:tr h="6692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6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err="1">
                          <a:effectLst/>
                        </a:rPr>
                        <a:t>Jurnal</a:t>
                      </a:r>
                      <a:r>
                        <a:rPr lang="en-US" sz="2800" u="none" strike="noStrike" dirty="0">
                          <a:effectLst/>
                        </a:rPr>
                        <a:t> </a:t>
                      </a:r>
                      <a:r>
                        <a:rPr lang="en-US" sz="2800" u="none" strike="noStrike" dirty="0" err="1">
                          <a:effectLst/>
                        </a:rPr>
                        <a:t>Komunikasi</a:t>
                      </a:r>
                      <a:r>
                        <a:rPr lang="en-US" sz="2800" u="none" strike="noStrike" dirty="0">
                          <a:effectLst/>
                        </a:rPr>
                        <a:t> Islam (JKI)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sng" strike="noStrike" dirty="0">
                          <a:effectLst/>
                          <a:hlinkClick r:id="rId10"/>
                        </a:rPr>
                        <a:t>http://jki.uinsby.ac.id/index.php/jki/index</a:t>
                      </a:r>
                      <a:endParaRPr lang="en-US" sz="28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marB="0" anchor="b"/>
                </a:tc>
                <a:extLst>
                  <a:ext uri="{0D108BD9-81ED-4DB2-BD59-A6C34878D82A}">
                    <a16:rowId xmlns:a16="http://schemas.microsoft.com/office/drawing/2014/main" xmlns="" val="93439632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7454CD1-33BE-438F-8382-071D0FEF691E}"/>
              </a:ext>
            </a:extLst>
          </p:cNvPr>
          <p:cNvSpPr txBox="1"/>
          <p:nvPr/>
        </p:nvSpPr>
        <p:spPr>
          <a:xfrm>
            <a:off x="141642" y="4988783"/>
            <a:ext cx="664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SINTA : S3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8AB6549-D3FA-4A15-A76F-7127FAA5D032}"/>
              </a:ext>
            </a:extLst>
          </p:cNvPr>
          <p:cNvSpPr/>
          <p:nvPr/>
        </p:nvSpPr>
        <p:spPr>
          <a:xfrm>
            <a:off x="224116" y="5556202"/>
            <a:ext cx="118262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800" dirty="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r>
              <a:rPr lang="fi-FI" sz="2800" dirty="0"/>
              <a:t> </a:t>
            </a:r>
            <a:r>
              <a:rPr lang="fi-FI" sz="2800" dirty="0">
                <a:solidFill>
                  <a:srgbClr val="000000"/>
                </a:solidFill>
                <a:latin typeface="Calibri" panose="020F0502020204030204" pitchFamily="34" charset="0"/>
              </a:rPr>
              <a:t>Jurnal Komunikasi Ikatan Sarjana Komunikasi Indonesia (JKISKI)</a:t>
            </a:r>
            <a:r>
              <a:rPr lang="fi-FI" sz="2800" dirty="0"/>
              <a:t> </a:t>
            </a:r>
          </a:p>
          <a:p>
            <a:r>
              <a:rPr lang="fi-FI" sz="2800" u="sng" dirty="0">
                <a:solidFill>
                  <a:srgbClr val="0000FF"/>
                </a:solidFill>
                <a:latin typeface="Calibri" panose="020F0502020204030204" pitchFamily="34" charset="0"/>
                <a:hlinkClick r:id="rId11"/>
              </a:rPr>
              <a:t>http://jurnal-iski.or.id/index.php/jkiski/index</a:t>
            </a:r>
            <a:r>
              <a:rPr lang="fi-FI" sz="2800" dirty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641326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5CF9B61-043F-49F8-A170-8D5E676BF831}"/>
              </a:ext>
            </a:extLst>
          </p:cNvPr>
          <p:cNvSpPr/>
          <p:nvPr/>
        </p:nvSpPr>
        <p:spPr>
          <a:xfrm>
            <a:off x="48662" y="0"/>
            <a:ext cx="88239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hlinkClick r:id="rId2"/>
              </a:rPr>
              <a:t>https://ojs.uajy.ac.id/index.php/jik</a:t>
            </a:r>
            <a:endParaRPr lang="en-US" sz="4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BDF6449-A09F-4A3B-8BB3-316B7FBF1B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27" b="2666"/>
          <a:stretch/>
        </p:blipFill>
        <p:spPr>
          <a:xfrm>
            <a:off x="0" y="830997"/>
            <a:ext cx="12192000" cy="635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368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7730D7A-C3C8-4EE3-B8BC-3CC51093C390}"/>
              </a:ext>
            </a:extLst>
          </p:cNvPr>
          <p:cNvSpPr/>
          <p:nvPr/>
        </p:nvSpPr>
        <p:spPr>
          <a:xfrm>
            <a:off x="617435" y="167842"/>
            <a:ext cx="111840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hlinkClick r:id="rId2"/>
              </a:rPr>
              <a:t>http://publikasi.mercubuana.ac.id/index.php/viskom</a:t>
            </a:r>
            <a:endParaRPr lang="en-US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EE171F4-2707-4596-B5FA-68D5777C06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30" b="6744"/>
          <a:stretch/>
        </p:blipFill>
        <p:spPr>
          <a:xfrm>
            <a:off x="113447" y="796066"/>
            <a:ext cx="12192000" cy="615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757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FC2ECD1-28C6-4EA1-8671-BEFCFD120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208" y="2414241"/>
            <a:ext cx="4509583" cy="33778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6287BE6-410A-42D1-A9E2-EB3E6A05A91E}"/>
              </a:ext>
            </a:extLst>
          </p:cNvPr>
          <p:cNvSpPr txBox="1"/>
          <p:nvPr/>
        </p:nvSpPr>
        <p:spPr>
          <a:xfrm>
            <a:off x="3239762" y="799343"/>
            <a:ext cx="58376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Journal Collecting</a:t>
            </a:r>
          </a:p>
        </p:txBody>
      </p:sp>
    </p:spTree>
    <p:extLst>
      <p:ext uri="{BB962C8B-B14F-4D97-AF65-F5344CB8AC3E}">
        <p14:creationId xmlns:p14="http://schemas.microsoft.com/office/powerpoint/2010/main" val="40352000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42A6C9-33CF-4E90-A405-B9469B1B0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Scholar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1A641E8-B1CE-4A53-980C-6DBAC8906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5428" y="198953"/>
            <a:ext cx="3248025" cy="1409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C8EABA0-6CBF-4F4F-AD81-0796AF5F65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84" b="24215"/>
          <a:stretch/>
        </p:blipFill>
        <p:spPr>
          <a:xfrm>
            <a:off x="24218" y="1681325"/>
            <a:ext cx="12192000" cy="488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1342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80FEA85-19C6-4560-9A51-5AE274C72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2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D392D92-0AF2-4BF7-B97F-CFF98D79D88D}"/>
              </a:ext>
            </a:extLst>
          </p:cNvPr>
          <p:cNvSpPr/>
          <p:nvPr/>
        </p:nvSpPr>
        <p:spPr>
          <a:xfrm>
            <a:off x="121113" y="1737966"/>
            <a:ext cx="1162680" cy="1174792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F9E82A5-940B-4FD0-8E0B-B3788946E4C4}"/>
              </a:ext>
            </a:extLst>
          </p:cNvPr>
          <p:cNvSpPr/>
          <p:nvPr/>
        </p:nvSpPr>
        <p:spPr>
          <a:xfrm>
            <a:off x="109002" y="2841604"/>
            <a:ext cx="1162680" cy="979498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B606BC3-1576-4F92-88B2-03FF8EE831F9}"/>
              </a:ext>
            </a:extLst>
          </p:cNvPr>
          <p:cNvSpPr/>
          <p:nvPr/>
        </p:nvSpPr>
        <p:spPr>
          <a:xfrm>
            <a:off x="1338294" y="1737966"/>
            <a:ext cx="4959560" cy="11747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947B6E8-6AF2-449B-A615-4E13C53E98E3}"/>
              </a:ext>
            </a:extLst>
          </p:cNvPr>
          <p:cNvSpPr/>
          <p:nvPr/>
        </p:nvSpPr>
        <p:spPr>
          <a:xfrm>
            <a:off x="8574771" y="1660757"/>
            <a:ext cx="1774299" cy="50715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84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DDE0C3E-88D2-44D4-9082-4EFFC1ECF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38544">
            <a:off x="6283247" y="1176658"/>
            <a:ext cx="5974850" cy="28138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E63603-E14A-4737-8AA8-E6AD82F72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KEY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0A9736-DFB6-4E24-819E-ADC99673B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60171" cy="21551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600" dirty="0"/>
              <a:t>The quality of your writing depends on the quality of </a:t>
            </a:r>
            <a:r>
              <a:rPr lang="en-US" sz="10300" b="1" dirty="0">
                <a:solidFill>
                  <a:srgbClr val="FF0000"/>
                </a:solidFill>
                <a:latin typeface="Britannic Bold" panose="020B0903060703020204" pitchFamily="34" charset="0"/>
              </a:rPr>
              <a:t>your reading</a:t>
            </a:r>
            <a:r>
              <a:rPr lang="en-US" sz="3600" dirty="0"/>
              <a:t>.</a:t>
            </a:r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B024CC86-927B-4682-ADD1-F5291026DE81}"/>
              </a:ext>
            </a:extLst>
          </p:cNvPr>
          <p:cNvSpPr txBox="1">
            <a:spLocks/>
          </p:cNvSpPr>
          <p:nvPr/>
        </p:nvSpPr>
        <p:spPr>
          <a:xfrm>
            <a:off x="838199" y="4154260"/>
            <a:ext cx="7692615" cy="2155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Failure of reading a good paper can bring you to failure in understanding the </a:t>
            </a:r>
            <a:r>
              <a:rPr lang="en-US" sz="4400" dirty="0"/>
              <a:t>PROBLEM, SOLUTION, METHODS</a:t>
            </a:r>
            <a:r>
              <a:rPr lang="en-US" dirty="0"/>
              <a:t>, 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0814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633F684-2D47-4C84-B4C3-57A659127F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2" r="1703" b="1375"/>
          <a:stretch/>
        </p:blipFill>
        <p:spPr>
          <a:xfrm>
            <a:off x="838200" y="218004"/>
            <a:ext cx="10515600" cy="656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189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79E9D05-B548-4F40-B8E2-709206F41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595" y="1862121"/>
            <a:ext cx="8394809" cy="313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29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F27BBE-3D88-4E3A-A5EF-DB64BA515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Mungkin kah?</a:t>
            </a:r>
          </a:p>
        </p:txBody>
      </p:sp>
      <p:pic>
        <p:nvPicPr>
          <p:cNvPr id="1026" name="Picture 2" descr="Hasil gambar untuk ayam">
            <a:extLst>
              <a:ext uri="{FF2B5EF4-FFF2-40B4-BE49-F238E27FC236}">
                <a16:creationId xmlns:a16="http://schemas.microsoft.com/office/drawing/2014/main" xmlns="" id="{644AA329-E212-488C-9598-A2CE78E09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89" y="2671762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6DBE5E-9530-4F27-9011-C7C5FDC85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90688"/>
            <a:ext cx="5978762" cy="3348106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xmlns="" id="{ED7D4F01-A91D-41A9-8309-F125624DFAD5}"/>
              </a:ext>
            </a:extLst>
          </p:cNvPr>
          <p:cNvSpPr/>
          <p:nvPr/>
        </p:nvSpPr>
        <p:spPr>
          <a:xfrm>
            <a:off x="3648534" y="2896979"/>
            <a:ext cx="2071171" cy="1064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5152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B95A09D-A08A-4D46-8931-95E03FBE2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94" y="393967"/>
            <a:ext cx="4123494" cy="23602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FA854A-6A82-42E7-9D96-40B537561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7656" y="2919468"/>
            <a:ext cx="7710233" cy="18809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905D1F-3E32-4A11-B638-B942F0B75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7191" y="250748"/>
            <a:ext cx="4991715" cy="23733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265F9D-758D-4859-9943-5A2F77CEC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94" y="4528667"/>
            <a:ext cx="6687870" cy="194527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4726565C-9FB7-4E43-AD82-18C9794829ED}"/>
              </a:ext>
            </a:extLst>
          </p:cNvPr>
          <p:cNvSpPr txBox="1">
            <a:spLocks/>
          </p:cNvSpPr>
          <p:nvPr/>
        </p:nvSpPr>
        <p:spPr>
          <a:xfrm rot="20574986">
            <a:off x="4089908" y="5169394"/>
            <a:ext cx="8684772" cy="8319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d-ID" sz="8000" b="1" dirty="0">
                <a:latin typeface="Algerian" panose="04020705040A02060702" pitchFamily="82" charset="0"/>
              </a:rPr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2707868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9F87F13-203D-4DB5-96B4-430149E6CB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86" b="11656"/>
          <a:stretch/>
        </p:blipFill>
        <p:spPr>
          <a:xfrm>
            <a:off x="75695" y="33049"/>
            <a:ext cx="12040609" cy="57067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7CB8D12-B884-4DE1-9038-F355CD8CD1DB}"/>
              </a:ext>
            </a:extLst>
          </p:cNvPr>
          <p:cNvSpPr txBox="1"/>
          <p:nvPr/>
        </p:nvSpPr>
        <p:spPr>
          <a:xfrm>
            <a:off x="804232" y="5867166"/>
            <a:ext cx="10587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dirty="0">
                <a:hlinkClick r:id="rId3"/>
              </a:rPr>
              <a:t>http://sci-hub.tw</a:t>
            </a:r>
            <a:r>
              <a:rPr lang="id-ID" sz="4000" dirty="0"/>
              <a:t>    </a:t>
            </a:r>
            <a:r>
              <a:rPr lang="id-ID" sz="4000" dirty="0">
                <a:hlinkClick r:id="rId4"/>
              </a:rPr>
              <a:t>http://sci-hub.se</a:t>
            </a:r>
            <a:r>
              <a:rPr lang="id-ID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852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1407</Words>
  <Application>Microsoft Office PowerPoint</Application>
  <PresentationFormat>Widescreen</PresentationFormat>
  <Paragraphs>211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8" baseType="lpstr">
      <vt:lpstr>Algerian</vt:lpstr>
      <vt:lpstr>Arial</vt:lpstr>
      <vt:lpstr>Britannic Bold</vt:lpstr>
      <vt:lpstr>Calibri</vt:lpstr>
      <vt:lpstr>Calibri Light</vt:lpstr>
      <vt:lpstr>Optima</vt:lpstr>
      <vt:lpstr>Office Theme</vt:lpstr>
      <vt:lpstr>PowerPoint Presentation</vt:lpstr>
      <vt:lpstr>PowerPoint Presentation</vt:lpstr>
      <vt:lpstr>PowerPoint Presentation</vt:lpstr>
      <vt:lpstr>UNTUK APA KITA  RISET?</vt:lpstr>
      <vt:lpstr>TARGET RISET</vt:lpstr>
      <vt:lpstr>The KEY</vt:lpstr>
      <vt:lpstr>Mungkin kah?</vt:lpstr>
      <vt:lpstr>PowerPoint Presentation</vt:lpstr>
      <vt:lpstr>PowerPoint Presentation</vt:lpstr>
      <vt:lpstr>Search .....!!!</vt:lpstr>
      <vt:lpstr>PowerPoint Presentation</vt:lpstr>
      <vt:lpstr>Search:</vt:lpstr>
      <vt:lpstr>PowerPoint Presentation</vt:lpstr>
      <vt:lpstr>PENELITIAN KERJASAMA DALAM NEGERI</vt:lpstr>
      <vt:lpstr>TUJUAN KDN</vt:lpstr>
      <vt:lpstr>LUARAN</vt:lpstr>
      <vt:lpstr>KRITERIA</vt:lpstr>
      <vt:lpstr>SYARAT MITRA</vt:lpstr>
      <vt:lpstr>PENGUSUL</vt:lpstr>
      <vt:lpstr>PROPOSAL RISET</vt:lpstr>
      <vt:lpstr>Judul</vt:lpstr>
      <vt:lpstr>RINGKASAN</vt:lpstr>
      <vt:lpstr>RINGKASAN</vt:lpstr>
      <vt:lpstr>BAB 1. PENDAHULUAN</vt:lpstr>
      <vt:lpstr>Tabel 1 Rencana Target Luaran</vt:lpstr>
      <vt:lpstr>BAB 1. PENDAHULUAN</vt:lpstr>
      <vt:lpstr>BAB 2. RENCANA INDUK PENELITIAN (RIP)</vt:lpstr>
      <vt:lpstr>PowerPoint Presentation</vt:lpstr>
      <vt:lpstr>BAB 3. TINJAUAN PUSTAKA</vt:lpstr>
      <vt:lpstr>BAB 3. TINJAUAN PUSTAKA</vt:lpstr>
      <vt:lpstr>PowerPoint Presentation</vt:lpstr>
      <vt:lpstr>BAB 4. METODE RISET</vt:lpstr>
      <vt:lpstr>BAB 4. METODE RISET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BAB 5.  RENCANA PELAKSANAAN KERJASAMA PENELITIAN</vt:lpstr>
      <vt:lpstr>BAB 6. JADWAL RISET</vt:lpstr>
      <vt:lpstr>DAFTAR PUSTAKA</vt:lpstr>
      <vt:lpstr>PowerPoint Presentation</vt:lpstr>
      <vt:lpstr>LAMPIRAN-LAMPIRAN</vt:lpstr>
      <vt:lpstr>TERIMA KASIH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….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Google Scholar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PUBLICATION ON CLASS</dc:title>
  <dc:creator>Andi</dc:creator>
  <cp:lastModifiedBy>Windows User</cp:lastModifiedBy>
  <cp:revision>170</cp:revision>
  <dcterms:created xsi:type="dcterms:W3CDTF">2017-09-15T02:23:21Z</dcterms:created>
  <dcterms:modified xsi:type="dcterms:W3CDTF">2019-12-03T08:59:11Z</dcterms:modified>
</cp:coreProperties>
</file>