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9" r:id="rId3"/>
    <p:sldId id="318" r:id="rId4"/>
    <p:sldId id="319" r:id="rId5"/>
    <p:sldId id="316" r:id="rId6"/>
    <p:sldId id="320" r:id="rId7"/>
    <p:sldId id="321" r:id="rId8"/>
    <p:sldId id="322" r:id="rId9"/>
    <p:sldId id="311" r:id="rId10"/>
    <p:sldId id="300" r:id="rId11"/>
    <p:sldId id="325" r:id="rId12"/>
    <p:sldId id="326" r:id="rId13"/>
    <p:sldId id="327" r:id="rId14"/>
    <p:sldId id="308" r:id="rId15"/>
    <p:sldId id="328" r:id="rId16"/>
    <p:sldId id="329" r:id="rId17"/>
    <p:sldId id="291" r:id="rId18"/>
    <p:sldId id="323" r:id="rId19"/>
    <p:sldId id="324" r:id="rId20"/>
    <p:sldId id="271" r:id="rId21"/>
  </p:sldIdLst>
  <p:sldSz cx="9144000" cy="5143500" type="screen16x9"/>
  <p:notesSz cx="7102475" cy="93884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47"/>
    <p:restoredTop sz="92683"/>
  </p:normalViewPr>
  <p:slideViewPr>
    <p:cSldViewPr>
      <p:cViewPr varScale="1">
        <p:scale>
          <a:sx n="91" d="100"/>
          <a:sy n="91" d="100"/>
        </p:scale>
        <p:origin x="1068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62B69B-31B6-474C-A62E-47790C5B4BC6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221F204-03FD-4659-8438-C8C9758C671F}">
      <dgm:prSet phldrT="[Text]"/>
      <dgm:spPr/>
      <dgm:t>
        <a:bodyPr/>
        <a:lstStyle/>
        <a:p>
          <a:r>
            <a:rPr lang="en-US" dirty="0" err="1" smtClean="0"/>
            <a:t>Keberlangsungan</a:t>
          </a:r>
          <a:r>
            <a:rPr lang="en-US" dirty="0" smtClean="0"/>
            <a:t> </a:t>
          </a:r>
          <a:r>
            <a:rPr lang="en-US" dirty="0" err="1" smtClean="0"/>
            <a:t>Bisnis</a:t>
          </a:r>
          <a:endParaRPr lang="en-US" dirty="0"/>
        </a:p>
      </dgm:t>
    </dgm:pt>
    <dgm:pt modelId="{BF6C8981-011F-4CD4-AD78-53BEBBADE515}" type="parTrans" cxnId="{09D7FC72-137C-41B5-B593-6B6BC53FA1AD}">
      <dgm:prSet/>
      <dgm:spPr/>
      <dgm:t>
        <a:bodyPr/>
        <a:lstStyle/>
        <a:p>
          <a:endParaRPr lang="en-US"/>
        </a:p>
      </dgm:t>
    </dgm:pt>
    <dgm:pt modelId="{5AB3F4B1-D16E-4D51-AE65-4C67300F2602}" type="sibTrans" cxnId="{09D7FC72-137C-41B5-B593-6B6BC53FA1AD}">
      <dgm:prSet/>
      <dgm:spPr/>
      <dgm:t>
        <a:bodyPr/>
        <a:lstStyle/>
        <a:p>
          <a:endParaRPr lang="en-US"/>
        </a:p>
      </dgm:t>
    </dgm:pt>
    <dgm:pt modelId="{218AB4AC-066F-4F1A-9D56-5D302CB9DF91}">
      <dgm:prSet phldrT="[Text]"/>
      <dgm:spPr/>
      <dgm:t>
        <a:bodyPr/>
        <a:lstStyle/>
        <a:p>
          <a:r>
            <a:rPr lang="en-US" dirty="0" err="1" smtClean="0"/>
            <a:t>Teknologi</a:t>
          </a:r>
          <a:r>
            <a:rPr lang="en-US" dirty="0" smtClean="0"/>
            <a:t> </a:t>
          </a:r>
          <a:r>
            <a:rPr lang="en-US" dirty="0" err="1" smtClean="0"/>
            <a:t>Informasi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Komunikasi</a:t>
          </a:r>
          <a:endParaRPr lang="en-US" dirty="0"/>
        </a:p>
      </dgm:t>
    </dgm:pt>
    <dgm:pt modelId="{15233F0F-5CB4-4531-8067-12A14464B87B}" type="parTrans" cxnId="{2AA7F7D6-A7CC-4CDC-AABD-1F447CF23342}">
      <dgm:prSet/>
      <dgm:spPr/>
      <dgm:t>
        <a:bodyPr/>
        <a:lstStyle/>
        <a:p>
          <a:endParaRPr lang="en-US"/>
        </a:p>
      </dgm:t>
    </dgm:pt>
    <dgm:pt modelId="{675ED567-7E35-4249-A83D-2A6B37CA6201}" type="sibTrans" cxnId="{2AA7F7D6-A7CC-4CDC-AABD-1F447CF23342}">
      <dgm:prSet/>
      <dgm:spPr/>
      <dgm:t>
        <a:bodyPr/>
        <a:lstStyle/>
        <a:p>
          <a:endParaRPr lang="en-US"/>
        </a:p>
      </dgm:t>
    </dgm:pt>
    <dgm:pt modelId="{FD1B2FFD-2C24-4591-BE0C-213F99F7714E}">
      <dgm:prSet phldrT="[Text]"/>
      <dgm:spPr/>
      <dgm:t>
        <a:bodyPr/>
        <a:lstStyle/>
        <a:p>
          <a:r>
            <a:rPr lang="en-US" dirty="0" err="1" smtClean="0"/>
            <a:t>Rekayasa</a:t>
          </a:r>
          <a:r>
            <a:rPr lang="en-US" dirty="0" smtClean="0"/>
            <a:t> </a:t>
          </a:r>
          <a:r>
            <a:rPr lang="en-US" dirty="0" err="1" smtClean="0"/>
            <a:t>Teknologi</a:t>
          </a:r>
          <a:r>
            <a:rPr lang="en-US" dirty="0" smtClean="0"/>
            <a:t> Ramah </a:t>
          </a:r>
          <a:r>
            <a:rPr lang="en-US" dirty="0" err="1" smtClean="0"/>
            <a:t>Lingkungan</a:t>
          </a:r>
          <a:endParaRPr lang="en-US" dirty="0"/>
        </a:p>
      </dgm:t>
    </dgm:pt>
    <dgm:pt modelId="{DD907765-9444-42B5-9263-4A956ABE540B}" type="parTrans" cxnId="{93A8F69F-57D0-4B90-BF7C-DFFD7CF16E50}">
      <dgm:prSet/>
      <dgm:spPr/>
      <dgm:t>
        <a:bodyPr/>
        <a:lstStyle/>
        <a:p>
          <a:endParaRPr lang="en-US"/>
        </a:p>
      </dgm:t>
    </dgm:pt>
    <dgm:pt modelId="{CE4B5D13-B41A-4EF5-BB71-BC3569DEB2FD}" type="sibTrans" cxnId="{93A8F69F-57D0-4B90-BF7C-DFFD7CF16E50}">
      <dgm:prSet/>
      <dgm:spPr/>
      <dgm:t>
        <a:bodyPr/>
        <a:lstStyle/>
        <a:p>
          <a:endParaRPr lang="en-US"/>
        </a:p>
      </dgm:t>
    </dgm:pt>
    <dgm:pt modelId="{0EE17B98-E9F2-4C2B-90B0-2BA2860914CD}">
      <dgm:prSet phldrT="[Text]"/>
      <dgm:spPr/>
      <dgm:t>
        <a:bodyPr/>
        <a:lstStyle/>
        <a:p>
          <a:r>
            <a:rPr lang="en-US" dirty="0" err="1" smtClean="0"/>
            <a:t>Ekonomi</a:t>
          </a:r>
          <a:r>
            <a:rPr lang="en-US" dirty="0" smtClean="0"/>
            <a:t> </a:t>
          </a:r>
          <a:r>
            <a:rPr lang="en-US" dirty="0" err="1" smtClean="0"/>
            <a:t>Kreatif</a:t>
          </a:r>
          <a:endParaRPr lang="en-US" dirty="0" smtClean="0"/>
        </a:p>
      </dgm:t>
    </dgm:pt>
    <dgm:pt modelId="{ABA8F3FD-7C5F-4F23-B652-D1B3EE21FC81}" type="parTrans" cxnId="{A556E745-C5EE-40A9-8BB2-BDD9717813E6}">
      <dgm:prSet/>
      <dgm:spPr/>
      <dgm:t>
        <a:bodyPr/>
        <a:lstStyle/>
        <a:p>
          <a:endParaRPr lang="en-US"/>
        </a:p>
      </dgm:t>
    </dgm:pt>
    <dgm:pt modelId="{FD131BA5-AF30-401F-B8CB-A83465CFBB5D}" type="sibTrans" cxnId="{A556E745-C5EE-40A9-8BB2-BDD9717813E6}">
      <dgm:prSet/>
      <dgm:spPr/>
      <dgm:t>
        <a:bodyPr/>
        <a:lstStyle/>
        <a:p>
          <a:endParaRPr lang="en-US"/>
        </a:p>
      </dgm:t>
    </dgm:pt>
    <dgm:pt modelId="{B77A48FB-0140-476B-86A0-4A5421486F03}">
      <dgm:prSet phldrT="[Text]"/>
      <dgm:spPr/>
      <dgm:t>
        <a:bodyPr/>
        <a:lstStyle/>
        <a:p>
          <a:r>
            <a:rPr lang="en-US" dirty="0" err="1" smtClean="0"/>
            <a:t>Kemaritiman</a:t>
          </a:r>
          <a:endParaRPr lang="en-US" dirty="0" smtClean="0"/>
        </a:p>
      </dgm:t>
    </dgm:pt>
    <dgm:pt modelId="{0BF17D90-BD75-4206-AFC3-EB68CE79B15E}" type="parTrans" cxnId="{6C2FB84E-F0CC-485B-B42E-02201C857043}">
      <dgm:prSet/>
      <dgm:spPr/>
      <dgm:t>
        <a:bodyPr/>
        <a:lstStyle/>
        <a:p>
          <a:endParaRPr lang="en-US"/>
        </a:p>
      </dgm:t>
    </dgm:pt>
    <dgm:pt modelId="{AB26B9C7-7751-451E-99F4-2357F58099E7}" type="sibTrans" cxnId="{6C2FB84E-F0CC-485B-B42E-02201C857043}">
      <dgm:prSet/>
      <dgm:spPr/>
      <dgm:t>
        <a:bodyPr/>
        <a:lstStyle/>
        <a:p>
          <a:endParaRPr lang="en-US"/>
        </a:p>
      </dgm:t>
    </dgm:pt>
    <dgm:pt modelId="{FB7CAD00-2F2D-4C50-8B84-05F62FE6CC6C}" type="pres">
      <dgm:prSet presAssocID="{7062B69B-31B6-474C-A62E-47790C5B4BC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id-ID"/>
        </a:p>
      </dgm:t>
    </dgm:pt>
    <dgm:pt modelId="{5B543A65-5B6F-4C75-9EE0-A0D4162F76C8}" type="pres">
      <dgm:prSet presAssocID="{7062B69B-31B6-474C-A62E-47790C5B4BC6}" presName="Name1" presStyleCnt="0"/>
      <dgm:spPr/>
    </dgm:pt>
    <dgm:pt modelId="{77EDD767-CC64-477F-A012-8EEA9D839E97}" type="pres">
      <dgm:prSet presAssocID="{7062B69B-31B6-474C-A62E-47790C5B4BC6}" presName="cycle" presStyleCnt="0"/>
      <dgm:spPr/>
    </dgm:pt>
    <dgm:pt modelId="{65FD7DC7-2A73-4274-A5F9-12B864DC73F4}" type="pres">
      <dgm:prSet presAssocID="{7062B69B-31B6-474C-A62E-47790C5B4BC6}" presName="srcNode" presStyleLbl="node1" presStyleIdx="0" presStyleCnt="5"/>
      <dgm:spPr/>
    </dgm:pt>
    <dgm:pt modelId="{F7129901-0C4D-4F13-AE6B-105D3EB8AA96}" type="pres">
      <dgm:prSet presAssocID="{7062B69B-31B6-474C-A62E-47790C5B4BC6}" presName="conn" presStyleLbl="parChTrans1D2" presStyleIdx="0" presStyleCnt="1"/>
      <dgm:spPr/>
      <dgm:t>
        <a:bodyPr/>
        <a:lstStyle/>
        <a:p>
          <a:endParaRPr lang="id-ID"/>
        </a:p>
      </dgm:t>
    </dgm:pt>
    <dgm:pt modelId="{229936EC-3CB3-4F83-96E7-DCE8A23CFE08}" type="pres">
      <dgm:prSet presAssocID="{7062B69B-31B6-474C-A62E-47790C5B4BC6}" presName="extraNode" presStyleLbl="node1" presStyleIdx="0" presStyleCnt="5"/>
      <dgm:spPr/>
    </dgm:pt>
    <dgm:pt modelId="{FA2FC5DE-16D1-4863-87A8-E11FFAC29E04}" type="pres">
      <dgm:prSet presAssocID="{7062B69B-31B6-474C-A62E-47790C5B4BC6}" presName="dstNode" presStyleLbl="node1" presStyleIdx="0" presStyleCnt="5"/>
      <dgm:spPr/>
    </dgm:pt>
    <dgm:pt modelId="{8471601D-F089-4C61-9482-8C5AE33E9375}" type="pres">
      <dgm:prSet presAssocID="{C221F204-03FD-4659-8438-C8C9758C671F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14F90FC-1E05-4E32-AD01-2211605E9D87}" type="pres">
      <dgm:prSet presAssocID="{C221F204-03FD-4659-8438-C8C9758C671F}" presName="accent_1" presStyleCnt="0"/>
      <dgm:spPr/>
    </dgm:pt>
    <dgm:pt modelId="{09FCDE5F-7C5C-41A3-AB84-63103ED5DFCA}" type="pres">
      <dgm:prSet presAssocID="{C221F204-03FD-4659-8438-C8C9758C671F}" presName="accentRepeatNode" presStyleLbl="solidFgAcc1" presStyleIdx="0" presStyleCnt="5"/>
      <dgm:spPr/>
    </dgm:pt>
    <dgm:pt modelId="{01435E39-690D-4C1E-A40E-9E3BEABFBEEF}" type="pres">
      <dgm:prSet presAssocID="{218AB4AC-066F-4F1A-9D56-5D302CB9DF91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A4FA14-1F02-43F7-9F90-9A5FAC88E988}" type="pres">
      <dgm:prSet presAssocID="{218AB4AC-066F-4F1A-9D56-5D302CB9DF91}" presName="accent_2" presStyleCnt="0"/>
      <dgm:spPr/>
    </dgm:pt>
    <dgm:pt modelId="{34B8B7FC-7B33-42D2-9C0A-077B6D3A3E72}" type="pres">
      <dgm:prSet presAssocID="{218AB4AC-066F-4F1A-9D56-5D302CB9DF91}" presName="accentRepeatNode" presStyleLbl="solidFgAcc1" presStyleIdx="1" presStyleCnt="5"/>
      <dgm:spPr/>
    </dgm:pt>
    <dgm:pt modelId="{A078624C-59C4-463A-BA4E-B8E68B92CFF6}" type="pres">
      <dgm:prSet presAssocID="{FD1B2FFD-2C24-4591-BE0C-213F99F7714E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BC7787-A4B0-4F1E-ABFE-FEA73B72E6E0}" type="pres">
      <dgm:prSet presAssocID="{FD1B2FFD-2C24-4591-BE0C-213F99F7714E}" presName="accent_3" presStyleCnt="0"/>
      <dgm:spPr/>
    </dgm:pt>
    <dgm:pt modelId="{D6E0BC14-A23E-4C1A-AC5D-C4FB53D00522}" type="pres">
      <dgm:prSet presAssocID="{FD1B2FFD-2C24-4591-BE0C-213F99F7714E}" presName="accentRepeatNode" presStyleLbl="solidFgAcc1" presStyleIdx="2" presStyleCnt="5"/>
      <dgm:spPr/>
    </dgm:pt>
    <dgm:pt modelId="{2DEE7467-53F0-4B17-881D-49C41BBB2F86}" type="pres">
      <dgm:prSet presAssocID="{0EE17B98-E9F2-4C2B-90B0-2BA2860914CD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930C9-4290-48E9-B11B-9FCE03AF3E57}" type="pres">
      <dgm:prSet presAssocID="{0EE17B98-E9F2-4C2B-90B0-2BA2860914CD}" presName="accent_4" presStyleCnt="0"/>
      <dgm:spPr/>
    </dgm:pt>
    <dgm:pt modelId="{75524EC1-F199-4020-8D14-C6489FD236B9}" type="pres">
      <dgm:prSet presAssocID="{0EE17B98-E9F2-4C2B-90B0-2BA2860914CD}" presName="accentRepeatNode" presStyleLbl="solidFgAcc1" presStyleIdx="3" presStyleCnt="5"/>
      <dgm:spPr/>
    </dgm:pt>
    <dgm:pt modelId="{A5A9824C-E01B-4915-88AD-DA50377D6E37}" type="pres">
      <dgm:prSet presAssocID="{B77A48FB-0140-476B-86A0-4A5421486F03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79D88E2-3AE3-47CA-9654-24ECF6FAE849}" type="pres">
      <dgm:prSet presAssocID="{B77A48FB-0140-476B-86A0-4A5421486F03}" presName="accent_5" presStyleCnt="0"/>
      <dgm:spPr/>
    </dgm:pt>
    <dgm:pt modelId="{7B97069F-DF82-413E-99CD-01A35AE6C7E0}" type="pres">
      <dgm:prSet presAssocID="{B77A48FB-0140-476B-86A0-4A5421486F03}" presName="accentRepeatNode" presStyleLbl="solidFgAcc1" presStyleIdx="4" presStyleCnt="5"/>
      <dgm:spPr/>
    </dgm:pt>
  </dgm:ptLst>
  <dgm:cxnLst>
    <dgm:cxn modelId="{ED457DC1-1E71-43C3-90AD-242E00548A43}" type="presOf" srcId="{C221F204-03FD-4659-8438-C8C9758C671F}" destId="{8471601D-F089-4C61-9482-8C5AE33E9375}" srcOrd="0" destOrd="0" presId="urn:microsoft.com/office/officeart/2008/layout/VerticalCurvedList"/>
    <dgm:cxn modelId="{2D7E718A-123E-47B3-B11D-E8AAB94B05D5}" type="presOf" srcId="{7062B69B-31B6-474C-A62E-47790C5B4BC6}" destId="{FB7CAD00-2F2D-4C50-8B84-05F62FE6CC6C}" srcOrd="0" destOrd="0" presId="urn:microsoft.com/office/officeart/2008/layout/VerticalCurvedList"/>
    <dgm:cxn modelId="{93A8F69F-57D0-4B90-BF7C-DFFD7CF16E50}" srcId="{7062B69B-31B6-474C-A62E-47790C5B4BC6}" destId="{FD1B2FFD-2C24-4591-BE0C-213F99F7714E}" srcOrd="2" destOrd="0" parTransId="{DD907765-9444-42B5-9263-4A956ABE540B}" sibTransId="{CE4B5D13-B41A-4EF5-BB71-BC3569DEB2FD}"/>
    <dgm:cxn modelId="{ABB4D890-2AA7-4C32-BA2B-27E1D42F944B}" type="presOf" srcId="{FD1B2FFD-2C24-4591-BE0C-213F99F7714E}" destId="{A078624C-59C4-463A-BA4E-B8E68B92CFF6}" srcOrd="0" destOrd="0" presId="urn:microsoft.com/office/officeart/2008/layout/VerticalCurvedList"/>
    <dgm:cxn modelId="{09D7FC72-137C-41B5-B593-6B6BC53FA1AD}" srcId="{7062B69B-31B6-474C-A62E-47790C5B4BC6}" destId="{C221F204-03FD-4659-8438-C8C9758C671F}" srcOrd="0" destOrd="0" parTransId="{BF6C8981-011F-4CD4-AD78-53BEBBADE515}" sibTransId="{5AB3F4B1-D16E-4D51-AE65-4C67300F2602}"/>
    <dgm:cxn modelId="{DBAC6A57-E212-464C-8AEC-7A7EF6EE8E7A}" type="presOf" srcId="{0EE17B98-E9F2-4C2B-90B0-2BA2860914CD}" destId="{2DEE7467-53F0-4B17-881D-49C41BBB2F86}" srcOrd="0" destOrd="0" presId="urn:microsoft.com/office/officeart/2008/layout/VerticalCurvedList"/>
    <dgm:cxn modelId="{6C2FB84E-F0CC-485B-B42E-02201C857043}" srcId="{7062B69B-31B6-474C-A62E-47790C5B4BC6}" destId="{B77A48FB-0140-476B-86A0-4A5421486F03}" srcOrd="4" destOrd="0" parTransId="{0BF17D90-BD75-4206-AFC3-EB68CE79B15E}" sibTransId="{AB26B9C7-7751-451E-99F4-2357F58099E7}"/>
    <dgm:cxn modelId="{BDE022C2-9564-473A-BD5D-D06D38A497F5}" type="presOf" srcId="{B77A48FB-0140-476B-86A0-4A5421486F03}" destId="{A5A9824C-E01B-4915-88AD-DA50377D6E37}" srcOrd="0" destOrd="0" presId="urn:microsoft.com/office/officeart/2008/layout/VerticalCurvedList"/>
    <dgm:cxn modelId="{2AA7F7D6-A7CC-4CDC-AABD-1F447CF23342}" srcId="{7062B69B-31B6-474C-A62E-47790C5B4BC6}" destId="{218AB4AC-066F-4F1A-9D56-5D302CB9DF91}" srcOrd="1" destOrd="0" parTransId="{15233F0F-5CB4-4531-8067-12A14464B87B}" sibTransId="{675ED567-7E35-4249-A83D-2A6B37CA6201}"/>
    <dgm:cxn modelId="{4BC814DB-D31C-420A-BEBC-C9F864246ADA}" type="presOf" srcId="{218AB4AC-066F-4F1A-9D56-5D302CB9DF91}" destId="{01435E39-690D-4C1E-A40E-9E3BEABFBEEF}" srcOrd="0" destOrd="0" presId="urn:microsoft.com/office/officeart/2008/layout/VerticalCurvedList"/>
    <dgm:cxn modelId="{B7805214-B6F0-418D-8EAF-F8FE9FC84CE6}" type="presOf" srcId="{5AB3F4B1-D16E-4D51-AE65-4C67300F2602}" destId="{F7129901-0C4D-4F13-AE6B-105D3EB8AA96}" srcOrd="0" destOrd="0" presId="urn:microsoft.com/office/officeart/2008/layout/VerticalCurvedList"/>
    <dgm:cxn modelId="{A556E745-C5EE-40A9-8BB2-BDD9717813E6}" srcId="{7062B69B-31B6-474C-A62E-47790C5B4BC6}" destId="{0EE17B98-E9F2-4C2B-90B0-2BA2860914CD}" srcOrd="3" destOrd="0" parTransId="{ABA8F3FD-7C5F-4F23-B652-D1B3EE21FC81}" sibTransId="{FD131BA5-AF30-401F-B8CB-A83465CFBB5D}"/>
    <dgm:cxn modelId="{E32432BB-D944-479B-AF72-0F073D5BFB2B}" type="presParOf" srcId="{FB7CAD00-2F2D-4C50-8B84-05F62FE6CC6C}" destId="{5B543A65-5B6F-4C75-9EE0-A0D4162F76C8}" srcOrd="0" destOrd="0" presId="urn:microsoft.com/office/officeart/2008/layout/VerticalCurvedList"/>
    <dgm:cxn modelId="{880A1D51-B684-46F4-A97C-D6E31A5765B4}" type="presParOf" srcId="{5B543A65-5B6F-4C75-9EE0-A0D4162F76C8}" destId="{77EDD767-CC64-477F-A012-8EEA9D839E97}" srcOrd="0" destOrd="0" presId="urn:microsoft.com/office/officeart/2008/layout/VerticalCurvedList"/>
    <dgm:cxn modelId="{DDEB07D8-7643-47E3-9849-0DEC1BD91760}" type="presParOf" srcId="{77EDD767-CC64-477F-A012-8EEA9D839E97}" destId="{65FD7DC7-2A73-4274-A5F9-12B864DC73F4}" srcOrd="0" destOrd="0" presId="urn:microsoft.com/office/officeart/2008/layout/VerticalCurvedList"/>
    <dgm:cxn modelId="{FB08D724-5323-4E15-8FDB-AD0B2F42FE2E}" type="presParOf" srcId="{77EDD767-CC64-477F-A012-8EEA9D839E97}" destId="{F7129901-0C4D-4F13-AE6B-105D3EB8AA96}" srcOrd="1" destOrd="0" presId="urn:microsoft.com/office/officeart/2008/layout/VerticalCurvedList"/>
    <dgm:cxn modelId="{A5AA6D55-2DE5-4453-8CAA-705839FB53DB}" type="presParOf" srcId="{77EDD767-CC64-477F-A012-8EEA9D839E97}" destId="{229936EC-3CB3-4F83-96E7-DCE8A23CFE08}" srcOrd="2" destOrd="0" presId="urn:microsoft.com/office/officeart/2008/layout/VerticalCurvedList"/>
    <dgm:cxn modelId="{EB1392DB-8090-490A-9F95-719FCC7088D5}" type="presParOf" srcId="{77EDD767-CC64-477F-A012-8EEA9D839E97}" destId="{FA2FC5DE-16D1-4863-87A8-E11FFAC29E04}" srcOrd="3" destOrd="0" presId="urn:microsoft.com/office/officeart/2008/layout/VerticalCurvedList"/>
    <dgm:cxn modelId="{43214B55-7A49-44D0-AC87-7D09591F2E61}" type="presParOf" srcId="{5B543A65-5B6F-4C75-9EE0-A0D4162F76C8}" destId="{8471601D-F089-4C61-9482-8C5AE33E9375}" srcOrd="1" destOrd="0" presId="urn:microsoft.com/office/officeart/2008/layout/VerticalCurvedList"/>
    <dgm:cxn modelId="{B2CA0A2F-6EE7-4874-B251-A5213A635D01}" type="presParOf" srcId="{5B543A65-5B6F-4C75-9EE0-A0D4162F76C8}" destId="{214F90FC-1E05-4E32-AD01-2211605E9D87}" srcOrd="2" destOrd="0" presId="urn:microsoft.com/office/officeart/2008/layout/VerticalCurvedList"/>
    <dgm:cxn modelId="{621986C5-AFDB-4939-9395-9C8E2B92414C}" type="presParOf" srcId="{214F90FC-1E05-4E32-AD01-2211605E9D87}" destId="{09FCDE5F-7C5C-41A3-AB84-63103ED5DFCA}" srcOrd="0" destOrd="0" presId="urn:microsoft.com/office/officeart/2008/layout/VerticalCurvedList"/>
    <dgm:cxn modelId="{61A88EA6-6898-42F7-8858-7DE96024D4EB}" type="presParOf" srcId="{5B543A65-5B6F-4C75-9EE0-A0D4162F76C8}" destId="{01435E39-690D-4C1E-A40E-9E3BEABFBEEF}" srcOrd="3" destOrd="0" presId="urn:microsoft.com/office/officeart/2008/layout/VerticalCurvedList"/>
    <dgm:cxn modelId="{42CF3489-551D-4F0B-9C7F-BE0E03D9D15B}" type="presParOf" srcId="{5B543A65-5B6F-4C75-9EE0-A0D4162F76C8}" destId="{64A4FA14-1F02-43F7-9F90-9A5FAC88E988}" srcOrd="4" destOrd="0" presId="urn:microsoft.com/office/officeart/2008/layout/VerticalCurvedList"/>
    <dgm:cxn modelId="{B6A05335-E3B0-4287-B317-CC2CCD693775}" type="presParOf" srcId="{64A4FA14-1F02-43F7-9F90-9A5FAC88E988}" destId="{34B8B7FC-7B33-42D2-9C0A-077B6D3A3E72}" srcOrd="0" destOrd="0" presId="urn:microsoft.com/office/officeart/2008/layout/VerticalCurvedList"/>
    <dgm:cxn modelId="{BCBD600D-09E8-4648-A2B0-34E2E666A408}" type="presParOf" srcId="{5B543A65-5B6F-4C75-9EE0-A0D4162F76C8}" destId="{A078624C-59C4-463A-BA4E-B8E68B92CFF6}" srcOrd="5" destOrd="0" presId="urn:microsoft.com/office/officeart/2008/layout/VerticalCurvedList"/>
    <dgm:cxn modelId="{51D9D026-1837-47FA-9DC8-971554EF0144}" type="presParOf" srcId="{5B543A65-5B6F-4C75-9EE0-A0D4162F76C8}" destId="{9CBC7787-A4B0-4F1E-ABFE-FEA73B72E6E0}" srcOrd="6" destOrd="0" presId="urn:microsoft.com/office/officeart/2008/layout/VerticalCurvedList"/>
    <dgm:cxn modelId="{E2F9D877-1E9F-4EBC-997C-F0D12CC193C9}" type="presParOf" srcId="{9CBC7787-A4B0-4F1E-ABFE-FEA73B72E6E0}" destId="{D6E0BC14-A23E-4C1A-AC5D-C4FB53D00522}" srcOrd="0" destOrd="0" presId="urn:microsoft.com/office/officeart/2008/layout/VerticalCurvedList"/>
    <dgm:cxn modelId="{07E7266A-7A91-48A0-831B-1C480EA2A53D}" type="presParOf" srcId="{5B543A65-5B6F-4C75-9EE0-A0D4162F76C8}" destId="{2DEE7467-53F0-4B17-881D-49C41BBB2F86}" srcOrd="7" destOrd="0" presId="urn:microsoft.com/office/officeart/2008/layout/VerticalCurvedList"/>
    <dgm:cxn modelId="{D495369C-96C5-4E26-87C1-E437EEDCC767}" type="presParOf" srcId="{5B543A65-5B6F-4C75-9EE0-A0D4162F76C8}" destId="{0A7930C9-4290-48E9-B11B-9FCE03AF3E57}" srcOrd="8" destOrd="0" presId="urn:microsoft.com/office/officeart/2008/layout/VerticalCurvedList"/>
    <dgm:cxn modelId="{347D3CE1-E615-4DB6-AA6F-5986CF90DBFB}" type="presParOf" srcId="{0A7930C9-4290-48E9-B11B-9FCE03AF3E57}" destId="{75524EC1-F199-4020-8D14-C6489FD236B9}" srcOrd="0" destOrd="0" presId="urn:microsoft.com/office/officeart/2008/layout/VerticalCurvedList"/>
    <dgm:cxn modelId="{584464D4-7DF8-485A-B3E2-68F0E4C80E40}" type="presParOf" srcId="{5B543A65-5B6F-4C75-9EE0-A0D4162F76C8}" destId="{A5A9824C-E01B-4915-88AD-DA50377D6E37}" srcOrd="9" destOrd="0" presId="urn:microsoft.com/office/officeart/2008/layout/VerticalCurvedList"/>
    <dgm:cxn modelId="{23CD6173-BF49-4A20-9D4D-D143201865D0}" type="presParOf" srcId="{5B543A65-5B6F-4C75-9EE0-A0D4162F76C8}" destId="{879D88E2-3AE3-47CA-9654-24ECF6FAE849}" srcOrd="10" destOrd="0" presId="urn:microsoft.com/office/officeart/2008/layout/VerticalCurvedList"/>
    <dgm:cxn modelId="{CC14D2CC-D47C-49CA-93B8-49516629E52E}" type="presParOf" srcId="{879D88E2-3AE3-47CA-9654-24ECF6FAE849}" destId="{7B97069F-DF82-413E-99CD-01A35AE6C7E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129901-0C4D-4F13-AE6B-105D3EB8AA96}">
      <dsp:nvSpPr>
        <dsp:cNvPr id="0" name=""/>
        <dsp:cNvSpPr/>
      </dsp:nvSpPr>
      <dsp:spPr>
        <a:xfrm>
          <a:off x="-4888890" y="-749188"/>
          <a:ext cx="5822726" cy="5822726"/>
        </a:xfrm>
        <a:prstGeom prst="blockArc">
          <a:avLst>
            <a:gd name="adj1" fmla="val 18900000"/>
            <a:gd name="adj2" fmla="val 2700000"/>
            <a:gd name="adj3" fmla="val 371"/>
          </a:avLst>
        </a:pr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71601D-F089-4C61-9482-8C5AE33E9375}">
      <dsp:nvSpPr>
        <dsp:cNvPr id="0" name=""/>
        <dsp:cNvSpPr/>
      </dsp:nvSpPr>
      <dsp:spPr>
        <a:xfrm>
          <a:off x="408596" y="270185"/>
          <a:ext cx="7761705" cy="5407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19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Keberlangsungan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Bisnis</a:t>
          </a:r>
          <a:endParaRPr lang="en-US" sz="2800" kern="1200" dirty="0"/>
        </a:p>
      </dsp:txBody>
      <dsp:txXfrm>
        <a:off x="408596" y="270185"/>
        <a:ext cx="7761705" cy="540716"/>
      </dsp:txXfrm>
    </dsp:sp>
    <dsp:sp modelId="{09FCDE5F-7C5C-41A3-AB84-63103ED5DFCA}">
      <dsp:nvSpPr>
        <dsp:cNvPr id="0" name=""/>
        <dsp:cNvSpPr/>
      </dsp:nvSpPr>
      <dsp:spPr>
        <a:xfrm>
          <a:off x="70648" y="202595"/>
          <a:ext cx="675895" cy="6758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435E39-690D-4C1E-A40E-9E3BEABFBEEF}">
      <dsp:nvSpPr>
        <dsp:cNvPr id="0" name=""/>
        <dsp:cNvSpPr/>
      </dsp:nvSpPr>
      <dsp:spPr>
        <a:xfrm>
          <a:off x="796057" y="1081001"/>
          <a:ext cx="7374243" cy="54071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19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Teknologi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Informasi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Komunikasi</a:t>
          </a:r>
          <a:endParaRPr lang="en-US" sz="2800" kern="1200" dirty="0"/>
        </a:p>
      </dsp:txBody>
      <dsp:txXfrm>
        <a:off x="796057" y="1081001"/>
        <a:ext cx="7374243" cy="540716"/>
      </dsp:txXfrm>
    </dsp:sp>
    <dsp:sp modelId="{34B8B7FC-7B33-42D2-9C0A-077B6D3A3E72}">
      <dsp:nvSpPr>
        <dsp:cNvPr id="0" name=""/>
        <dsp:cNvSpPr/>
      </dsp:nvSpPr>
      <dsp:spPr>
        <a:xfrm>
          <a:off x="458109" y="1013411"/>
          <a:ext cx="675895" cy="6758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78624C-59C4-463A-BA4E-B8E68B92CFF6}">
      <dsp:nvSpPr>
        <dsp:cNvPr id="0" name=""/>
        <dsp:cNvSpPr/>
      </dsp:nvSpPr>
      <dsp:spPr>
        <a:xfrm>
          <a:off x="914977" y="1891816"/>
          <a:ext cx="7255323" cy="54071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19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Rekayasa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Teknologi</a:t>
          </a:r>
          <a:r>
            <a:rPr lang="en-US" sz="2800" kern="1200" dirty="0" smtClean="0"/>
            <a:t> Ramah </a:t>
          </a:r>
          <a:r>
            <a:rPr lang="en-US" sz="2800" kern="1200" dirty="0" err="1" smtClean="0"/>
            <a:t>Lingkungan</a:t>
          </a:r>
          <a:endParaRPr lang="en-US" sz="2800" kern="1200" dirty="0"/>
        </a:p>
      </dsp:txBody>
      <dsp:txXfrm>
        <a:off x="914977" y="1891816"/>
        <a:ext cx="7255323" cy="540716"/>
      </dsp:txXfrm>
    </dsp:sp>
    <dsp:sp modelId="{D6E0BC14-A23E-4C1A-AC5D-C4FB53D00522}">
      <dsp:nvSpPr>
        <dsp:cNvPr id="0" name=""/>
        <dsp:cNvSpPr/>
      </dsp:nvSpPr>
      <dsp:spPr>
        <a:xfrm>
          <a:off x="577029" y="1824227"/>
          <a:ext cx="675895" cy="6758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EE7467-53F0-4B17-881D-49C41BBB2F86}">
      <dsp:nvSpPr>
        <dsp:cNvPr id="0" name=""/>
        <dsp:cNvSpPr/>
      </dsp:nvSpPr>
      <dsp:spPr>
        <a:xfrm>
          <a:off x="796057" y="2702632"/>
          <a:ext cx="7374243" cy="54071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19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Ekonomi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Kreatif</a:t>
          </a:r>
          <a:endParaRPr lang="en-US" sz="2800" kern="1200" dirty="0" smtClean="0"/>
        </a:p>
      </dsp:txBody>
      <dsp:txXfrm>
        <a:off x="796057" y="2702632"/>
        <a:ext cx="7374243" cy="540716"/>
      </dsp:txXfrm>
    </dsp:sp>
    <dsp:sp modelId="{75524EC1-F199-4020-8D14-C6489FD236B9}">
      <dsp:nvSpPr>
        <dsp:cNvPr id="0" name=""/>
        <dsp:cNvSpPr/>
      </dsp:nvSpPr>
      <dsp:spPr>
        <a:xfrm>
          <a:off x="458109" y="2635042"/>
          <a:ext cx="675895" cy="6758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A9824C-E01B-4915-88AD-DA50377D6E37}">
      <dsp:nvSpPr>
        <dsp:cNvPr id="0" name=""/>
        <dsp:cNvSpPr/>
      </dsp:nvSpPr>
      <dsp:spPr>
        <a:xfrm>
          <a:off x="408596" y="3513447"/>
          <a:ext cx="7761705" cy="54071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19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Kemaritiman</a:t>
          </a:r>
          <a:endParaRPr lang="en-US" sz="2800" kern="1200" dirty="0" smtClean="0"/>
        </a:p>
      </dsp:txBody>
      <dsp:txXfrm>
        <a:off x="408596" y="3513447"/>
        <a:ext cx="7761705" cy="540716"/>
      </dsp:txXfrm>
    </dsp:sp>
    <dsp:sp modelId="{7B97069F-DF82-413E-99CD-01A35AE6C7E0}">
      <dsp:nvSpPr>
        <dsp:cNvPr id="0" name=""/>
        <dsp:cNvSpPr/>
      </dsp:nvSpPr>
      <dsp:spPr>
        <a:xfrm>
          <a:off x="70648" y="3445858"/>
          <a:ext cx="675895" cy="6758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564" cy="4704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12" y="1"/>
            <a:ext cx="3076914" cy="4704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B5953-CD04-4C0E-9348-3EA25D2A0849}" type="datetimeFigureOut">
              <a:rPr lang="en-US" smtClean="0"/>
              <a:t>08/10/18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8006"/>
            <a:ext cx="3078564" cy="4704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12" y="8918006"/>
            <a:ext cx="3076914" cy="4704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5C65C-D6C3-4C04-A0D0-EC0B7A5BF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82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7527" cy="468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350" y="2"/>
            <a:ext cx="3077527" cy="468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CC06A-949D-4D05-AC26-BE96E6548DA7}" type="datetimeFigureOut">
              <a:rPr lang="en-US" smtClean="0"/>
              <a:t>08/10/18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568" y="4459009"/>
            <a:ext cx="5681339" cy="42245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8015"/>
            <a:ext cx="3077527" cy="468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350" y="8918015"/>
            <a:ext cx="3077527" cy="468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07D3D-CC77-4A63-883E-A1F4F6AB7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30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09575" y="-3572"/>
            <a:ext cx="3761184" cy="5147072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6301" y="1035052"/>
            <a:ext cx="6430967" cy="1962149"/>
          </a:xfrm>
        </p:spPr>
        <p:txBody>
          <a:bodyPr anchor="b">
            <a:normAutofit/>
          </a:bodyPr>
          <a:lstStyle>
            <a:lvl1pPr algn="r">
              <a:defRPr sz="45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6533" y="2997200"/>
            <a:ext cx="5240734" cy="1041401"/>
          </a:xfrm>
        </p:spPr>
        <p:txBody>
          <a:bodyPr anchor="t">
            <a:normAutofit/>
          </a:bodyPr>
          <a:lstStyle>
            <a:lvl1pPr marL="0" indent="0" algn="r">
              <a:buNone/>
              <a:defRPr sz="157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99309" y="4412457"/>
            <a:ext cx="3243033" cy="273844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7168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3549649"/>
            <a:ext cx="7514033" cy="425054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509" y="699084"/>
            <a:ext cx="6169458" cy="2373732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3974702"/>
            <a:ext cx="7514033" cy="370284"/>
          </a:xfrm>
        </p:spPr>
        <p:txBody>
          <a:bodyPr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008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514350"/>
            <a:ext cx="7514033" cy="2286000"/>
          </a:xfrm>
        </p:spPr>
        <p:txBody>
          <a:bodyPr anchor="ctr">
            <a:normAutofit/>
          </a:bodyPr>
          <a:lstStyle>
            <a:lvl1pPr algn="ctr">
              <a:defRPr sz="2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257550"/>
            <a:ext cx="7514035" cy="10858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4578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6472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114549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514351"/>
            <a:ext cx="6742509" cy="20573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27609" y="2571749"/>
            <a:ext cx="6399611" cy="28575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35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257550"/>
            <a:ext cx="7514033" cy="10858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9346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2481436"/>
            <a:ext cx="7514032" cy="1101600"/>
          </a:xfrm>
        </p:spPr>
        <p:txBody>
          <a:bodyPr anchor="b">
            <a:normAutofit/>
          </a:bodyPr>
          <a:lstStyle>
            <a:lvl1pPr algn="r">
              <a:defRPr sz="2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583036"/>
            <a:ext cx="7514033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9576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6472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114549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514351"/>
            <a:ext cx="6742509" cy="20573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5" y="2914650"/>
            <a:ext cx="7514033" cy="66675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581400"/>
            <a:ext cx="7514033" cy="762000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6968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514350"/>
            <a:ext cx="7514034" cy="204549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4" y="2628900"/>
            <a:ext cx="7514035" cy="62865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257550"/>
            <a:ext cx="7514035" cy="108585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5805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64607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9492" y="514350"/>
            <a:ext cx="1327777" cy="3829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4" y="514350"/>
            <a:ext cx="6014807" cy="382905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27617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320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3893" y="4400349"/>
            <a:ext cx="413375" cy="273844"/>
          </a:xfr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416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10" y="2000249"/>
            <a:ext cx="6698060" cy="1582787"/>
          </a:xfrm>
        </p:spPr>
        <p:txBody>
          <a:bodyPr anchor="b"/>
          <a:lstStyle>
            <a:lvl1pPr algn="r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9209" y="3583036"/>
            <a:ext cx="6698061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978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514351"/>
            <a:ext cx="7514035" cy="13144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5" y="2000250"/>
            <a:ext cx="3671291" cy="234315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5975" y="2000250"/>
            <a:ext cx="3671292" cy="234315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9287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134" y="1993900"/>
            <a:ext cx="3455391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233" y="2501503"/>
            <a:ext cx="3671292" cy="1841897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366" y="2000250"/>
            <a:ext cx="3466903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5975" y="2501503"/>
            <a:ext cx="3671292" cy="1841897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307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2208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3525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1200150"/>
            <a:ext cx="2661841" cy="10287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6525" y="514350"/>
            <a:ext cx="4680743" cy="3829051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2228850"/>
            <a:ext cx="2661841" cy="13716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472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3" y="1314449"/>
            <a:ext cx="4069619" cy="1028700"/>
          </a:xfrm>
        </p:spPr>
        <p:txBody>
          <a:bodyPr anchor="b">
            <a:normAutofit/>
          </a:bodyPr>
          <a:lstStyle>
            <a:lvl1pPr algn="ctr"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6011" y="685800"/>
            <a:ext cx="2460731" cy="3429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043" y="2343149"/>
            <a:ext cx="4069619" cy="1371600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9401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13109" y="0"/>
            <a:ext cx="1827610" cy="51435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234" y="514351"/>
            <a:ext cx="7514035" cy="131444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3" y="2000250"/>
            <a:ext cx="7514035" cy="2343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99492" y="4412457"/>
            <a:ext cx="8572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F8C5CDB-1AEF-4522-8EAF-CE1F4E5D863E}" type="datetimeFigureOut">
              <a:rPr lang="ko-KR" altLang="en-US" smtClean="0"/>
              <a:t>2018-10-08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9210" y="4412457"/>
            <a:ext cx="531313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3893" y="4412457"/>
            <a:ext cx="4133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4600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  <p:sldLayoutId id="2147483753" r:id="rId17"/>
    <p:sldLayoutId id="2147483754" r:id="rId18"/>
  </p:sldLayoutIdLst>
  <p:txStyles>
    <p:titleStyle>
      <a:lvl1pPr algn="ctr" defTabSz="342900" rtl="0" eaLnBrk="1" latinLnBrk="0" hangingPunct="1">
        <a:spcBef>
          <a:spcPct val="0"/>
        </a:spcBef>
        <a:buNone/>
        <a:defRPr sz="3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3468592"/>
            <a:ext cx="6336704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altLang="ko-K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Pusat Penelitian - </a:t>
            </a:r>
            <a:r>
              <a:rPr lang="en-US" altLang="ko-KR" sz="2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Universitas</a:t>
            </a:r>
            <a:r>
              <a:rPr lang="en-US" altLang="ko-K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Mercu</a:t>
            </a:r>
            <a:r>
              <a:rPr lang="en-US" altLang="ko-K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Buana</a:t>
            </a:r>
            <a:endParaRPr lang="en-US" altLang="ko-KR" sz="2000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Fakultas</a:t>
            </a:r>
            <a:r>
              <a:rPr kumimoji="0" lang="en-US" altLang="ko-K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2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Ilmu</a:t>
            </a:r>
            <a:r>
              <a:rPr kumimoji="0" lang="en-US" altLang="ko-K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2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Komunikasi</a:t>
            </a:r>
            <a:endParaRPr kumimoji="0" lang="en-US" altLang="ko-KR" sz="2000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Jakarta, 9 </a:t>
            </a:r>
            <a:r>
              <a:rPr kumimoji="0" lang="en-US" altLang="ko-KR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Oktober</a:t>
            </a:r>
            <a:r>
              <a:rPr kumimoji="0" lang="en-US" altLang="ko-KR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2018</a:t>
            </a:r>
            <a:endParaRPr kumimoji="0" lang="en-US" altLang="ko-KR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224935" y="1720938"/>
            <a:ext cx="629939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i-FI" altLang="ko-KR" sz="2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S</a:t>
            </a:r>
            <a:r>
              <a:rPr lang="fi-FI" altLang="ko-KR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osialisasi Penelitian Internal</a:t>
            </a:r>
          </a:p>
          <a:p>
            <a:r>
              <a:rPr lang="fi-FI" altLang="ko-KR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TA. 201</a:t>
            </a:r>
            <a:r>
              <a:rPr lang="en-US" altLang="ko-KR" sz="2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8</a:t>
            </a:r>
            <a:r>
              <a:rPr lang="fi-FI" altLang="ko-KR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-201</a:t>
            </a:r>
            <a:r>
              <a:rPr lang="en-US" altLang="ko-KR" sz="2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9</a:t>
            </a:r>
            <a:endParaRPr lang="fi-FI" altLang="ko-KR" sz="2800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  <a:p>
            <a:r>
              <a:rPr lang="fi-FI" altLang="ko-KR" sz="2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/>
            </a:r>
            <a:br>
              <a:rPr lang="fi-FI" altLang="ko-KR" sz="2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</a:br>
            <a:r>
              <a:rPr lang="fi-FI" altLang="ko-KR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				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935" y="354054"/>
            <a:ext cx="1503639" cy="1209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5486"/>
            <a:ext cx="1165225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91680" y="27216"/>
            <a:ext cx="7452320" cy="857250"/>
          </a:xfrm>
        </p:spPr>
        <p:txBody>
          <a:bodyPr>
            <a:normAutofit/>
          </a:bodyPr>
          <a:lstStyle/>
          <a:p>
            <a:r>
              <a:rPr lang="id-ID" dirty="0" smtClean="0"/>
              <a:t>Unggulan Riset berdasarkan RIP </a:t>
            </a:r>
            <a:r>
              <a:rPr lang="id-ID" sz="3200" dirty="0" smtClean="0"/>
              <a:t>201</a:t>
            </a:r>
            <a:r>
              <a:rPr lang="en-US" sz="3200" dirty="0" smtClean="0"/>
              <a:t>6</a:t>
            </a:r>
            <a:r>
              <a:rPr lang="id-ID" sz="3200" dirty="0" smtClean="0"/>
              <a:t>-202</a:t>
            </a:r>
            <a:r>
              <a:rPr lang="en-US" dirty="0" smtClean="0"/>
              <a:t>0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2690061"/>
              </p:ext>
            </p:extLst>
          </p:nvPr>
        </p:nvGraphicFramePr>
        <p:xfrm>
          <a:off x="730662" y="819150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8113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275606"/>
            <a:ext cx="1835696" cy="1512168"/>
          </a:xfrm>
        </p:spPr>
        <p:txBody>
          <a:bodyPr/>
          <a:lstStyle/>
          <a:p>
            <a:r>
              <a:rPr lang="en-US" dirty="0" smtClean="0"/>
              <a:t>Proses </a:t>
            </a:r>
            <a:r>
              <a:rPr lang="en-US" dirty="0" err="1" smtClean="0"/>
              <a:t>Penelitian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4192"/>
            <a:ext cx="4810446" cy="4936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44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275606"/>
            <a:ext cx="1835696" cy="1512168"/>
          </a:xfrm>
        </p:spPr>
        <p:txBody>
          <a:bodyPr/>
          <a:lstStyle/>
          <a:p>
            <a:r>
              <a:rPr lang="en-US" dirty="0" smtClean="0"/>
              <a:t>Proses </a:t>
            </a:r>
            <a:r>
              <a:rPr lang="en-US" dirty="0" err="1" smtClean="0"/>
              <a:t>Penelitian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23478"/>
            <a:ext cx="4810446" cy="4936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92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275606"/>
            <a:ext cx="1835696" cy="1512168"/>
          </a:xfrm>
        </p:spPr>
        <p:txBody>
          <a:bodyPr/>
          <a:lstStyle/>
          <a:p>
            <a:r>
              <a:rPr lang="en-US" dirty="0" smtClean="0"/>
              <a:t>Proses </a:t>
            </a:r>
            <a:r>
              <a:rPr lang="en-US" dirty="0" err="1" smtClean="0"/>
              <a:t>Penelitian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970" y="123478"/>
            <a:ext cx="4810446" cy="4936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05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483518"/>
            <a:ext cx="6698060" cy="579238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Insentif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440310" y="1491630"/>
            <a:ext cx="7488832" cy="2808312"/>
          </a:xfrm>
        </p:spPr>
        <p:txBody>
          <a:bodyPr>
            <a:normAutofit/>
          </a:bodyPr>
          <a:lstStyle/>
          <a:p>
            <a:pPr algn="l"/>
            <a:r>
              <a:rPr lang="en-US" sz="1200" dirty="0" err="1" smtClean="0"/>
              <a:t>Syarat</a:t>
            </a:r>
            <a:r>
              <a:rPr lang="en-US" sz="1200" dirty="0" smtClean="0"/>
              <a:t> </a:t>
            </a:r>
            <a:r>
              <a:rPr lang="en-US" sz="1200" dirty="0" err="1" smtClean="0"/>
              <a:t>Insentif</a:t>
            </a:r>
            <a:r>
              <a:rPr lang="en-US" sz="1200" dirty="0" smtClean="0"/>
              <a:t> </a:t>
            </a:r>
            <a:r>
              <a:rPr lang="en-US" sz="1200" dirty="0" err="1" smtClean="0"/>
              <a:t>Jurnal</a:t>
            </a:r>
            <a:r>
              <a:rPr lang="en-US" sz="1200" dirty="0" smtClean="0"/>
              <a:t> :</a:t>
            </a:r>
          </a:p>
          <a:p>
            <a:pPr algn="l"/>
            <a:r>
              <a:rPr lang="en-US" sz="1200" dirty="0" smtClean="0"/>
              <a:t>1.	</a:t>
            </a:r>
            <a:r>
              <a:rPr lang="en-US" sz="1200" dirty="0" err="1" smtClean="0"/>
              <a:t>Sesuai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SK </a:t>
            </a:r>
            <a:r>
              <a:rPr lang="en-US" sz="1200" dirty="0" err="1" smtClean="0"/>
              <a:t>Rektor</a:t>
            </a:r>
            <a:r>
              <a:rPr lang="en-US" sz="1200" dirty="0" smtClean="0"/>
              <a:t> </a:t>
            </a:r>
            <a:r>
              <a:rPr lang="en-US" sz="1200" dirty="0" err="1"/>
              <a:t>Nomor</a:t>
            </a:r>
            <a:r>
              <a:rPr lang="en-US" sz="1200" dirty="0"/>
              <a:t> : 01/379/C-Skep/VIII/2017 </a:t>
            </a:r>
            <a:r>
              <a:rPr lang="en-US" sz="1200" dirty="0" err="1" smtClean="0"/>
              <a:t>tentang</a:t>
            </a:r>
            <a:r>
              <a:rPr lang="en-US" sz="1200" dirty="0" smtClean="0"/>
              <a:t> </a:t>
            </a:r>
            <a:r>
              <a:rPr lang="en-US" sz="1200" dirty="0" err="1" smtClean="0"/>
              <a:t>Petunjuk</a:t>
            </a:r>
            <a:r>
              <a:rPr lang="en-US" sz="1200" dirty="0" smtClean="0"/>
              <a:t> </a:t>
            </a:r>
            <a:r>
              <a:rPr lang="en-US" sz="1200" dirty="0" err="1" smtClean="0"/>
              <a:t>Teknis</a:t>
            </a:r>
            <a:r>
              <a:rPr lang="en-US" sz="1200" dirty="0" smtClean="0"/>
              <a:t> </a:t>
            </a:r>
            <a:r>
              <a:rPr lang="en-US" sz="1200" dirty="0" err="1" smtClean="0"/>
              <a:t>Pengajuan</a:t>
            </a:r>
            <a:r>
              <a:rPr lang="en-US" sz="1200" dirty="0" smtClean="0"/>
              <a:t> </a:t>
            </a:r>
            <a:r>
              <a:rPr lang="en-US" sz="1200" dirty="0" err="1" smtClean="0"/>
              <a:t>Insentif</a:t>
            </a:r>
            <a:r>
              <a:rPr lang="en-US" sz="1200" dirty="0" smtClean="0"/>
              <a:t> </a:t>
            </a:r>
            <a:r>
              <a:rPr lang="en-US" sz="1200" dirty="0" err="1" smtClean="0"/>
              <a:t>Terbitan</a:t>
            </a:r>
            <a:r>
              <a:rPr lang="en-US" sz="1200" dirty="0" smtClean="0"/>
              <a:t> 	</a:t>
            </a:r>
            <a:r>
              <a:rPr lang="en-US" sz="1200" dirty="0" err="1" smtClean="0"/>
              <a:t>Berkala</a:t>
            </a:r>
            <a:r>
              <a:rPr lang="en-US" sz="1200" dirty="0" smtClean="0"/>
              <a:t> </a:t>
            </a:r>
            <a:r>
              <a:rPr lang="en-US" sz="1200" dirty="0" err="1" smtClean="0"/>
              <a:t>Ilmiah</a:t>
            </a:r>
            <a:r>
              <a:rPr lang="en-US" sz="1200" dirty="0" smtClean="0"/>
              <a:t> </a:t>
            </a:r>
            <a:r>
              <a:rPr lang="en-US" sz="1200" dirty="0" err="1" smtClean="0"/>
              <a:t>Jurnal</a:t>
            </a:r>
            <a:r>
              <a:rPr lang="en-US" sz="1200" dirty="0" smtClean="0"/>
              <a:t> </a:t>
            </a:r>
            <a:r>
              <a:rPr lang="en-US" sz="1200" dirty="0" err="1" smtClean="0"/>
              <a:t>Ber</a:t>
            </a:r>
            <a:r>
              <a:rPr lang="en-US" sz="1200" dirty="0" smtClean="0"/>
              <a:t>-ISSN Di </a:t>
            </a:r>
            <a:r>
              <a:rPr lang="en-US" sz="1200" dirty="0" err="1" smtClean="0"/>
              <a:t>Lingkungan</a:t>
            </a:r>
            <a:r>
              <a:rPr lang="en-US" sz="1200" dirty="0" smtClean="0"/>
              <a:t> </a:t>
            </a:r>
            <a:r>
              <a:rPr lang="en-US" sz="1200" dirty="0" err="1" smtClean="0"/>
              <a:t>Universitas</a:t>
            </a:r>
            <a:r>
              <a:rPr lang="en-US" sz="1200" dirty="0" smtClean="0"/>
              <a:t> </a:t>
            </a:r>
            <a:r>
              <a:rPr lang="en-US" sz="1200" dirty="0" err="1" smtClean="0"/>
              <a:t>Mercu</a:t>
            </a:r>
            <a:r>
              <a:rPr lang="en-US" sz="1200" dirty="0" smtClean="0"/>
              <a:t> </a:t>
            </a:r>
            <a:r>
              <a:rPr lang="en-US" sz="1200" dirty="0" err="1" smtClean="0"/>
              <a:t>Buana</a:t>
            </a:r>
            <a:r>
              <a:rPr lang="en-US" sz="1200" dirty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Surat</a:t>
            </a:r>
            <a:r>
              <a:rPr lang="en-US" sz="1200" dirty="0" smtClean="0"/>
              <a:t> </a:t>
            </a:r>
            <a:r>
              <a:rPr lang="en-US" sz="1200" dirty="0" err="1" smtClean="0"/>
              <a:t>Edaran</a:t>
            </a:r>
            <a:r>
              <a:rPr lang="en-US" sz="1200" dirty="0" smtClean="0"/>
              <a:t> </a:t>
            </a:r>
            <a:r>
              <a:rPr lang="en-US" sz="1200" dirty="0" err="1"/>
              <a:t>Nomor</a:t>
            </a:r>
            <a:r>
              <a:rPr lang="en-US" sz="1200" dirty="0"/>
              <a:t> : </a:t>
            </a:r>
            <a:r>
              <a:rPr lang="en-US" sz="1200" dirty="0" smtClean="0"/>
              <a:t>01-1/013/B-	</a:t>
            </a:r>
            <a:r>
              <a:rPr lang="en-US" sz="1200" dirty="0" err="1" smtClean="0"/>
              <a:t>S.Ed</a:t>
            </a:r>
            <a:r>
              <a:rPr lang="en-US" sz="1200" dirty="0" smtClean="0"/>
              <a:t>/VII/2018 </a:t>
            </a:r>
            <a:r>
              <a:rPr lang="en-US" sz="1200" dirty="0" err="1" smtClean="0"/>
              <a:t>tentang</a:t>
            </a:r>
            <a:r>
              <a:rPr lang="en-US" sz="1200" dirty="0" smtClean="0"/>
              <a:t> </a:t>
            </a:r>
            <a:r>
              <a:rPr lang="en-US" sz="1200" dirty="0" err="1" smtClean="0"/>
              <a:t>Insentif</a:t>
            </a:r>
            <a:r>
              <a:rPr lang="en-US" sz="1200" dirty="0" smtClean="0"/>
              <a:t>  </a:t>
            </a:r>
            <a:r>
              <a:rPr lang="en-US" sz="1200" dirty="0" err="1" smtClean="0"/>
              <a:t>Artikel</a:t>
            </a:r>
            <a:r>
              <a:rPr lang="en-US" sz="1200" dirty="0" smtClean="0"/>
              <a:t> </a:t>
            </a:r>
            <a:r>
              <a:rPr lang="en-US" sz="1200" dirty="0" err="1" smtClean="0"/>
              <a:t>Jurnal</a:t>
            </a:r>
            <a:r>
              <a:rPr lang="en-US" sz="1200" dirty="0" smtClean="0"/>
              <a:t>.</a:t>
            </a:r>
          </a:p>
          <a:p>
            <a:pPr algn="l"/>
            <a:r>
              <a:rPr lang="en-US" sz="1200" dirty="0" smtClean="0"/>
              <a:t>2.	</a:t>
            </a:r>
            <a:r>
              <a:rPr lang="en-US" sz="1200" dirty="0" err="1" smtClean="0"/>
              <a:t>Artikel</a:t>
            </a:r>
            <a:r>
              <a:rPr lang="en-US" sz="1200" dirty="0" smtClean="0"/>
              <a:t> yang </a:t>
            </a:r>
            <a:r>
              <a:rPr lang="en-US" sz="1200" dirty="0" err="1" smtClean="0"/>
              <a:t>diajukan</a:t>
            </a:r>
            <a:r>
              <a:rPr lang="en-US" sz="1200" dirty="0" smtClean="0"/>
              <a:t> :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</a:rPr>
              <a:t>Penulis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harus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mencantumkan</a:t>
            </a:r>
            <a:r>
              <a:rPr lang="en-US" sz="1200" dirty="0" smtClean="0">
                <a:solidFill>
                  <a:schemeClr val="tx1"/>
                </a:solidFill>
              </a:rPr>
              <a:t> email @mercubuana.ac.id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</a:rPr>
              <a:t>Artikel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mensitasi</a:t>
            </a:r>
            <a:r>
              <a:rPr lang="en-US" sz="1200" dirty="0" smtClean="0">
                <a:solidFill>
                  <a:schemeClr val="tx1"/>
                </a:solidFill>
              </a:rPr>
              <a:t> minimal 1 </a:t>
            </a:r>
            <a:r>
              <a:rPr lang="en-US" sz="1200" dirty="0" err="1" smtClean="0">
                <a:solidFill>
                  <a:schemeClr val="tx1"/>
                </a:solidFill>
              </a:rPr>
              <a:t>artikel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dosen</a:t>
            </a:r>
            <a:r>
              <a:rPr lang="en-US" sz="1200" dirty="0" smtClean="0">
                <a:solidFill>
                  <a:schemeClr val="tx1"/>
                </a:solidFill>
              </a:rPr>
              <a:t> UMB lain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</a:rPr>
              <a:t>Sesuai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dengan</a:t>
            </a:r>
            <a:r>
              <a:rPr lang="en-US" sz="1200" dirty="0" smtClean="0">
                <a:solidFill>
                  <a:schemeClr val="tx1"/>
                </a:solidFill>
              </a:rPr>
              <a:t> RIP </a:t>
            </a:r>
            <a:r>
              <a:rPr lang="en-US" sz="1200" dirty="0" err="1" smtClean="0">
                <a:solidFill>
                  <a:schemeClr val="tx1"/>
                </a:solidFill>
              </a:rPr>
              <a:t>dan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bidang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ilmu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dosen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</a:rPr>
              <a:t>Mencantumkan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afiliasi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Universitas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Mercu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Buana</a:t>
            </a:r>
            <a:endParaRPr lang="en-US" sz="1200" dirty="0" smtClean="0">
              <a:solidFill>
                <a:schemeClr val="tx1"/>
              </a:solidFill>
            </a:endParaRPr>
          </a:p>
          <a:p>
            <a:pPr lvl="1"/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5486"/>
            <a:ext cx="1163246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716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95486"/>
            <a:ext cx="6698060" cy="579238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Insentif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440310" y="844769"/>
            <a:ext cx="7488832" cy="2808312"/>
          </a:xfrm>
        </p:spPr>
        <p:txBody>
          <a:bodyPr>
            <a:normAutofit/>
          </a:bodyPr>
          <a:lstStyle/>
          <a:p>
            <a:pPr algn="l"/>
            <a:r>
              <a:rPr lang="en-US" sz="1200" dirty="0" smtClean="0"/>
              <a:t>3.	</a:t>
            </a:r>
            <a:r>
              <a:rPr lang="en-US" sz="1200" dirty="0" err="1" smtClean="0"/>
              <a:t>Prosentase</a:t>
            </a:r>
            <a:r>
              <a:rPr lang="en-US" sz="1200" dirty="0" smtClean="0"/>
              <a:t> </a:t>
            </a:r>
            <a:r>
              <a:rPr lang="en-US" sz="1200" dirty="0" err="1" smtClean="0"/>
              <a:t>Insentif</a:t>
            </a:r>
            <a:endParaRPr lang="en-US" sz="1200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sz="1200" dirty="0" smtClean="0"/>
              <a:t>4.	</a:t>
            </a:r>
            <a:r>
              <a:rPr lang="en-US" sz="1200" dirty="0" err="1" smtClean="0"/>
              <a:t>Kuota</a:t>
            </a:r>
            <a:r>
              <a:rPr lang="en-US" sz="1200" dirty="0" smtClean="0"/>
              <a:t> </a:t>
            </a:r>
            <a:r>
              <a:rPr lang="en-US" sz="1200" dirty="0" err="1" smtClean="0"/>
              <a:t>Pengajuan</a:t>
            </a:r>
            <a:r>
              <a:rPr lang="en-US" sz="1200" dirty="0" smtClean="0"/>
              <a:t>/</a:t>
            </a:r>
            <a:r>
              <a:rPr lang="en-US" sz="1200" dirty="0" err="1" smtClean="0"/>
              <a:t>Tahun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Jenis</a:t>
            </a:r>
            <a:r>
              <a:rPr lang="en-US" sz="1200" dirty="0" smtClean="0"/>
              <a:t> </a:t>
            </a:r>
            <a:r>
              <a:rPr lang="en-US" sz="1200" dirty="0" err="1" smtClean="0"/>
              <a:t>Jurnal</a:t>
            </a:r>
            <a:endParaRPr lang="en-US" sz="1200" dirty="0" smtClean="0"/>
          </a:p>
          <a:p>
            <a:pPr algn="l"/>
            <a:endParaRPr lang="en-US" sz="12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5486"/>
            <a:ext cx="1163246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691715"/>
              </p:ext>
            </p:extLst>
          </p:nvPr>
        </p:nvGraphicFramePr>
        <p:xfrm>
          <a:off x="1835696" y="1154460"/>
          <a:ext cx="4968552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276"/>
                <a:gridCol w="2475855"/>
                <a:gridCol w="1987421"/>
              </a:tblGrid>
              <a:tr h="21913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Uraian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Prosentase</a:t>
                      </a:r>
                      <a:endParaRPr lang="en-US" sz="1200" dirty="0"/>
                    </a:p>
                  </a:txBody>
                  <a:tcPr/>
                </a:tc>
              </a:tr>
              <a:tr h="21913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Penulis</a:t>
                      </a:r>
                      <a:r>
                        <a:rPr lang="en-US" sz="1200" dirty="0" smtClean="0"/>
                        <a:t> Tunggal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100%</a:t>
                      </a:r>
                      <a:endParaRPr lang="en-US" sz="1200" dirty="0"/>
                    </a:p>
                  </a:txBody>
                  <a:tcPr/>
                </a:tc>
              </a:tr>
              <a:tr h="21913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Penulis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Pertama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60%</a:t>
                      </a:r>
                      <a:endParaRPr lang="en-US" sz="1200" dirty="0"/>
                    </a:p>
                  </a:txBody>
                  <a:tcPr/>
                </a:tc>
              </a:tr>
              <a:tr h="437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Penulis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Kedua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dst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40% (</a:t>
                      </a:r>
                      <a:r>
                        <a:rPr lang="en-US" sz="1200" dirty="0" err="1" smtClean="0"/>
                        <a:t>dibagi</a:t>
                      </a:r>
                      <a:r>
                        <a:rPr lang="en-US" sz="1200" dirty="0" smtClean="0"/>
                        <a:t> rata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jumlah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penulis</a:t>
                      </a:r>
                      <a:r>
                        <a:rPr lang="en-US" sz="1200" dirty="0" smtClean="0"/>
                        <a:t> 2 s/d n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708951"/>
              </p:ext>
            </p:extLst>
          </p:nvPr>
        </p:nvGraphicFramePr>
        <p:xfrm>
          <a:off x="1852464" y="2784401"/>
          <a:ext cx="6968008" cy="2128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711"/>
                <a:gridCol w="825567"/>
                <a:gridCol w="1276668"/>
                <a:gridCol w="1276668"/>
                <a:gridCol w="30803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JFA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err="1" smtClean="0"/>
                        <a:t>Kuota</a:t>
                      </a:r>
                      <a:r>
                        <a:rPr lang="en-US" sz="1050" dirty="0" smtClean="0"/>
                        <a:t> </a:t>
                      </a:r>
                      <a:r>
                        <a:rPr lang="en-US" sz="1050" dirty="0" err="1" smtClean="0"/>
                        <a:t>Penulis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Pertama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err="1" smtClean="0"/>
                        <a:t>Kuota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Penulis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Kedua</a:t>
                      </a:r>
                      <a:r>
                        <a:rPr lang="en-US" sz="1050" baseline="0" dirty="0" smtClean="0"/>
                        <a:t>, </a:t>
                      </a:r>
                      <a:r>
                        <a:rPr lang="en-US" sz="1050" baseline="0" dirty="0" err="1" smtClean="0"/>
                        <a:t>dst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err="1" smtClean="0"/>
                        <a:t>Jenis</a:t>
                      </a:r>
                      <a:r>
                        <a:rPr lang="en-US" sz="1050" dirty="0" smtClean="0"/>
                        <a:t> </a:t>
                      </a:r>
                      <a:r>
                        <a:rPr lang="en-US" sz="1050" dirty="0" err="1" smtClean="0"/>
                        <a:t>Jurnal</a:t>
                      </a:r>
                      <a:endParaRPr lang="en-US" sz="1050" dirty="0"/>
                    </a:p>
                  </a:txBody>
                  <a:tcPr/>
                </a:tc>
              </a:tr>
              <a:tr h="482277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GB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err="1" smtClean="0"/>
                        <a:t>Nasional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Terakreditasi</a:t>
                      </a:r>
                      <a:r>
                        <a:rPr lang="en-US" sz="1050" baseline="0" dirty="0" smtClean="0"/>
                        <a:t>, </a:t>
                      </a:r>
                      <a:r>
                        <a:rPr lang="en-US" sz="1050" baseline="0" dirty="0" err="1" smtClean="0"/>
                        <a:t>Internasional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dan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Internasional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Bereputasi</a:t>
                      </a:r>
                      <a:endParaRPr lang="en-US" sz="1050" dirty="0" smtClean="0"/>
                    </a:p>
                  </a:txBody>
                  <a:tcPr/>
                </a:tc>
              </a:tr>
              <a:tr h="279965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LK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err="1" smtClean="0"/>
                        <a:t>Nasional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Terakreditasi</a:t>
                      </a:r>
                      <a:r>
                        <a:rPr lang="en-US" sz="1050" baseline="0" dirty="0" smtClean="0"/>
                        <a:t>, </a:t>
                      </a:r>
                      <a:r>
                        <a:rPr lang="en-US" sz="1050" baseline="0" dirty="0" err="1" smtClean="0"/>
                        <a:t>Internasional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dan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Internasional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Bereputasi</a:t>
                      </a:r>
                      <a:endParaRPr lang="en-US" sz="1050" dirty="0" smtClean="0"/>
                    </a:p>
                  </a:txBody>
                  <a:tcPr/>
                </a:tc>
              </a:tr>
              <a:tr h="253224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L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err="1" smtClean="0"/>
                        <a:t>Nasional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Terakreditasi</a:t>
                      </a:r>
                      <a:r>
                        <a:rPr lang="en-US" sz="1050" baseline="0" dirty="0" smtClean="0"/>
                        <a:t>, </a:t>
                      </a:r>
                      <a:r>
                        <a:rPr lang="en-US" sz="1050" baseline="0" dirty="0" err="1" smtClean="0"/>
                        <a:t>Internasional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dan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Internasional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Bereputasi</a:t>
                      </a:r>
                      <a:endParaRPr lang="en-US" sz="1050" dirty="0" smtClean="0"/>
                    </a:p>
                  </a:txBody>
                  <a:tcPr/>
                </a:tc>
              </a:tr>
              <a:tr h="338944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TP - AA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err="1" smtClean="0"/>
                        <a:t>Nasional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Lokal</a:t>
                      </a:r>
                      <a:r>
                        <a:rPr lang="en-US" sz="1050" baseline="0" dirty="0" smtClean="0"/>
                        <a:t>, </a:t>
                      </a:r>
                      <a:r>
                        <a:rPr lang="en-US" sz="1050" baseline="0" dirty="0" err="1" smtClean="0"/>
                        <a:t>Nasional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Terakreditasi</a:t>
                      </a:r>
                      <a:r>
                        <a:rPr lang="en-US" sz="1050" baseline="0" dirty="0" smtClean="0"/>
                        <a:t>, </a:t>
                      </a:r>
                      <a:r>
                        <a:rPr lang="en-US" sz="1050" baseline="0" dirty="0" err="1" smtClean="0"/>
                        <a:t>Internasional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dan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Internasional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Bereputasi</a:t>
                      </a:r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21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483518"/>
            <a:ext cx="6698060" cy="579238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Insentif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440310" y="1491630"/>
            <a:ext cx="7488832" cy="2808312"/>
          </a:xfrm>
        </p:spPr>
        <p:txBody>
          <a:bodyPr>
            <a:normAutofit/>
          </a:bodyPr>
          <a:lstStyle/>
          <a:p>
            <a:pPr algn="l"/>
            <a:r>
              <a:rPr lang="en-US" sz="1200" dirty="0"/>
              <a:t>5</a:t>
            </a:r>
            <a:r>
              <a:rPr lang="en-US" sz="1200" dirty="0" smtClean="0"/>
              <a:t>.	</a:t>
            </a:r>
            <a:r>
              <a:rPr lang="en-US" sz="1200" dirty="0" err="1" smtClean="0"/>
              <a:t>Pengajuan</a:t>
            </a:r>
            <a:r>
              <a:rPr lang="en-US" sz="1200" dirty="0" smtClean="0"/>
              <a:t>: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</a:rPr>
              <a:t>Dosen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melampirkan</a:t>
            </a:r>
            <a:r>
              <a:rPr lang="en-US" sz="1200" dirty="0" smtClean="0">
                <a:solidFill>
                  <a:schemeClr val="tx1"/>
                </a:solidFill>
              </a:rPr>
              <a:t> Form </a:t>
            </a:r>
            <a:r>
              <a:rPr lang="en-US" sz="1200" dirty="0" err="1" smtClean="0">
                <a:solidFill>
                  <a:schemeClr val="tx1"/>
                </a:solidFill>
              </a:rPr>
              <a:t>Insentif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Jurnal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lengkap</a:t>
            </a:r>
            <a:r>
              <a:rPr lang="en-US" sz="1200" dirty="0" smtClean="0">
                <a:solidFill>
                  <a:schemeClr val="tx1"/>
                </a:solidFill>
              </a:rPr>
              <a:t> TTD KKR </a:t>
            </a:r>
            <a:r>
              <a:rPr lang="en-US" sz="1200" dirty="0" err="1" smtClean="0">
                <a:solidFill>
                  <a:schemeClr val="tx1"/>
                </a:solidFill>
              </a:rPr>
              <a:t>dan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Kaprodi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Lembar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Keabsahan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lengkap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dengan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materai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(Form </a:t>
            </a:r>
            <a:r>
              <a:rPr lang="en-US" sz="1200" dirty="0" err="1" smtClean="0">
                <a:solidFill>
                  <a:schemeClr val="tx1"/>
                </a:solidFill>
              </a:rPr>
              <a:t>bisa</a:t>
            </a:r>
            <a:r>
              <a:rPr lang="en-US" sz="1200" dirty="0" smtClean="0">
                <a:solidFill>
                  <a:schemeClr val="tx1"/>
                </a:solidFill>
              </a:rPr>
              <a:t> di download di web puslit.mercubuana.ac.id 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Softcopy </a:t>
            </a:r>
            <a:r>
              <a:rPr lang="en-US" sz="1200" dirty="0" err="1" smtClean="0">
                <a:solidFill>
                  <a:schemeClr val="tx1"/>
                </a:solidFill>
              </a:rPr>
              <a:t>dikirim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ke</a:t>
            </a:r>
            <a:r>
              <a:rPr lang="en-US" sz="1200" dirty="0" smtClean="0">
                <a:solidFill>
                  <a:schemeClr val="tx1"/>
                </a:solidFill>
              </a:rPr>
              <a:t> email puslit@mercubuana.ac.id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</a:rPr>
              <a:t>Mulai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bulan</a:t>
            </a:r>
            <a:r>
              <a:rPr lang="en-US" sz="1200" dirty="0" smtClean="0">
                <a:solidFill>
                  <a:schemeClr val="tx1"/>
                </a:solidFill>
              </a:rPr>
              <a:t> November </a:t>
            </a:r>
            <a:r>
              <a:rPr lang="en-US" sz="1200" dirty="0" err="1" smtClean="0">
                <a:solidFill>
                  <a:schemeClr val="tx1"/>
                </a:solidFill>
              </a:rPr>
              <a:t>akan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ada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uji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coba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pengajuan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insentif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jurnal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secara</a:t>
            </a:r>
            <a:r>
              <a:rPr lang="en-US" sz="1200" dirty="0" smtClean="0">
                <a:solidFill>
                  <a:schemeClr val="tx1"/>
                </a:solidFill>
              </a:rPr>
              <a:t> online </a:t>
            </a:r>
            <a:r>
              <a:rPr lang="en-US" sz="1200" dirty="0" err="1" smtClean="0">
                <a:solidFill>
                  <a:schemeClr val="tx1"/>
                </a:solidFill>
              </a:rPr>
              <a:t>melalui</a:t>
            </a:r>
            <a:r>
              <a:rPr lang="en-US" sz="1200" dirty="0" smtClean="0">
                <a:solidFill>
                  <a:schemeClr val="tx1"/>
                </a:solidFill>
              </a:rPr>
              <a:t> SIRIS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</a:rPr>
              <a:t>Bulan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Januari</a:t>
            </a:r>
            <a:r>
              <a:rPr lang="en-US" sz="1200" dirty="0" smtClean="0">
                <a:solidFill>
                  <a:schemeClr val="tx1"/>
                </a:solidFill>
              </a:rPr>
              <a:t> 2019 </a:t>
            </a:r>
            <a:r>
              <a:rPr lang="en-US" sz="1200" dirty="0" err="1" smtClean="0">
                <a:solidFill>
                  <a:schemeClr val="tx1"/>
                </a:solidFill>
              </a:rPr>
              <a:t>pengajuan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insentif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jurnal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akan</a:t>
            </a:r>
            <a:r>
              <a:rPr lang="en-US" sz="1200" dirty="0" smtClean="0">
                <a:solidFill>
                  <a:schemeClr val="tx1"/>
                </a:solidFill>
              </a:rPr>
              <a:t> online full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</a:rPr>
              <a:t>Jika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sudah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masuk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pengajuan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secara</a:t>
            </a:r>
            <a:r>
              <a:rPr lang="en-US" sz="1200" dirty="0" smtClean="0">
                <a:solidFill>
                  <a:schemeClr val="tx1"/>
                </a:solidFill>
              </a:rPr>
              <a:t> online </a:t>
            </a:r>
            <a:r>
              <a:rPr lang="en-US" sz="1200" dirty="0" err="1" smtClean="0">
                <a:solidFill>
                  <a:schemeClr val="tx1"/>
                </a:solidFill>
              </a:rPr>
              <a:t>tidak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perlu</a:t>
            </a:r>
            <a:r>
              <a:rPr lang="en-US" sz="1200" dirty="0" smtClean="0">
                <a:solidFill>
                  <a:schemeClr val="tx1"/>
                </a:solidFill>
              </a:rPr>
              <a:t> TTD </a:t>
            </a:r>
            <a:r>
              <a:rPr lang="en-US" sz="1200" dirty="0" err="1" smtClean="0">
                <a:solidFill>
                  <a:schemeClr val="tx1"/>
                </a:solidFill>
              </a:rPr>
              <a:t>lagi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syarat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sebagai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berikut</a:t>
            </a:r>
            <a:r>
              <a:rPr lang="en-US" sz="1200" dirty="0" smtClean="0">
                <a:solidFill>
                  <a:schemeClr val="tx1"/>
                </a:solidFill>
              </a:rPr>
              <a:t> :</a:t>
            </a:r>
          </a:p>
          <a:p>
            <a:pPr marL="857250" lvl="2" indent="-171450">
              <a:buFont typeface="Corbel" panose="020B0503020204020204" pitchFamily="34" charset="0"/>
              <a:buChar char="−"/>
            </a:pPr>
            <a:r>
              <a:rPr lang="en-US" sz="1050" dirty="0" smtClean="0">
                <a:solidFill>
                  <a:schemeClr val="tx1"/>
                </a:solidFill>
              </a:rPr>
              <a:t>Form  </a:t>
            </a:r>
            <a:r>
              <a:rPr lang="en-US" sz="1050" dirty="0" err="1" smtClean="0">
                <a:solidFill>
                  <a:schemeClr val="tx1"/>
                </a:solidFill>
              </a:rPr>
              <a:t>keabsahan</a:t>
            </a:r>
            <a:r>
              <a:rPr lang="en-US" sz="1050" dirty="0" smtClean="0">
                <a:solidFill>
                  <a:schemeClr val="tx1"/>
                </a:solidFill>
              </a:rPr>
              <a:t> </a:t>
            </a:r>
            <a:r>
              <a:rPr lang="en-US" sz="1050" dirty="0" err="1" smtClean="0">
                <a:solidFill>
                  <a:schemeClr val="tx1"/>
                </a:solidFill>
              </a:rPr>
              <a:t>materai</a:t>
            </a:r>
            <a:r>
              <a:rPr lang="en-US" sz="1050" dirty="0" smtClean="0">
                <a:solidFill>
                  <a:schemeClr val="tx1"/>
                </a:solidFill>
              </a:rPr>
              <a:t> (</a:t>
            </a:r>
            <a:r>
              <a:rPr lang="en-US" sz="1050" dirty="0" err="1" smtClean="0">
                <a:solidFill>
                  <a:schemeClr val="tx1"/>
                </a:solidFill>
              </a:rPr>
              <a:t>unggah</a:t>
            </a:r>
            <a:r>
              <a:rPr lang="en-US" sz="1050" dirty="0" smtClean="0">
                <a:solidFill>
                  <a:schemeClr val="tx1"/>
                </a:solidFill>
              </a:rPr>
              <a:t>)</a:t>
            </a:r>
          </a:p>
          <a:p>
            <a:pPr marL="857250" lvl="2" indent="-171450">
              <a:buFont typeface="Corbel" panose="020B0503020204020204" pitchFamily="34" charset="0"/>
              <a:buChar char="−"/>
            </a:pPr>
            <a:r>
              <a:rPr lang="en-US" sz="1050" dirty="0" smtClean="0">
                <a:solidFill>
                  <a:schemeClr val="tx1"/>
                </a:solidFill>
              </a:rPr>
              <a:t>Isi form online</a:t>
            </a:r>
          </a:p>
          <a:p>
            <a:pPr marL="857250" lvl="2" indent="-171450">
              <a:buFont typeface="Corbel" panose="020B0503020204020204" pitchFamily="34" charset="0"/>
              <a:buChar char="−"/>
            </a:pPr>
            <a:r>
              <a:rPr lang="en-US" sz="1050" dirty="0" err="1" smtClean="0">
                <a:solidFill>
                  <a:schemeClr val="tx1"/>
                </a:solidFill>
              </a:rPr>
              <a:t>Dokumentasi</a:t>
            </a:r>
            <a:r>
              <a:rPr lang="en-US" sz="1050" dirty="0" smtClean="0">
                <a:solidFill>
                  <a:schemeClr val="tx1"/>
                </a:solidFill>
              </a:rPr>
              <a:t> </a:t>
            </a:r>
            <a:r>
              <a:rPr lang="en-US" sz="1050" dirty="0" err="1" smtClean="0">
                <a:solidFill>
                  <a:schemeClr val="tx1"/>
                </a:solidFill>
              </a:rPr>
              <a:t>korespondensi</a:t>
            </a:r>
            <a:r>
              <a:rPr lang="en-US" sz="1050" dirty="0" smtClean="0">
                <a:solidFill>
                  <a:schemeClr val="tx1"/>
                </a:solidFill>
              </a:rPr>
              <a:t> email </a:t>
            </a:r>
            <a:r>
              <a:rPr lang="en-US" sz="1050" dirty="0" err="1" smtClean="0">
                <a:solidFill>
                  <a:schemeClr val="tx1"/>
                </a:solidFill>
              </a:rPr>
              <a:t>dengan</a:t>
            </a:r>
            <a:r>
              <a:rPr lang="en-US" sz="1050" dirty="0" smtClean="0">
                <a:solidFill>
                  <a:schemeClr val="tx1"/>
                </a:solidFill>
              </a:rPr>
              <a:t> editor </a:t>
            </a:r>
            <a:r>
              <a:rPr lang="en-US" sz="1050" dirty="0" err="1" smtClean="0">
                <a:solidFill>
                  <a:schemeClr val="tx1"/>
                </a:solidFill>
              </a:rPr>
              <a:t>mulai</a:t>
            </a:r>
            <a:r>
              <a:rPr lang="en-US" sz="1050" dirty="0" smtClean="0">
                <a:solidFill>
                  <a:schemeClr val="tx1"/>
                </a:solidFill>
              </a:rPr>
              <a:t> Submit s/d Publish (</a:t>
            </a:r>
            <a:r>
              <a:rPr lang="en-US" sz="1050" dirty="0" err="1" smtClean="0">
                <a:solidFill>
                  <a:schemeClr val="tx1"/>
                </a:solidFill>
              </a:rPr>
              <a:t>unggah</a:t>
            </a:r>
            <a:r>
              <a:rPr lang="en-US" sz="1050" dirty="0" smtClean="0">
                <a:solidFill>
                  <a:schemeClr val="tx1"/>
                </a:solidFill>
              </a:rPr>
              <a:t>)</a:t>
            </a:r>
          </a:p>
          <a:p>
            <a:pPr marL="857250" lvl="2" indent="-171450">
              <a:buFont typeface="Corbel" panose="020B0503020204020204" pitchFamily="34" charset="0"/>
              <a:buChar char="−"/>
            </a:pPr>
            <a:endParaRPr lang="en-US" sz="900" dirty="0" smtClean="0">
              <a:solidFill>
                <a:schemeClr val="tx1"/>
              </a:solidFill>
            </a:endParaRPr>
          </a:p>
          <a:p>
            <a:pPr lvl="1"/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5486"/>
            <a:ext cx="1163246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179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664634"/>
            <a:ext cx="7272808" cy="1224136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Dana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Insentif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Jurnal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1300" dirty="0" err="1"/>
              <a:t>Sesuai</a:t>
            </a:r>
            <a:r>
              <a:rPr lang="en-US" sz="1300" dirty="0"/>
              <a:t> </a:t>
            </a:r>
            <a:r>
              <a:rPr lang="en-US" sz="1300" dirty="0" err="1"/>
              <a:t>dengan</a:t>
            </a:r>
            <a:r>
              <a:rPr lang="en-US" sz="1300" dirty="0"/>
              <a:t> SK </a:t>
            </a:r>
            <a:r>
              <a:rPr lang="en-US" sz="1300" dirty="0" err="1"/>
              <a:t>Rektor</a:t>
            </a:r>
            <a:r>
              <a:rPr lang="en-US" sz="1300" dirty="0"/>
              <a:t> </a:t>
            </a:r>
            <a:r>
              <a:rPr lang="en-US" sz="1300" dirty="0" err="1"/>
              <a:t>Nomor</a:t>
            </a:r>
            <a:r>
              <a:rPr lang="en-US" sz="1300" dirty="0"/>
              <a:t> : 01/379/C-Skep/VIII/2017 </a:t>
            </a:r>
            <a:r>
              <a:rPr lang="en-US" sz="1300" dirty="0" err="1"/>
              <a:t>tentang</a:t>
            </a:r>
            <a:r>
              <a:rPr lang="en-US" sz="1300" dirty="0"/>
              <a:t> </a:t>
            </a:r>
            <a:r>
              <a:rPr lang="en-US" sz="1300" dirty="0" err="1"/>
              <a:t>Petunjuk</a:t>
            </a:r>
            <a:r>
              <a:rPr lang="en-US" sz="1300" dirty="0"/>
              <a:t> </a:t>
            </a:r>
            <a:r>
              <a:rPr lang="en-US" sz="1300" dirty="0" err="1"/>
              <a:t>Teknis</a:t>
            </a:r>
            <a:r>
              <a:rPr lang="en-US" sz="1300" dirty="0"/>
              <a:t> </a:t>
            </a:r>
            <a:r>
              <a:rPr lang="en-US" sz="1300" dirty="0" err="1"/>
              <a:t>Pengajuan</a:t>
            </a:r>
            <a:r>
              <a:rPr lang="en-US" sz="1300" dirty="0"/>
              <a:t> </a:t>
            </a:r>
            <a:r>
              <a:rPr lang="en-US" sz="1300" dirty="0" err="1"/>
              <a:t>Insentif</a:t>
            </a:r>
            <a:r>
              <a:rPr lang="en-US" sz="1300" dirty="0"/>
              <a:t> </a:t>
            </a:r>
            <a:r>
              <a:rPr lang="en-US" sz="1300" dirty="0" err="1"/>
              <a:t>Terbitan</a:t>
            </a:r>
            <a:r>
              <a:rPr lang="en-US" sz="1300" dirty="0"/>
              <a:t> </a:t>
            </a:r>
            <a:r>
              <a:rPr lang="en-US" sz="1300" dirty="0" err="1" smtClean="0"/>
              <a:t>Berkala</a:t>
            </a:r>
            <a:r>
              <a:rPr lang="en-US" sz="1300" dirty="0" smtClean="0"/>
              <a:t> </a:t>
            </a:r>
            <a:r>
              <a:rPr lang="en-US" sz="1300" dirty="0" err="1"/>
              <a:t>Ilmiah</a:t>
            </a:r>
            <a:r>
              <a:rPr lang="en-US" sz="1300" dirty="0"/>
              <a:t> </a:t>
            </a:r>
            <a:r>
              <a:rPr lang="en-US" sz="1300" dirty="0" err="1"/>
              <a:t>Jurnal</a:t>
            </a:r>
            <a:r>
              <a:rPr lang="en-US" sz="1300" dirty="0"/>
              <a:t> </a:t>
            </a:r>
            <a:r>
              <a:rPr lang="en-US" sz="1300" dirty="0" err="1"/>
              <a:t>Ber</a:t>
            </a:r>
            <a:r>
              <a:rPr lang="en-US" sz="1300" dirty="0"/>
              <a:t>-ISSN Di </a:t>
            </a:r>
            <a:r>
              <a:rPr lang="en-US" sz="1300" dirty="0" err="1"/>
              <a:t>Lingkungan</a:t>
            </a:r>
            <a:r>
              <a:rPr lang="en-US" sz="1300" dirty="0"/>
              <a:t> </a:t>
            </a:r>
            <a:r>
              <a:rPr lang="en-US" sz="1300" dirty="0" err="1"/>
              <a:t>Universitas</a:t>
            </a:r>
            <a:r>
              <a:rPr lang="en-US" sz="1300" dirty="0"/>
              <a:t> </a:t>
            </a:r>
            <a:r>
              <a:rPr lang="en-US" sz="1300" dirty="0" err="1"/>
              <a:t>Mercu</a:t>
            </a:r>
            <a:r>
              <a:rPr lang="en-US" sz="1300" dirty="0"/>
              <a:t> </a:t>
            </a:r>
            <a:r>
              <a:rPr lang="en-US" sz="1300" dirty="0" err="1"/>
              <a:t>Buana</a:t>
            </a:r>
            <a:endParaRPr lang="en-US" sz="13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159514"/>
              </p:ext>
            </p:extLst>
          </p:nvPr>
        </p:nvGraphicFramePr>
        <p:xfrm>
          <a:off x="1691680" y="1995686"/>
          <a:ext cx="6192688" cy="18542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4464496"/>
                <a:gridCol w="17281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Uraian</a:t>
                      </a:r>
                      <a:endParaRPr lang="en-US" sz="12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Insentif Baru</a:t>
                      </a:r>
                      <a:endParaRPr lang="en-US" sz="12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sz="1200" dirty="0" smtClean="0"/>
                        <a:t>Jurnal Ilmiah Internasional yang bereputasi sesuai DIKTI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/>
                        <a:t>Rp</a:t>
                      </a:r>
                      <a:r>
                        <a:rPr lang="en-US" sz="1200" dirty="0" smtClean="0"/>
                        <a:t>. 12.650.000</a:t>
                      </a:r>
                      <a:r>
                        <a:rPr lang="id-ID" sz="1200" dirty="0" smtClean="0"/>
                        <a:t>,-</a:t>
                      </a:r>
                      <a:endParaRPr lang="en-US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sz="1200" dirty="0" smtClean="0"/>
                        <a:t>Jurnal Ilmiah Internasional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Rp</a:t>
                      </a:r>
                      <a:r>
                        <a:rPr lang="en-US" sz="1200" dirty="0" smtClean="0"/>
                        <a:t>. 11.0</a:t>
                      </a:r>
                      <a:r>
                        <a:rPr lang="id-ID" sz="1200" dirty="0" smtClean="0"/>
                        <a:t>00.000,-</a:t>
                      </a:r>
                      <a:endParaRPr lang="en-US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sz="1200" dirty="0" smtClean="0"/>
                        <a:t>Jurnal</a:t>
                      </a:r>
                      <a:r>
                        <a:rPr lang="id-ID" sz="1200" baseline="0" dirty="0" smtClean="0"/>
                        <a:t> Ilmiah Ber-ISSN Nasional Terakreditasi  DIKTI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Rp</a:t>
                      </a:r>
                      <a:r>
                        <a:rPr lang="en-US" sz="1200" dirty="0" smtClean="0"/>
                        <a:t>. 6.60</a:t>
                      </a:r>
                      <a:r>
                        <a:rPr lang="id-ID" sz="1200" dirty="0" smtClean="0"/>
                        <a:t>0.000,-</a:t>
                      </a:r>
                      <a:endParaRPr lang="en-US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sz="1200" dirty="0" smtClean="0"/>
                        <a:t>Jurnal Ilmiah Ber-ISSN</a:t>
                      </a:r>
                      <a:r>
                        <a:rPr lang="id-ID" sz="1200" baseline="0" dirty="0" smtClean="0"/>
                        <a:t> Nasional Tidak terakreditasi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Rp</a:t>
                      </a:r>
                      <a:r>
                        <a:rPr lang="en-US" sz="1200" dirty="0" smtClean="0"/>
                        <a:t>. </a:t>
                      </a:r>
                      <a:r>
                        <a:rPr lang="id-ID" sz="1200" dirty="0" smtClean="0"/>
                        <a:t>1.</a:t>
                      </a:r>
                      <a:r>
                        <a:rPr lang="en-US" sz="1200" dirty="0" smtClean="0"/>
                        <a:t>65</a:t>
                      </a:r>
                      <a:r>
                        <a:rPr lang="id-ID" sz="1200" dirty="0" smtClean="0"/>
                        <a:t>0.000,-</a:t>
                      </a:r>
                      <a:endParaRPr lang="en-US" sz="12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5486"/>
            <a:ext cx="1165225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585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339502"/>
            <a:ext cx="7514035" cy="545231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/>
              <a:t>Kinerja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Dosen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75656" y="771550"/>
            <a:ext cx="4320481" cy="5452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err="1" smtClean="0"/>
              <a:t>Komponen</a:t>
            </a:r>
            <a:r>
              <a:rPr lang="en-US" sz="1600" dirty="0" smtClean="0"/>
              <a:t> </a:t>
            </a:r>
            <a:r>
              <a:rPr lang="en-US" sz="1600" dirty="0" err="1" smtClean="0"/>
              <a:t>penilaian</a:t>
            </a:r>
            <a:endParaRPr lang="en-US" sz="1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061620"/>
              </p:ext>
            </p:extLst>
          </p:nvPr>
        </p:nvGraphicFramePr>
        <p:xfrm>
          <a:off x="1763688" y="1316781"/>
          <a:ext cx="6912768" cy="235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956"/>
                <a:gridCol w="2677388"/>
                <a:gridCol w="1224136"/>
                <a:gridCol w="1224136"/>
                <a:gridCol w="136815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 </a:t>
                      </a:r>
                      <a:r>
                        <a:rPr lang="en-US" dirty="0" err="1" smtClean="0"/>
                        <a:t>Penilaian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Bobot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Tepat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Waktu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Bobot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Tepat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Waktu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Mengumpulkan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Penyerahan</a:t>
                      </a:r>
                      <a:r>
                        <a:rPr lang="en-US" dirty="0" smtClean="0"/>
                        <a:t> Proposal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Penyerahan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Revisi</a:t>
                      </a:r>
                      <a:r>
                        <a:rPr lang="en-US" dirty="0" smtClean="0"/>
                        <a:t> Proposal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Penyerahan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Laporan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Kemajuan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Penyerahan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Laporan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Akhir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Kesesuaian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Luaran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dijanjikan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480349" y="3795886"/>
            <a:ext cx="4320481" cy="5452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err="1" smtClean="0"/>
              <a:t>Ketua</a:t>
            </a:r>
            <a:r>
              <a:rPr lang="en-US" sz="1600" dirty="0" smtClean="0"/>
              <a:t> : 60%; </a:t>
            </a:r>
            <a:r>
              <a:rPr lang="en-US" sz="1600" dirty="0" err="1" smtClean="0"/>
              <a:t>Anggota</a:t>
            </a:r>
            <a:r>
              <a:rPr lang="en-US" sz="1600" dirty="0" smtClean="0"/>
              <a:t> 1,2 @ 20% - 20%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/>
              <a:t>Tunggal : 100%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293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339502"/>
            <a:ext cx="7514035" cy="545231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/>
              <a:t>Kinerja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Dosen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56838" y="897107"/>
            <a:ext cx="4320481" cy="125496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1600" dirty="0" err="1" smtClean="0"/>
              <a:t>Ilustrasi</a:t>
            </a:r>
            <a:r>
              <a:rPr lang="en-US" sz="1600" dirty="0" smtClean="0"/>
              <a:t>:</a:t>
            </a:r>
          </a:p>
          <a:p>
            <a:pPr algn="l"/>
            <a:r>
              <a:rPr lang="en-US" sz="1600" dirty="0" err="1" smtClean="0"/>
              <a:t>Dosen</a:t>
            </a:r>
            <a:r>
              <a:rPr lang="en-US" sz="1600" dirty="0" smtClean="0"/>
              <a:t> X </a:t>
            </a:r>
            <a:r>
              <a:rPr lang="en-US" sz="1600" dirty="0" err="1" smtClean="0"/>
              <a:t>mengajukan</a:t>
            </a:r>
            <a:r>
              <a:rPr lang="en-US" sz="1600" dirty="0" smtClean="0"/>
              <a:t> 3 </a:t>
            </a:r>
            <a:r>
              <a:rPr lang="en-US" sz="1600" dirty="0" err="1" smtClean="0"/>
              <a:t>judul</a:t>
            </a:r>
            <a:r>
              <a:rPr lang="en-US" sz="1600" dirty="0" smtClean="0"/>
              <a:t> </a:t>
            </a:r>
            <a:r>
              <a:rPr lang="en-US" sz="1600" dirty="0" err="1" smtClean="0"/>
              <a:t>penelitian</a:t>
            </a:r>
            <a:endParaRPr lang="en-US" sz="1600" dirty="0" smtClean="0"/>
          </a:p>
          <a:p>
            <a:pPr algn="l"/>
            <a:r>
              <a:rPr lang="en-US" sz="1600" dirty="0" err="1" smtClean="0"/>
              <a:t>Judul</a:t>
            </a:r>
            <a:r>
              <a:rPr lang="en-US" sz="1600" dirty="0" smtClean="0"/>
              <a:t> 1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ketua</a:t>
            </a:r>
            <a:r>
              <a:rPr lang="en-US" sz="1600" dirty="0" smtClean="0"/>
              <a:t> </a:t>
            </a:r>
            <a:r>
              <a:rPr lang="en-US" sz="1600" dirty="0" err="1" smtClean="0"/>
              <a:t>tunggal</a:t>
            </a:r>
            <a:endParaRPr lang="en-US" sz="1600" dirty="0" smtClean="0"/>
          </a:p>
          <a:p>
            <a:pPr algn="l"/>
            <a:r>
              <a:rPr lang="en-US" sz="1600" dirty="0" err="1" smtClean="0"/>
              <a:t>Judul</a:t>
            </a:r>
            <a:r>
              <a:rPr lang="en-US" sz="1600" dirty="0" smtClean="0"/>
              <a:t> 2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ketua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anggota</a:t>
            </a:r>
            <a:r>
              <a:rPr lang="en-US" sz="1600" dirty="0" smtClean="0"/>
              <a:t> 2</a:t>
            </a:r>
          </a:p>
          <a:p>
            <a:pPr algn="l"/>
            <a:r>
              <a:rPr lang="en-US" sz="1600" dirty="0" err="1" smtClean="0"/>
              <a:t>Judul</a:t>
            </a:r>
            <a:r>
              <a:rPr lang="en-US" sz="1600" dirty="0" smtClean="0"/>
              <a:t> 3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anggota</a:t>
            </a:r>
            <a:r>
              <a:rPr lang="en-US" sz="1600" dirty="0" smtClean="0"/>
              <a:t> 1 </a:t>
            </a:r>
            <a:r>
              <a:rPr lang="en-US" sz="1600" dirty="0" err="1" smtClean="0"/>
              <a:t>dari</a:t>
            </a:r>
            <a:r>
              <a:rPr lang="en-US" sz="1600" dirty="0" smtClean="0"/>
              <a:t> 2 </a:t>
            </a:r>
            <a:r>
              <a:rPr lang="en-US" sz="1600" dirty="0" err="1" smtClean="0"/>
              <a:t>anggota</a:t>
            </a:r>
            <a:endParaRPr lang="en-US" sz="1600" dirty="0" smtClean="0"/>
          </a:p>
          <a:p>
            <a:pPr algn="l"/>
            <a:endParaRPr lang="en-US" sz="1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47664" y="4083918"/>
            <a:ext cx="1368151" cy="5452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1400" dirty="0" smtClean="0"/>
              <a:t>100% x 10 = 10</a:t>
            </a:r>
            <a:endParaRPr lang="en-US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446903"/>
              </p:ext>
            </p:extLst>
          </p:nvPr>
        </p:nvGraphicFramePr>
        <p:xfrm>
          <a:off x="1547664" y="2067694"/>
          <a:ext cx="1440160" cy="2080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</a:tblGrid>
              <a:tr h="20970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Judul</a:t>
                      </a:r>
                      <a:r>
                        <a:rPr lang="en-US" dirty="0" smtClean="0"/>
                        <a:t> 1        100%</a:t>
                      </a:r>
                      <a:endParaRPr lang="en-US" dirty="0"/>
                    </a:p>
                  </a:txBody>
                  <a:tcPr/>
                </a:tc>
              </a:tr>
              <a:tr h="218331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281191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272043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262895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253747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244599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2195736" y="2211710"/>
            <a:ext cx="144016" cy="123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994406"/>
              </p:ext>
            </p:extLst>
          </p:nvPr>
        </p:nvGraphicFramePr>
        <p:xfrm>
          <a:off x="3131840" y="2067694"/>
          <a:ext cx="1343980" cy="2080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3980"/>
              </a:tblGrid>
              <a:tr h="20970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Judul</a:t>
                      </a:r>
                      <a:r>
                        <a:rPr lang="en-US" dirty="0" smtClean="0"/>
                        <a:t> 2        60%</a:t>
                      </a:r>
                      <a:endParaRPr lang="en-US" dirty="0"/>
                    </a:p>
                  </a:txBody>
                  <a:tcPr/>
                </a:tc>
              </a:tr>
              <a:tr h="218331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281191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27204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</a:tr>
              <a:tr h="26289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1.5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</a:tr>
              <a:tr h="25374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</a:tr>
              <a:tr h="244599">
                <a:tc>
                  <a:txBody>
                    <a:bodyPr/>
                    <a:lstStyle/>
                    <a:p>
                      <a:r>
                        <a:rPr lang="en-US" dirty="0" smtClean="0"/>
                        <a:t>6.5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flipV="1">
            <a:off x="3779912" y="2211710"/>
            <a:ext cx="144016" cy="123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717142"/>
              </p:ext>
            </p:extLst>
          </p:nvPr>
        </p:nvGraphicFramePr>
        <p:xfrm>
          <a:off x="4644008" y="2067694"/>
          <a:ext cx="1362797" cy="2080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2797"/>
              </a:tblGrid>
              <a:tr h="20970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Judul</a:t>
                      </a:r>
                      <a:r>
                        <a:rPr lang="en-US" dirty="0" smtClean="0"/>
                        <a:t> 3        20%</a:t>
                      </a:r>
                      <a:endParaRPr lang="en-US" dirty="0"/>
                    </a:p>
                  </a:txBody>
                  <a:tcPr/>
                </a:tc>
              </a:tr>
              <a:tr h="218331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281191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27204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</a:tr>
              <a:tr h="26289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1.5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</a:tr>
              <a:tr h="253747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244599">
                <a:tc>
                  <a:txBody>
                    <a:bodyPr/>
                    <a:lstStyle/>
                    <a:p>
                      <a:r>
                        <a:rPr lang="en-US" dirty="0" smtClean="0"/>
                        <a:t>7.5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flipV="1">
            <a:off x="5292080" y="2211710"/>
            <a:ext cx="144016" cy="123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1"/>
          <p:cNvSpPr txBox="1">
            <a:spLocks/>
          </p:cNvSpPr>
          <p:nvPr/>
        </p:nvSpPr>
        <p:spPr>
          <a:xfrm>
            <a:off x="3059832" y="4083917"/>
            <a:ext cx="1368151" cy="5452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1400" dirty="0"/>
              <a:t>6</a:t>
            </a:r>
            <a:r>
              <a:rPr lang="en-US" sz="1400" dirty="0" smtClean="0"/>
              <a:t>0% x 6.5 = 3.9</a:t>
            </a:r>
            <a:endParaRPr lang="en-US" sz="1400" dirty="0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572000" y="4065231"/>
            <a:ext cx="1368151" cy="5452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1400" dirty="0" smtClean="0"/>
              <a:t>20% x 7.5 = 1.5</a:t>
            </a:r>
            <a:endParaRPr lang="en-US" sz="1400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084168" y="2202366"/>
            <a:ext cx="2952328" cy="5452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1200" dirty="0" smtClean="0"/>
              <a:t>TOTAL KINERJA PENELITIAN DOSEN:</a:t>
            </a:r>
          </a:p>
          <a:p>
            <a:pPr algn="l"/>
            <a:r>
              <a:rPr lang="en-US" sz="1200" dirty="0" smtClean="0"/>
              <a:t>10 + 3.9 + 1.5 = 15.4 / 3 = 5.13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60698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555526"/>
            <a:ext cx="7514035" cy="985242"/>
          </a:xfrm>
        </p:spPr>
        <p:txBody>
          <a:bodyPr/>
          <a:lstStyle/>
          <a:p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TA 2017/2018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2111363"/>
              </p:ext>
            </p:extLst>
          </p:nvPr>
        </p:nvGraphicFramePr>
        <p:xfrm>
          <a:off x="179512" y="2067694"/>
          <a:ext cx="8784978" cy="1339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7"/>
                <a:gridCol w="576064"/>
                <a:gridCol w="648072"/>
                <a:gridCol w="648072"/>
                <a:gridCol w="576064"/>
                <a:gridCol w="576064"/>
                <a:gridCol w="648072"/>
                <a:gridCol w="576064"/>
                <a:gridCol w="576064"/>
                <a:gridCol w="648072"/>
                <a:gridCol w="1152128"/>
                <a:gridCol w="1224135"/>
              </a:tblGrid>
              <a:tr h="3600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Bidang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Ilmu</a:t>
                      </a:r>
                      <a:endParaRPr lang="en-US" sz="11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Target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Real Proposal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Laporan</a:t>
                      </a:r>
                      <a:endParaRPr lang="en-US" sz="1200" dirty="0" smtClean="0"/>
                    </a:p>
                    <a:p>
                      <a:pPr algn="ctr"/>
                      <a:r>
                        <a:rPr lang="en-US" sz="1200" dirty="0" err="1" smtClean="0"/>
                        <a:t>Akhir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Prosentase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Capaian</a:t>
                      </a:r>
                      <a:r>
                        <a:rPr lang="en-US" sz="1200" dirty="0" smtClean="0"/>
                        <a:t> Proposal</a:t>
                      </a:r>
                      <a:endParaRPr 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Prosentase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Capaian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Laporan</a:t>
                      </a:r>
                      <a:endParaRPr lang="en-US" sz="1200" dirty="0"/>
                    </a:p>
                  </a:txBody>
                  <a:tcPr/>
                </a:tc>
              </a:tr>
              <a:tr h="21602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Muda</a:t>
                      </a:r>
                      <a:endParaRPr lang="en-US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Madya</a:t>
                      </a:r>
                      <a:endParaRPr lang="en-US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Prima</a:t>
                      </a:r>
                      <a:endParaRPr lang="en-US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Muda</a:t>
                      </a:r>
                      <a:endParaRPr lang="en-US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Madya</a:t>
                      </a:r>
                      <a:endParaRPr lang="en-US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Prima</a:t>
                      </a:r>
                      <a:endParaRPr lang="en-US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Muda</a:t>
                      </a:r>
                      <a:endParaRPr lang="en-US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Madya</a:t>
                      </a:r>
                      <a:endParaRPr lang="en-US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Prima</a:t>
                      </a:r>
                      <a:endParaRPr lang="en-US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638924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Ilmu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Komunikasi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80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26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62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12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31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54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11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25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83.78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96.77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278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1707654"/>
            <a:ext cx="5976664" cy="1493459"/>
          </a:xfrm>
        </p:spPr>
        <p:txBody>
          <a:bodyPr>
            <a:normAutofit/>
          </a:bodyPr>
          <a:lstStyle/>
          <a:p>
            <a:pPr algn="r"/>
            <a:r>
              <a:rPr lang="id-ID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Terima kasih </a:t>
            </a:r>
            <a:endParaRPr lang="en-US" sz="4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2931790"/>
            <a:ext cx="6696744" cy="16561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5486"/>
            <a:ext cx="1165225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351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555526"/>
            <a:ext cx="7514035" cy="9852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Target </a:t>
            </a:r>
            <a:r>
              <a:rPr lang="en-US" dirty="0" err="1" smtClean="0"/>
              <a:t>Rencana</a:t>
            </a:r>
            <a:r>
              <a:rPr lang="en-US" dirty="0" smtClean="0"/>
              <a:t> Proposal </a:t>
            </a:r>
            <a:r>
              <a:rPr lang="en-US" dirty="0" err="1" smtClean="0"/>
              <a:t>Penelitian</a:t>
            </a:r>
            <a:r>
              <a:rPr lang="en-US" dirty="0" smtClean="0"/>
              <a:t> TA. 2018/2019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9587047"/>
              </p:ext>
            </p:extLst>
          </p:nvPr>
        </p:nvGraphicFramePr>
        <p:xfrm>
          <a:off x="1403648" y="1914531"/>
          <a:ext cx="6840758" cy="1314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800200"/>
                <a:gridCol w="1152128"/>
                <a:gridCol w="1152128"/>
                <a:gridCol w="1152126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Bidang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Ilmu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Program </a:t>
                      </a:r>
                      <a:r>
                        <a:rPr lang="en-US" dirty="0" err="1" smtClean="0"/>
                        <a:t>Studi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TP-AA (</a:t>
                      </a:r>
                      <a:r>
                        <a:rPr lang="en-US" dirty="0" err="1" smtClean="0"/>
                        <a:t>Muda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 (</a:t>
                      </a:r>
                      <a:r>
                        <a:rPr lang="en-US" dirty="0" err="1" smtClean="0"/>
                        <a:t>Madya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S2 LK/S3 (Prima)</a:t>
                      </a:r>
                    </a:p>
                  </a:txBody>
                  <a:tcPr anchor="ctr"/>
                </a:tc>
              </a:tr>
              <a:tr h="369187">
                <a:tc rowSpan="2">
                  <a:txBody>
                    <a:bodyPr/>
                    <a:lstStyle/>
                    <a:p>
                      <a:r>
                        <a:rPr lang="en-US" dirty="0" err="1" smtClean="0"/>
                        <a:t>Ilmu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Komunikasi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Ilmu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Komunikasi</a:t>
                      </a:r>
                      <a:r>
                        <a:rPr lang="en-US" baseline="0" dirty="0" smtClean="0"/>
                        <a:t> S1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36918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Ilmu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Komunikasi</a:t>
                      </a:r>
                      <a:r>
                        <a:rPr lang="en-US" baseline="0" dirty="0" smtClean="0"/>
                        <a:t> S2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234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682929"/>
              </p:ext>
            </p:extLst>
          </p:nvPr>
        </p:nvGraphicFramePr>
        <p:xfrm>
          <a:off x="1619672" y="123478"/>
          <a:ext cx="7128790" cy="4797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199"/>
                <a:gridCol w="2201885"/>
                <a:gridCol w="388247"/>
                <a:gridCol w="410118"/>
                <a:gridCol w="388247"/>
                <a:gridCol w="388247"/>
                <a:gridCol w="388247"/>
                <a:gridCol w="388247"/>
                <a:gridCol w="388247"/>
                <a:gridCol w="410118"/>
                <a:gridCol w="388247"/>
                <a:gridCol w="388247"/>
                <a:gridCol w="388247"/>
                <a:gridCol w="388247"/>
              </a:tblGrid>
              <a:tr h="266906"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en-US" sz="1000" u="sng" strike="noStrike" dirty="0">
                          <a:effectLst/>
                        </a:rPr>
                        <a:t>JADWAL KEGIATAN RISET INTERNAL UMB TAHUN AKADEMIK 2018/2019</a:t>
                      </a:r>
                      <a:r>
                        <a:rPr lang="en-US" sz="1000" u="none" strike="noStrike" dirty="0">
                          <a:effectLst/>
                        </a:rPr>
                        <a:t/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PUSAT PENELITIAN UNIVERSITAS MERCU BUANA</a:t>
                      </a:r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3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No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KEGIATAN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2018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2019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3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Sept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Okt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Nov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Des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Jan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Feb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Apr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Mei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Jun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Jul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Agt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23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n-NO" sz="900" u="none" strike="noStrike" dirty="0">
                          <a:effectLst/>
                        </a:rPr>
                        <a:t>Sosialisasi Panduan Penelitian Internal &amp; Sistem Informasi Penelitian</a:t>
                      </a:r>
                      <a:endParaRPr lang="nn-N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err="1">
                          <a:effectLst/>
                        </a:rPr>
                        <a:t>Minggu</a:t>
                      </a:r>
                      <a:r>
                        <a:rPr lang="en-US" sz="800" u="none" strike="noStrike" dirty="0">
                          <a:effectLst/>
                        </a:rPr>
                        <a:t> 2-3</a:t>
                      </a:r>
                      <a:endParaRPr lang="en-US" sz="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</a:tr>
              <a:tr h="2723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err="1">
                          <a:effectLst/>
                        </a:rPr>
                        <a:t>Pelatihan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Penyusunan</a:t>
                      </a:r>
                      <a:r>
                        <a:rPr lang="en-US" sz="900" u="none" strike="noStrike" dirty="0">
                          <a:effectLst/>
                        </a:rPr>
                        <a:t> Proposal </a:t>
                      </a:r>
                      <a:r>
                        <a:rPr lang="en-US" sz="900" u="none" strike="noStrike" dirty="0" err="1">
                          <a:effectLst/>
                        </a:rPr>
                        <a:t>Penelitian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err="1">
                          <a:effectLst/>
                        </a:rPr>
                        <a:t>Minggu</a:t>
                      </a:r>
                      <a:r>
                        <a:rPr lang="en-US" sz="800" u="none" strike="noStrike" dirty="0">
                          <a:effectLst/>
                        </a:rPr>
                        <a:t> 4</a:t>
                      </a:r>
                      <a:endParaRPr lang="en-US" sz="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</a:tr>
              <a:tr h="397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err="1">
                          <a:effectLst/>
                        </a:rPr>
                        <a:t>Klinik</a:t>
                      </a:r>
                      <a:r>
                        <a:rPr lang="en-US" sz="900" u="none" strike="noStrike" dirty="0">
                          <a:effectLst/>
                        </a:rPr>
                        <a:t> Proposal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err="1">
                          <a:effectLst/>
                        </a:rPr>
                        <a:t>Minggu</a:t>
                      </a:r>
                      <a:r>
                        <a:rPr lang="en-US" sz="800" u="none" strike="noStrike" dirty="0">
                          <a:effectLst/>
                        </a:rPr>
                        <a:t> 1</a:t>
                      </a:r>
                      <a:br>
                        <a:rPr lang="en-US" sz="800" u="none" strike="noStrike" dirty="0">
                          <a:effectLst/>
                        </a:rPr>
                      </a:br>
                      <a:endParaRPr lang="en-US" sz="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</a:tr>
              <a:tr h="397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err="1">
                          <a:effectLst/>
                        </a:rPr>
                        <a:t>Penerimaan</a:t>
                      </a:r>
                      <a:r>
                        <a:rPr lang="en-US" sz="900" u="none" strike="noStrike" dirty="0">
                          <a:effectLst/>
                        </a:rPr>
                        <a:t> Proposal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err="1">
                          <a:effectLst/>
                        </a:rPr>
                        <a:t>Minggu</a:t>
                      </a:r>
                      <a:r>
                        <a:rPr lang="en-US" sz="800" u="none" strike="noStrike" dirty="0">
                          <a:effectLst/>
                        </a:rPr>
                        <a:t> 4</a:t>
                      </a:r>
                      <a:br>
                        <a:rPr lang="en-US" sz="800" u="none" strike="noStrike" dirty="0">
                          <a:effectLst/>
                        </a:rPr>
                      </a:br>
                      <a:endParaRPr lang="en-US" sz="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err="1">
                          <a:effectLst/>
                        </a:rPr>
                        <a:t>Minggu</a:t>
                      </a:r>
                      <a:r>
                        <a:rPr lang="en-US" sz="800" u="none" strike="noStrike" dirty="0">
                          <a:effectLst/>
                        </a:rPr>
                        <a:t> 4</a:t>
                      </a:r>
                      <a:br>
                        <a:rPr lang="en-US" sz="800" u="none" strike="noStrike" dirty="0">
                          <a:effectLst/>
                        </a:rPr>
                      </a:br>
                      <a:endParaRPr lang="en-US" sz="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</a:tr>
              <a:tr h="397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Review Proposal/Desk </a:t>
                      </a:r>
                      <a:r>
                        <a:rPr lang="en-US" sz="900" u="none" strike="noStrike" dirty="0" err="1">
                          <a:effectLst/>
                        </a:rPr>
                        <a:t>Evaluasi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err="1">
                          <a:effectLst/>
                        </a:rPr>
                        <a:t>Minggu</a:t>
                      </a:r>
                      <a:r>
                        <a:rPr lang="en-US" sz="800" u="none" strike="noStrike" dirty="0">
                          <a:effectLst/>
                        </a:rPr>
                        <a:t> 1</a:t>
                      </a:r>
                      <a:br>
                        <a:rPr lang="en-US" sz="800" u="none" strike="noStrike" dirty="0">
                          <a:effectLst/>
                        </a:rPr>
                      </a:br>
                      <a:endParaRPr lang="en-US" sz="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err="1">
                          <a:effectLst/>
                        </a:rPr>
                        <a:t>Minggu</a:t>
                      </a:r>
                      <a:r>
                        <a:rPr lang="en-US" sz="800" u="none" strike="noStrike" dirty="0">
                          <a:effectLst/>
                        </a:rPr>
                        <a:t/>
                      </a:r>
                      <a:br>
                        <a:rPr lang="en-US" sz="800" u="none" strike="noStrike" dirty="0">
                          <a:effectLst/>
                        </a:rPr>
                      </a:br>
                      <a:endParaRPr lang="en-US" sz="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err="1">
                          <a:effectLst/>
                        </a:rPr>
                        <a:t>Minggu</a:t>
                      </a:r>
                      <a:r>
                        <a:rPr lang="en-US" sz="800" u="none" strike="noStrike" dirty="0">
                          <a:effectLst/>
                        </a:rPr>
                        <a:t> 1</a:t>
                      </a:r>
                      <a:br>
                        <a:rPr lang="en-US" sz="800" u="none" strike="noStrike" dirty="0">
                          <a:effectLst/>
                        </a:rPr>
                      </a:br>
                      <a:endParaRPr lang="en-US" sz="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</a:tr>
              <a:tr h="397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err="1">
                          <a:effectLst/>
                        </a:rPr>
                        <a:t>Pelatihan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Metodologi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Penelitian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err="1">
                          <a:effectLst/>
                        </a:rPr>
                        <a:t>Minggu</a:t>
                      </a:r>
                      <a:r>
                        <a:rPr lang="en-US" sz="800" u="none" strike="noStrike" dirty="0">
                          <a:effectLst/>
                        </a:rPr>
                        <a:t> 4</a:t>
                      </a:r>
                      <a:br>
                        <a:rPr lang="en-US" sz="800" u="none" strike="noStrike" dirty="0">
                          <a:effectLst/>
                        </a:rPr>
                      </a:br>
                      <a:endParaRPr lang="en-US" sz="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</a:tr>
              <a:tr h="397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Monitoring </a:t>
                      </a:r>
                      <a:r>
                        <a:rPr lang="en-US" sz="900" u="none" strike="noStrike" dirty="0" err="1">
                          <a:effectLst/>
                        </a:rPr>
                        <a:t>Evaluasi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Penelitian</a:t>
                      </a:r>
                      <a:r>
                        <a:rPr lang="en-US" sz="900" u="none" strike="noStrike" dirty="0">
                          <a:effectLst/>
                        </a:rPr>
                        <a:t> Internal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err="1">
                          <a:effectLst/>
                        </a:rPr>
                        <a:t>Minggu</a:t>
                      </a:r>
                      <a:r>
                        <a:rPr lang="en-US" sz="800" u="none" strike="noStrike" dirty="0">
                          <a:effectLst/>
                        </a:rPr>
                        <a:t> 2</a:t>
                      </a:r>
                      <a:br>
                        <a:rPr lang="en-US" sz="800" u="none" strike="noStrike" dirty="0">
                          <a:effectLst/>
                        </a:rPr>
                      </a:br>
                      <a:endParaRPr lang="en-US" sz="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</a:tr>
              <a:tr h="397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Review Monitoring </a:t>
                      </a:r>
                      <a:r>
                        <a:rPr lang="en-US" sz="900" u="none" strike="noStrike" dirty="0" err="1">
                          <a:effectLst/>
                        </a:rPr>
                        <a:t>Evaluasi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Penelitian</a:t>
                      </a:r>
                      <a:r>
                        <a:rPr lang="en-US" sz="900" u="none" strike="noStrike" dirty="0">
                          <a:effectLst/>
                        </a:rPr>
                        <a:t> Internal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err="1">
                          <a:effectLst/>
                        </a:rPr>
                        <a:t>Minggu</a:t>
                      </a:r>
                      <a:r>
                        <a:rPr lang="en-US" sz="800" u="none" strike="noStrike" dirty="0">
                          <a:effectLst/>
                        </a:rPr>
                        <a:t> 3-4</a:t>
                      </a:r>
                      <a:br>
                        <a:rPr lang="en-US" sz="800" u="none" strike="noStrike" dirty="0">
                          <a:effectLst/>
                        </a:rPr>
                      </a:br>
                      <a:endParaRPr lang="en-US" sz="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</a:tr>
              <a:tr h="397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err="1">
                          <a:effectLst/>
                        </a:rPr>
                        <a:t>Laporan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Akhir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err="1">
                          <a:effectLst/>
                        </a:rPr>
                        <a:t>Minggu</a:t>
                      </a:r>
                      <a:r>
                        <a:rPr lang="en-US" sz="800" u="none" strike="noStrike" dirty="0">
                          <a:effectLst/>
                        </a:rPr>
                        <a:t> 4</a:t>
                      </a:r>
                      <a:br>
                        <a:rPr lang="en-US" sz="800" u="none" strike="noStrike" dirty="0">
                          <a:effectLst/>
                        </a:rPr>
                      </a:br>
                      <a:endParaRPr lang="en-US" sz="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</a:tr>
              <a:tr h="397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err="1">
                          <a:effectLst/>
                        </a:rPr>
                        <a:t>Pekan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Penelitian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err="1">
                          <a:effectLst/>
                        </a:rPr>
                        <a:t>Minggu</a:t>
                      </a:r>
                      <a:r>
                        <a:rPr lang="en-US" sz="800" u="none" strike="noStrike" dirty="0">
                          <a:effectLst/>
                        </a:rPr>
                        <a:t> 4</a:t>
                      </a:r>
                      <a:br>
                        <a:rPr lang="en-US" sz="800" u="none" strike="noStrike" dirty="0">
                          <a:effectLst/>
                        </a:rPr>
                      </a:br>
                      <a:endParaRPr lang="en-US" sz="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</a:tr>
              <a:tr h="397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err="1">
                          <a:effectLst/>
                        </a:rPr>
                        <a:t>Penetapan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Penelitian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Terbaik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err="1">
                          <a:effectLst/>
                        </a:rPr>
                        <a:t>Minggu</a:t>
                      </a:r>
                      <a:r>
                        <a:rPr lang="en-US" sz="800" u="none" strike="noStrike" dirty="0">
                          <a:effectLst/>
                        </a:rPr>
                        <a:t> 4</a:t>
                      </a:r>
                      <a:br>
                        <a:rPr lang="en-US" sz="800" u="none" strike="noStrike" dirty="0">
                          <a:effectLst/>
                        </a:rPr>
                      </a:br>
                      <a:endParaRPr lang="en-US" sz="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63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23479"/>
            <a:ext cx="7514035" cy="576064"/>
          </a:xfrm>
        </p:spPr>
        <p:txBody>
          <a:bodyPr/>
          <a:lstStyle/>
          <a:p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Internal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689021"/>
              </p:ext>
            </p:extLst>
          </p:nvPr>
        </p:nvGraphicFramePr>
        <p:xfrm>
          <a:off x="1331640" y="694893"/>
          <a:ext cx="7632848" cy="4229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5544616"/>
              </a:tblGrid>
              <a:tr h="216023">
                <a:tc>
                  <a:txBody>
                    <a:bodyPr/>
                    <a:lstStyle/>
                    <a:p>
                      <a:r>
                        <a:rPr lang="en-US" dirty="0" smtClean="0"/>
                        <a:t>Skim </a:t>
                      </a:r>
                      <a:r>
                        <a:rPr lang="en-US" dirty="0" err="1" smtClean="0"/>
                        <a:t>Penelitian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Keterangan</a:t>
                      </a:r>
                      <a:endParaRPr lang="en-US" dirty="0"/>
                    </a:p>
                  </a:txBody>
                  <a:tcPr/>
                </a:tc>
              </a:tr>
              <a:tr h="107097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PENELITIAN DOSEN MUDA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dirty="0" err="1" smtClean="0"/>
                        <a:t>Syarat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Ketua</a:t>
                      </a:r>
                      <a:r>
                        <a:rPr lang="en-US" sz="1200" dirty="0" smtClean="0"/>
                        <a:t> : </a:t>
                      </a:r>
                      <a:r>
                        <a:rPr lang="en-US" sz="1200" dirty="0" err="1" smtClean="0"/>
                        <a:t>Memiliki</a:t>
                      </a:r>
                      <a:r>
                        <a:rPr lang="en-US" sz="1200" baseline="0" dirty="0" smtClean="0"/>
                        <a:t> NIDN </a:t>
                      </a:r>
                      <a:r>
                        <a:rPr lang="en-US" sz="1200" baseline="0" dirty="0" err="1" smtClean="0"/>
                        <a:t>Universitas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Mercu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Buana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Pendidikan</a:t>
                      </a:r>
                      <a:r>
                        <a:rPr lang="en-US" sz="1200" baseline="0" dirty="0" smtClean="0"/>
                        <a:t> minimal S2, </a:t>
                      </a:r>
                      <a:r>
                        <a:rPr lang="en-US" sz="1200" baseline="0" dirty="0" err="1" smtClean="0"/>
                        <a:t>Memiliki</a:t>
                      </a:r>
                      <a:r>
                        <a:rPr lang="en-US" sz="1200" baseline="0" dirty="0" smtClean="0"/>
                        <a:t> JFA </a:t>
                      </a:r>
                      <a:r>
                        <a:rPr lang="en-US" sz="1200" baseline="0" dirty="0" err="1" smtClean="0"/>
                        <a:t>maksimal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Asisten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Ahli</a:t>
                      </a:r>
                      <a:r>
                        <a:rPr lang="en-US" sz="1200" baseline="0" dirty="0" smtClean="0"/>
                        <a:t>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baseline="0" dirty="0" err="1" smtClean="0"/>
                        <a:t>Syarat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Anggota</a:t>
                      </a:r>
                      <a:r>
                        <a:rPr lang="en-US" sz="1200" baseline="0" dirty="0" smtClean="0"/>
                        <a:t> : </a:t>
                      </a:r>
                      <a:r>
                        <a:rPr lang="en-US" sz="1200" baseline="0" dirty="0" err="1" smtClean="0"/>
                        <a:t>Maksimal</a:t>
                      </a:r>
                      <a:r>
                        <a:rPr lang="en-US" sz="1200" baseline="0" dirty="0" smtClean="0"/>
                        <a:t> 2 orang </a:t>
                      </a:r>
                      <a:r>
                        <a:rPr lang="en-US" sz="1200" baseline="0" dirty="0" err="1" smtClean="0"/>
                        <a:t>anggota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dirty="0" err="1" smtClean="0"/>
                        <a:t>Memiliki</a:t>
                      </a:r>
                      <a:r>
                        <a:rPr lang="en-US" sz="1200" baseline="0" dirty="0" smtClean="0"/>
                        <a:t> NIDN </a:t>
                      </a:r>
                      <a:r>
                        <a:rPr lang="en-US" sz="1200" baseline="0" dirty="0" err="1" smtClean="0"/>
                        <a:t>Universitas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Mercu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Buana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Pendidikan</a:t>
                      </a:r>
                      <a:r>
                        <a:rPr lang="en-US" sz="1200" baseline="0" dirty="0" smtClean="0"/>
                        <a:t> minimal S2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Pendanaan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skim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dosen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muda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adalah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sebesar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Rp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4.200.000,-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luaran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skim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dosen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muda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minimal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publikasi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jurnal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lokal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PENELITIAN</a:t>
                      </a:r>
                      <a:r>
                        <a:rPr lang="en-US" sz="1200" baseline="0" dirty="0" smtClean="0"/>
                        <a:t> DOSEN MADYA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dirty="0" err="1" smtClean="0"/>
                        <a:t>Syarat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Ketua</a:t>
                      </a:r>
                      <a:r>
                        <a:rPr lang="en-US" sz="1200" dirty="0" smtClean="0"/>
                        <a:t> : </a:t>
                      </a:r>
                      <a:r>
                        <a:rPr lang="en-US" sz="1200" dirty="0" err="1" smtClean="0"/>
                        <a:t>Memiliki</a:t>
                      </a:r>
                      <a:r>
                        <a:rPr lang="en-US" sz="1200" baseline="0" dirty="0" smtClean="0"/>
                        <a:t> NIDN </a:t>
                      </a:r>
                      <a:r>
                        <a:rPr lang="en-US" sz="1200" baseline="0" dirty="0" err="1" smtClean="0"/>
                        <a:t>Universitas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Mercu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Buana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Pendidikan</a:t>
                      </a:r>
                      <a:r>
                        <a:rPr lang="en-US" sz="1200" baseline="0" dirty="0" smtClean="0"/>
                        <a:t> minimal S2, </a:t>
                      </a:r>
                      <a:r>
                        <a:rPr lang="en-US" sz="1200" baseline="0" dirty="0" err="1" smtClean="0"/>
                        <a:t>Memiliki</a:t>
                      </a:r>
                      <a:r>
                        <a:rPr lang="en-US" sz="1200" baseline="0" dirty="0" smtClean="0"/>
                        <a:t> JFA </a:t>
                      </a:r>
                      <a:r>
                        <a:rPr lang="en-US" sz="1200" baseline="0" dirty="0" err="1" smtClean="0"/>
                        <a:t>Lektor</a:t>
                      </a:r>
                      <a:endParaRPr lang="en-US" sz="1200" baseline="0" dirty="0" smtClean="0"/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baseline="0" dirty="0" err="1" smtClean="0"/>
                        <a:t>Syarat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Anggota</a:t>
                      </a:r>
                      <a:r>
                        <a:rPr lang="en-US" sz="1200" baseline="0" dirty="0" smtClean="0"/>
                        <a:t> : </a:t>
                      </a:r>
                      <a:r>
                        <a:rPr lang="en-US" sz="1200" baseline="0" dirty="0" err="1" smtClean="0"/>
                        <a:t>Maksimal</a:t>
                      </a:r>
                      <a:r>
                        <a:rPr lang="en-US" sz="1200" baseline="0" dirty="0" smtClean="0"/>
                        <a:t> 2 orang </a:t>
                      </a:r>
                      <a:r>
                        <a:rPr lang="en-US" sz="1200" baseline="0" dirty="0" err="1" smtClean="0"/>
                        <a:t>anggota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dirty="0" err="1" smtClean="0"/>
                        <a:t>Memiliki</a:t>
                      </a:r>
                      <a:r>
                        <a:rPr lang="en-US" sz="1200" baseline="0" dirty="0" smtClean="0"/>
                        <a:t> NIDN </a:t>
                      </a:r>
                      <a:r>
                        <a:rPr lang="en-US" sz="1200" baseline="0" dirty="0" err="1" smtClean="0"/>
                        <a:t>Universitas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Mercu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Buana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Pendidikan</a:t>
                      </a:r>
                      <a:r>
                        <a:rPr lang="en-US" sz="1200" baseline="0" dirty="0" smtClean="0"/>
                        <a:t> minimal S2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Pendanaan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skim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dosen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madya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adalah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sebesar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Rp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5.300.000,-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luaran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skim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dosen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muda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minimal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publikasi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jurnal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nasional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terakreditasi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internasional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PENELITIAN DOSEN PRIMA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dirty="0" err="1" smtClean="0"/>
                        <a:t>Syarat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Ketua</a:t>
                      </a:r>
                      <a:r>
                        <a:rPr lang="en-US" sz="1200" dirty="0" smtClean="0"/>
                        <a:t> : </a:t>
                      </a:r>
                      <a:r>
                        <a:rPr lang="en-US" sz="1200" dirty="0" err="1" smtClean="0"/>
                        <a:t>Memiliki</a:t>
                      </a:r>
                      <a:r>
                        <a:rPr lang="en-US" sz="1200" baseline="0" dirty="0" smtClean="0"/>
                        <a:t> NIDN </a:t>
                      </a:r>
                      <a:r>
                        <a:rPr lang="en-US" sz="1200" baseline="0" dirty="0" err="1" smtClean="0"/>
                        <a:t>atau</a:t>
                      </a:r>
                      <a:r>
                        <a:rPr lang="en-US" sz="1200" baseline="0" dirty="0" smtClean="0"/>
                        <a:t> NIDNK </a:t>
                      </a:r>
                      <a:r>
                        <a:rPr lang="en-US" sz="1200" baseline="0" dirty="0" err="1" smtClean="0"/>
                        <a:t>Universitas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Mercu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Buana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Pendidikan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harus</a:t>
                      </a:r>
                      <a:r>
                        <a:rPr lang="en-US" sz="1200" baseline="0" dirty="0" smtClean="0"/>
                        <a:t> S3.</a:t>
                      </a:r>
                    </a:p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dirty="0" err="1" smtClean="0"/>
                        <a:t>Syarat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Anggota</a:t>
                      </a:r>
                      <a:r>
                        <a:rPr lang="en-US" sz="1200" dirty="0" smtClean="0"/>
                        <a:t> : </a:t>
                      </a:r>
                      <a:r>
                        <a:rPr lang="en-US" sz="1200" baseline="0" dirty="0" err="1" smtClean="0"/>
                        <a:t>Maksimal</a:t>
                      </a:r>
                      <a:r>
                        <a:rPr lang="en-US" sz="1200" baseline="0" dirty="0" smtClean="0"/>
                        <a:t> 2 orang </a:t>
                      </a:r>
                      <a:r>
                        <a:rPr lang="en-US" sz="1200" baseline="0" dirty="0" err="1" smtClean="0"/>
                        <a:t>anggota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dirty="0" err="1" smtClean="0"/>
                        <a:t>Memiliki</a:t>
                      </a:r>
                      <a:r>
                        <a:rPr lang="en-US" sz="1200" baseline="0" dirty="0" smtClean="0"/>
                        <a:t> NIDN </a:t>
                      </a:r>
                      <a:r>
                        <a:rPr lang="en-US" sz="1200" baseline="0" dirty="0" err="1" smtClean="0"/>
                        <a:t>atau</a:t>
                      </a:r>
                      <a:r>
                        <a:rPr lang="en-US" sz="1200" baseline="0" dirty="0" smtClean="0"/>
                        <a:t> NIDNK </a:t>
                      </a:r>
                      <a:r>
                        <a:rPr lang="en-US" sz="1200" baseline="0" dirty="0" err="1" smtClean="0"/>
                        <a:t>Universitas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Mercu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Buana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Pendidikan</a:t>
                      </a:r>
                      <a:r>
                        <a:rPr lang="en-US" sz="1200" baseline="0" dirty="0" smtClean="0"/>
                        <a:t> minimal S2</a:t>
                      </a:r>
                    </a:p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Pendanaan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skim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dosen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prima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adalah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sebesar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Rp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9.000.000,-</a:t>
                      </a:r>
                    </a:p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luaran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skim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dosen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prima minimal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publikasi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jurnal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internasional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bereputasi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2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793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11510"/>
            <a:ext cx="7514035" cy="576064"/>
          </a:xfrm>
        </p:spPr>
        <p:txBody>
          <a:bodyPr/>
          <a:lstStyle/>
          <a:p>
            <a:r>
              <a:rPr lang="en-US" dirty="0" smtClean="0"/>
              <a:t>Skim </a:t>
            </a:r>
            <a:r>
              <a:rPr lang="en-US" dirty="0" err="1" smtClean="0"/>
              <a:t>Penelitian</a:t>
            </a:r>
            <a:r>
              <a:rPr lang="en-US" dirty="0" smtClean="0"/>
              <a:t> Internal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4119714"/>
              </p:ext>
            </p:extLst>
          </p:nvPr>
        </p:nvGraphicFramePr>
        <p:xfrm>
          <a:off x="1403648" y="1347614"/>
          <a:ext cx="7513638" cy="2217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5497414"/>
              </a:tblGrid>
              <a:tr h="216023">
                <a:tc>
                  <a:txBody>
                    <a:bodyPr/>
                    <a:lstStyle/>
                    <a:p>
                      <a:r>
                        <a:rPr lang="en-US" dirty="0" smtClean="0"/>
                        <a:t>Skim </a:t>
                      </a:r>
                      <a:r>
                        <a:rPr lang="en-US" dirty="0" err="1" smtClean="0"/>
                        <a:t>Penelitian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Keterangan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SKIM PENELITIAN UNGGULAN DOSEN MUDA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dirty="0" err="1" smtClean="0"/>
                        <a:t>Syarat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Ketua</a:t>
                      </a:r>
                      <a:r>
                        <a:rPr lang="en-US" sz="1200" dirty="0" smtClean="0"/>
                        <a:t> : </a:t>
                      </a:r>
                      <a:r>
                        <a:rPr lang="en-US" sz="1200" dirty="0" err="1" smtClean="0"/>
                        <a:t>Memiliki</a:t>
                      </a:r>
                      <a:r>
                        <a:rPr lang="en-US" sz="1200" baseline="0" dirty="0" smtClean="0"/>
                        <a:t> NIDN </a:t>
                      </a:r>
                      <a:r>
                        <a:rPr lang="en-US" sz="1200" baseline="0" dirty="0" err="1" smtClean="0"/>
                        <a:t>atau</a:t>
                      </a:r>
                      <a:r>
                        <a:rPr lang="en-US" sz="1200" baseline="0" dirty="0" smtClean="0"/>
                        <a:t> NIDNK </a:t>
                      </a:r>
                      <a:r>
                        <a:rPr lang="en-US" sz="1200" baseline="0" dirty="0" err="1" smtClean="0"/>
                        <a:t>Universitas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Mercu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Buana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S2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JFA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Tenaga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Pengajar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Asisten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Ahli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Memiliki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publikasi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artikel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jurnal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terindeks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Scopus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Kekayaan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Intelektual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minimal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terdaftar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Memiliki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Sinta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Syarat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Anggota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Maksimal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 Orang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Anggota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dirty="0" err="1" smtClean="0"/>
                        <a:t>Memiliki</a:t>
                      </a:r>
                      <a:r>
                        <a:rPr lang="en-US" sz="1200" baseline="0" dirty="0" smtClean="0"/>
                        <a:t> NIDN </a:t>
                      </a:r>
                      <a:r>
                        <a:rPr lang="en-US" sz="1200" baseline="0" dirty="0" err="1" smtClean="0"/>
                        <a:t>atau</a:t>
                      </a:r>
                      <a:r>
                        <a:rPr lang="en-US" sz="1200" baseline="0" dirty="0" smtClean="0"/>
                        <a:t> NIDNK </a:t>
                      </a:r>
                      <a:r>
                        <a:rPr lang="en-US" sz="1200" baseline="0" dirty="0" err="1" smtClean="0"/>
                        <a:t>Universitas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Mercu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Buana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Pendidikan</a:t>
                      </a:r>
                      <a:r>
                        <a:rPr lang="en-US" sz="1200" baseline="0" dirty="0" smtClean="0"/>
                        <a:t> minimal S2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Pendanaan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Skim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Unggulan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Muda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adalah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sebesar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Rp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12.600.000,-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luaran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minimal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publikasi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jurnal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terindeks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Scopus Q4. (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dasar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luaran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minimal Model,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Teknologi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Tepat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Guna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Rekayasa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Sosial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Kebijakan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Prototype yang minimal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terdaftar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Kekayaan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Intelektual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terapan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16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83518"/>
            <a:ext cx="7514035" cy="576064"/>
          </a:xfrm>
        </p:spPr>
        <p:txBody>
          <a:bodyPr/>
          <a:lstStyle/>
          <a:p>
            <a:r>
              <a:rPr lang="en-US" dirty="0" smtClean="0"/>
              <a:t>Skim </a:t>
            </a:r>
            <a:r>
              <a:rPr lang="en-US" dirty="0" err="1" smtClean="0"/>
              <a:t>Penelitian</a:t>
            </a:r>
            <a:r>
              <a:rPr lang="en-US" dirty="0" smtClean="0"/>
              <a:t> Internal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8049362"/>
              </p:ext>
            </p:extLst>
          </p:nvPr>
        </p:nvGraphicFramePr>
        <p:xfrm>
          <a:off x="1331640" y="1491630"/>
          <a:ext cx="7513638" cy="2217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5497414"/>
              </a:tblGrid>
              <a:tr h="216023">
                <a:tc>
                  <a:txBody>
                    <a:bodyPr/>
                    <a:lstStyle/>
                    <a:p>
                      <a:r>
                        <a:rPr lang="en-US" dirty="0" smtClean="0"/>
                        <a:t>Skim </a:t>
                      </a:r>
                      <a:r>
                        <a:rPr lang="en-US" dirty="0" err="1" smtClean="0"/>
                        <a:t>Penelitian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Keterangan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SKIM PENELITIAN UNGGULAN DOSEN MADYA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dirty="0" err="1" smtClean="0"/>
                        <a:t>Syarat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Ketua</a:t>
                      </a:r>
                      <a:r>
                        <a:rPr lang="en-US" sz="1200" dirty="0" smtClean="0"/>
                        <a:t> : </a:t>
                      </a:r>
                      <a:r>
                        <a:rPr lang="en-US" sz="1200" dirty="0" err="1" smtClean="0"/>
                        <a:t>Memiliki</a:t>
                      </a:r>
                      <a:r>
                        <a:rPr lang="en-US" sz="1200" baseline="0" dirty="0" smtClean="0"/>
                        <a:t> NIDN </a:t>
                      </a:r>
                      <a:r>
                        <a:rPr lang="en-US" sz="1200" baseline="0" dirty="0" err="1" smtClean="0"/>
                        <a:t>atau</a:t>
                      </a:r>
                      <a:r>
                        <a:rPr lang="en-US" sz="1200" baseline="0" dirty="0" smtClean="0"/>
                        <a:t> NIDNK </a:t>
                      </a:r>
                      <a:r>
                        <a:rPr lang="en-US" sz="1200" baseline="0" dirty="0" err="1" smtClean="0"/>
                        <a:t>Universitas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Mercu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Buana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S2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JFA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Lektor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Memiliki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publikasi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artikel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jurnal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terindeks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Scopus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Kekayaan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Intelektual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minimal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terdaftar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Memiliki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Sinta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Syarat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Anggota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Maksimal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 Orang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Anggota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dirty="0" err="1" smtClean="0"/>
                        <a:t>Memiliki</a:t>
                      </a:r>
                      <a:r>
                        <a:rPr lang="en-US" sz="1200" baseline="0" dirty="0" smtClean="0"/>
                        <a:t> NIDN </a:t>
                      </a:r>
                      <a:r>
                        <a:rPr lang="en-US" sz="1200" baseline="0" dirty="0" err="1" smtClean="0"/>
                        <a:t>atau</a:t>
                      </a:r>
                      <a:r>
                        <a:rPr lang="en-US" sz="1200" baseline="0" dirty="0" smtClean="0"/>
                        <a:t> NIDNK </a:t>
                      </a:r>
                      <a:r>
                        <a:rPr lang="en-US" sz="1200" baseline="0" dirty="0" err="1" smtClean="0"/>
                        <a:t>Universitas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Mercu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Buana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Pendidikan</a:t>
                      </a:r>
                      <a:r>
                        <a:rPr lang="en-US" sz="1200" baseline="0" dirty="0" smtClean="0"/>
                        <a:t> minimal S2.</a:t>
                      </a:r>
                    </a:p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Pendanaan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Skim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Unggulan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Madya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adalah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sebesar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Rp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15.900.000,-</a:t>
                      </a:r>
                    </a:p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luaran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minimal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publikasi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jurnal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terindeks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Scopus Q4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Jurnal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terakreditasi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Ristekdikti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dasar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luaran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minimal Model,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Teknologi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Tepat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Guna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Rekayasa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Sosial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Kebijakan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Prototype yang minimal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terdaftar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Kekayaan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Intelektual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terapan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2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297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11510"/>
            <a:ext cx="7514035" cy="576064"/>
          </a:xfrm>
        </p:spPr>
        <p:txBody>
          <a:bodyPr/>
          <a:lstStyle/>
          <a:p>
            <a:r>
              <a:rPr lang="en-US" dirty="0" smtClean="0"/>
              <a:t>Skim </a:t>
            </a:r>
            <a:r>
              <a:rPr lang="en-US" dirty="0" err="1" smtClean="0"/>
              <a:t>Penelitian</a:t>
            </a:r>
            <a:r>
              <a:rPr lang="en-US" dirty="0" smtClean="0"/>
              <a:t> Internal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1774631"/>
              </p:ext>
            </p:extLst>
          </p:nvPr>
        </p:nvGraphicFramePr>
        <p:xfrm>
          <a:off x="1403648" y="1419622"/>
          <a:ext cx="7513638" cy="2217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5497414"/>
              </a:tblGrid>
              <a:tr h="216023">
                <a:tc>
                  <a:txBody>
                    <a:bodyPr/>
                    <a:lstStyle/>
                    <a:p>
                      <a:r>
                        <a:rPr lang="en-US" dirty="0" smtClean="0"/>
                        <a:t>Skim </a:t>
                      </a:r>
                      <a:r>
                        <a:rPr lang="en-US" dirty="0" err="1" smtClean="0"/>
                        <a:t>Penelitian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Keterangan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SKIM PENELITIAN UNGGULAN DOSEN PRIMA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dirty="0" err="1" smtClean="0"/>
                        <a:t>Syarat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Ketua</a:t>
                      </a:r>
                      <a:r>
                        <a:rPr lang="en-US" sz="1200" baseline="0" dirty="0" smtClean="0"/>
                        <a:t> : </a:t>
                      </a:r>
                      <a:r>
                        <a:rPr lang="en-US" sz="1200" dirty="0" err="1" smtClean="0"/>
                        <a:t>Memiliki</a:t>
                      </a:r>
                      <a:r>
                        <a:rPr lang="en-US" sz="1200" baseline="0" dirty="0" smtClean="0"/>
                        <a:t> NIDN </a:t>
                      </a:r>
                      <a:r>
                        <a:rPr lang="en-US" sz="1200" baseline="0" dirty="0" err="1" smtClean="0"/>
                        <a:t>atau</a:t>
                      </a:r>
                      <a:r>
                        <a:rPr lang="en-US" sz="1200" baseline="0" dirty="0" smtClean="0"/>
                        <a:t> NIDNK </a:t>
                      </a:r>
                      <a:r>
                        <a:rPr lang="en-US" sz="1200" baseline="0" dirty="0" err="1" smtClean="0"/>
                        <a:t>Universitas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Mercu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Buana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S2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JFA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Lektor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Kepala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S3,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Memiliki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publikasi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artikel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jurnal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terindeks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Scopus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Kekayaan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Intelektual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minimal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terdaftar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Memiliki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Sinta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Syarat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Anggota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Maksimal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 Orang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Anggota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dirty="0" err="1" smtClean="0"/>
                        <a:t>Memiliki</a:t>
                      </a:r>
                      <a:r>
                        <a:rPr lang="en-US" sz="1200" baseline="0" dirty="0" smtClean="0"/>
                        <a:t> NIDN </a:t>
                      </a:r>
                      <a:r>
                        <a:rPr lang="en-US" sz="1200" baseline="0" dirty="0" err="1" smtClean="0"/>
                        <a:t>atau</a:t>
                      </a:r>
                      <a:r>
                        <a:rPr lang="en-US" sz="1200" baseline="0" dirty="0" smtClean="0"/>
                        <a:t> NIDNK </a:t>
                      </a:r>
                      <a:r>
                        <a:rPr lang="en-US" sz="1200" baseline="0" dirty="0" err="1" smtClean="0"/>
                        <a:t>Universitas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Mercu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Buana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Pendidikan</a:t>
                      </a:r>
                      <a:r>
                        <a:rPr lang="en-US" sz="1200" baseline="0" dirty="0" smtClean="0"/>
                        <a:t> minimal S2.</a:t>
                      </a:r>
                    </a:p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Pendanaan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Skim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Unggulan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Prima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adalah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sebesar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Rp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27.000.000,-</a:t>
                      </a:r>
                    </a:p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luaran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minimal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publikasi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jurnal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terindeks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Scopus Q3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Jurnal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terakreditasi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Ristekdikti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dasar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luaran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minimal Model,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Teknologi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Tepat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Guna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Rekayasa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Sosial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Kebijakan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Prototype yang minimal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terdaftar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Kekayaan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Intelektual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terapan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2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174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Isi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635646"/>
            <a:ext cx="7514035" cy="1987675"/>
          </a:xfrm>
        </p:spPr>
        <p:txBody>
          <a:bodyPr/>
          <a:lstStyle/>
          <a:p>
            <a:r>
              <a:rPr lang="en-US" dirty="0" smtClean="0"/>
              <a:t>Isi/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RIP (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Induk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RIP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ditolak</a:t>
            </a:r>
            <a:endParaRPr lang="en-US" dirty="0" smtClean="0"/>
          </a:p>
          <a:p>
            <a:r>
              <a:rPr lang="en-US" dirty="0" err="1" smtClean="0"/>
              <a:t>Keterkaitan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yang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RIP yang </a:t>
            </a:r>
            <a:r>
              <a:rPr lang="en-US" dirty="0" err="1" smtClean="0"/>
              <a:t>dituju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Bab 2: </a:t>
            </a:r>
            <a:r>
              <a:rPr lang="en-US" dirty="0" err="1" smtClean="0"/>
              <a:t>Renstra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Peta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68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3745</TotalTime>
  <Words>1152</Words>
  <Application>Microsoft Office PowerPoint</Application>
  <PresentationFormat>On-screen Show (16:9)</PresentationFormat>
  <Paragraphs>421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맑은 고딕</vt:lpstr>
      <vt:lpstr>Arial</vt:lpstr>
      <vt:lpstr>Calibri</vt:lpstr>
      <vt:lpstr>Corbel</vt:lpstr>
      <vt:lpstr>HY엽서L</vt:lpstr>
      <vt:lpstr>Parallax</vt:lpstr>
      <vt:lpstr>PowerPoint Presentation</vt:lpstr>
      <vt:lpstr>Evaluasi Penelitian TA 2017/2018</vt:lpstr>
      <vt:lpstr>Target Rencana Proposal Penelitian TA. 2018/2019</vt:lpstr>
      <vt:lpstr>PowerPoint Presentation</vt:lpstr>
      <vt:lpstr>Skema Penelitian Internal</vt:lpstr>
      <vt:lpstr>Skim Penelitian Internal</vt:lpstr>
      <vt:lpstr>Skim Penelitian Internal</vt:lpstr>
      <vt:lpstr>Skim Penelitian Internal</vt:lpstr>
      <vt:lpstr>Isi Penelitian</vt:lpstr>
      <vt:lpstr>Unggulan Riset berdasarkan RIP 2016-2020</vt:lpstr>
      <vt:lpstr>Proses Penelitian</vt:lpstr>
      <vt:lpstr>Proses Penelitian</vt:lpstr>
      <vt:lpstr>Proses Penelitian</vt:lpstr>
      <vt:lpstr>Insentif Jurnal</vt:lpstr>
      <vt:lpstr>Insentif Jurnal</vt:lpstr>
      <vt:lpstr>Insentif Jurnal</vt:lpstr>
      <vt:lpstr>Dana Insentif Jurnal  Sesuai dengan SK Rektor Nomor : 01/379/C-Skep/VIII/2017 tentang Petunjuk Teknis Pengajuan Insentif Terbitan Berkala Ilmiah Jurnal Ber-ISSN Di Lingkungan Universitas Mercu Buana</vt:lpstr>
      <vt:lpstr>Kinerja Penelitian Dosen</vt:lpstr>
      <vt:lpstr>Kinerja Penelitian Dosen</vt:lpstr>
      <vt:lpstr>Terima kasih 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LPPM-UMB</cp:lastModifiedBy>
  <cp:revision>185</cp:revision>
  <cp:lastPrinted>2018-10-08T09:02:41Z</cp:lastPrinted>
  <dcterms:created xsi:type="dcterms:W3CDTF">2014-04-01T16:27:38Z</dcterms:created>
  <dcterms:modified xsi:type="dcterms:W3CDTF">2018-10-08T10:14:48Z</dcterms:modified>
</cp:coreProperties>
</file>