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6"/>
  </p:notesMasterIdLst>
  <p:sldIdLst>
    <p:sldId id="256" r:id="rId2"/>
    <p:sldId id="280" r:id="rId3"/>
    <p:sldId id="276" r:id="rId4"/>
    <p:sldId id="277" r:id="rId5"/>
    <p:sldId id="278" r:id="rId6"/>
    <p:sldId id="279" r:id="rId7"/>
    <p:sldId id="274" r:id="rId8"/>
    <p:sldId id="258" r:id="rId9"/>
    <p:sldId id="259" r:id="rId10"/>
    <p:sldId id="273" r:id="rId11"/>
    <p:sldId id="260" r:id="rId12"/>
    <p:sldId id="261" r:id="rId13"/>
    <p:sldId id="262" r:id="rId14"/>
    <p:sldId id="263" r:id="rId15"/>
    <p:sldId id="264" r:id="rId16"/>
    <p:sldId id="271" r:id="rId17"/>
    <p:sldId id="265" r:id="rId18"/>
    <p:sldId id="266" r:id="rId19"/>
    <p:sldId id="267" r:id="rId20"/>
    <p:sldId id="272" r:id="rId21"/>
    <p:sldId id="268" r:id="rId22"/>
    <p:sldId id="269" r:id="rId23"/>
    <p:sldId id="275" r:id="rId24"/>
    <p:sldId id="270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42" autoAdjust="0"/>
    <p:restoredTop sz="86379"/>
  </p:normalViewPr>
  <p:slideViewPr>
    <p:cSldViewPr snapToGrid="0">
      <p:cViewPr varScale="1">
        <p:scale>
          <a:sx n="85" d="100"/>
          <a:sy n="85" d="100"/>
        </p:scale>
        <p:origin x="648" y="16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3CBCEF-7CD9-6945-9FC9-E5A40361A62E}" type="datetimeFigureOut">
              <a:rPr lang="en-US" smtClean="0"/>
              <a:t>10/31/18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E912B-0AD4-C64F-AC67-06798F9137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067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F3E912B-0AD4-C64F-AC67-06798F91377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5388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10/31/18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7D170A-D932-4676-8942-E02188226C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211" y="685799"/>
            <a:ext cx="10760077" cy="2971801"/>
          </a:xfrm>
        </p:spPr>
        <p:txBody>
          <a:bodyPr>
            <a:normAutofit fontScale="90000"/>
          </a:bodyPr>
          <a:lstStyle/>
          <a:p>
            <a:r>
              <a:rPr lang="en-US" sz="6600" dirty="0" err="1"/>
              <a:t>Sistem</a:t>
            </a:r>
            <a:r>
              <a:rPr lang="en-US" sz="6600" dirty="0"/>
              <a:t> </a:t>
            </a:r>
            <a:r>
              <a:rPr lang="en-US" sz="6600" dirty="0" err="1"/>
              <a:t>informasi</a:t>
            </a:r>
            <a:r>
              <a:rPr lang="en-US" sz="6600" dirty="0"/>
              <a:t> </a:t>
            </a:r>
            <a:r>
              <a:rPr lang="en-US" sz="6600" dirty="0" err="1"/>
              <a:t>riset</a:t>
            </a:r>
            <a:br>
              <a:rPr lang="en-US" sz="6600" dirty="0"/>
            </a:br>
            <a:r>
              <a:rPr lang="en-US" sz="6600" dirty="0" err="1"/>
              <a:t>universitas</a:t>
            </a:r>
            <a:r>
              <a:rPr lang="en-US" sz="6600" dirty="0"/>
              <a:t> </a:t>
            </a:r>
            <a:r>
              <a:rPr lang="en-US" sz="6600" dirty="0" err="1"/>
              <a:t>mercu</a:t>
            </a:r>
            <a:r>
              <a:rPr lang="en-US" sz="6600" dirty="0"/>
              <a:t> </a:t>
            </a:r>
            <a:r>
              <a:rPr lang="en-US" sz="6600" dirty="0" err="1"/>
              <a:t>buana</a:t>
            </a:r>
            <a:endParaRPr lang="en-US" sz="6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EBBE50-10DE-4C32-AB0F-B1C77599DB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FFC000"/>
                </a:solidFill>
              </a:rPr>
              <a:t>DOSEN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8A0C9F-3E04-D047-8893-02C774314D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645" y="0"/>
            <a:ext cx="1179871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04CA850-527E-B044-8E78-BA72A20417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7182" y="1248754"/>
            <a:ext cx="1163783" cy="1189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67223"/>
      </p:ext>
    </p:extLst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52AE9AA-EF23-534E-B32E-7291E957D1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216492" cy="68580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EA0537F-AD67-9F4A-9CD4-77D9ACD9A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767" y="224064"/>
            <a:ext cx="2760997" cy="23830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A576543-D08A-CD44-8FF2-297EB9411E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83035" y="2607130"/>
            <a:ext cx="2773729" cy="18806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6C07D6-6979-B446-8BC1-EC9E26A024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767" y="4487802"/>
            <a:ext cx="2760997" cy="17883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7822908-2B70-754B-89E7-2D3B7D6171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4759" y="224064"/>
            <a:ext cx="2821669" cy="148004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ADB71C1A-5A36-5747-805E-004EEFDB856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4759" y="2158096"/>
            <a:ext cx="2852947" cy="187357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EF89D14-5EEE-AC4C-A33C-BB5FC708FADB}"/>
              </a:ext>
            </a:extLst>
          </p:cNvPr>
          <p:cNvSpPr txBox="1"/>
          <p:nvPr/>
        </p:nvSpPr>
        <p:spPr>
          <a:xfrm>
            <a:off x="8174759" y="4862945"/>
            <a:ext cx="36708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Cetak</a:t>
            </a:r>
            <a:r>
              <a:rPr lang="en-US" sz="3200" dirty="0"/>
              <a:t> SPK Download </a:t>
            </a:r>
            <a:r>
              <a:rPr lang="en-US" sz="3200" dirty="0" err="1"/>
              <a:t>Sendiri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536834136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513ED-B577-40CB-B770-08C07ACD0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Profile </a:t>
            </a:r>
            <a:r>
              <a:rPr lang="en-US" dirty="0" err="1"/>
              <a:t>dosen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2587B-5FF1-4185-9F14-68CC6342F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1987826"/>
            <a:ext cx="6723753" cy="2313241"/>
          </a:xfrm>
        </p:spPr>
        <p:txBody>
          <a:bodyPr/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Meihat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informasi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profile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Dosen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melakukan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login</a:t>
            </a:r>
          </a:p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Mengubah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data No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Handphoone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Email dan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Lokasi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Kampus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F2FF8C-C406-4A66-9A04-078A7EB02C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4211" y="235226"/>
            <a:ext cx="2165005" cy="1752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03E7D0-76EE-4B34-8926-FFB012BB4D1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7407965" y="346603"/>
            <a:ext cx="3990975" cy="566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213834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737C02-868F-4100-A248-F441E53E86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970525-4D83-9E4D-8C61-E7ECF24C47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8113" y="2104266"/>
            <a:ext cx="2760997" cy="2383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46308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FF7E52-96C7-4191-BD48-EA361F39ED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650" y="5230282"/>
            <a:ext cx="8534400" cy="1507067"/>
          </a:xfrm>
        </p:spPr>
        <p:txBody>
          <a:bodyPr/>
          <a:lstStyle/>
          <a:p>
            <a:r>
              <a:rPr lang="en-US" dirty="0"/>
              <a:t>Daftar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8215F0-8ACC-4195-8580-1ABFBAE6E8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4003574"/>
            <a:ext cx="8534400" cy="1610875"/>
          </a:xfrm>
        </p:spPr>
        <p:txBody>
          <a:bodyPr/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Menampilkan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daftar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usulan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penelitian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telah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disubmit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Melakukan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upload proposal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usulan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perbaikan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draft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jurnal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draft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laporan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akhir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dan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laporan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akhir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final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A9F2EA9-6C7F-0441-B157-7D4A1965B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1712" cy="35004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398702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D5106-863C-427C-A322-CAD0D11DDE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Daftar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- </a:t>
            </a:r>
            <a:r>
              <a:rPr lang="en-US" dirty="0" err="1"/>
              <a:t>Tambah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1E8B00-4DF0-4A2F-9239-846D0EFF6F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3" y="2794000"/>
            <a:ext cx="5597318" cy="2056296"/>
          </a:xfrm>
        </p:spPr>
        <p:txBody>
          <a:bodyPr/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Dosen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menambahkan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usulan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penelitian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Biaya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Penelitian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berdasarka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level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Dosen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Target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Capaian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Anggota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Penelitian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(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Dosen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Mahasiswa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)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dapat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lebih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satu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863879-DD1D-4807-86CE-FBEA7027E9B5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" y="0"/>
            <a:ext cx="4914900" cy="293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FEC44E1-D188-431A-9AB6-04CF7765286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81530" y="0"/>
            <a:ext cx="5910469" cy="48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6593587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B5951-041B-4176-B13B-9E1B50DED7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Daftar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r>
              <a:rPr lang="en-US" dirty="0"/>
              <a:t> – download </a:t>
            </a:r>
            <a:r>
              <a:rPr lang="en-US" dirty="0" err="1"/>
              <a:t>pernyataan</a:t>
            </a:r>
            <a:r>
              <a:rPr lang="en-US" dirty="0"/>
              <a:t> &amp; </a:t>
            </a:r>
            <a:r>
              <a:rPr lang="en-US" dirty="0" err="1"/>
              <a:t>pengesahan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58425-5E6E-4546-B5B0-D707264B16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623929"/>
            <a:ext cx="7267092" cy="1677137"/>
          </a:xfrm>
        </p:spPr>
        <p:txBody>
          <a:bodyPr/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Dapat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dilakukan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pada view daftar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usulan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penelitian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telah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disubmit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Hasil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keluaran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berupa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PDF &amp;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Dosen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wajib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mencetak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serta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menandatangani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E69A0F8-7475-42E1-ABC8-A2176125F9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177"/>
          <a:stretch/>
        </p:blipFill>
        <p:spPr>
          <a:xfrm>
            <a:off x="684211" y="490330"/>
            <a:ext cx="7267091" cy="1767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515891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7FB0127-7184-3147-9B9F-95060534DA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0"/>
            <a:ext cx="5237157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F1299A-97B6-D44C-BA4F-C3E6E1BE53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798" y="-1"/>
            <a:ext cx="5549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51470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273CA-0FC1-42A8-AAA6-C63B6438B3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1337" y="5350933"/>
            <a:ext cx="8534400" cy="1507067"/>
          </a:xfrm>
        </p:spPr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penelitan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E8749-1593-4AAF-B4C9-1899323AF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337" y="3234269"/>
            <a:ext cx="8534400" cy="1930399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Daftar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usulan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penelitian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hasil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review oleh Reviewer, KKR dan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Kapuslit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2F81070-BF4C-0043-823A-B057C6CA05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60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679828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7FCC2-53A0-40CF-B774-2F1872A29C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Hasil </a:t>
            </a:r>
            <a:r>
              <a:rPr lang="en-US" dirty="0" err="1"/>
              <a:t>usulan</a:t>
            </a:r>
            <a:r>
              <a:rPr lang="en-US" dirty="0"/>
              <a:t> </a:t>
            </a:r>
            <a:r>
              <a:rPr lang="en-US" dirty="0" err="1"/>
              <a:t>penelitan</a:t>
            </a:r>
            <a:r>
              <a:rPr lang="en-US" dirty="0"/>
              <a:t> - Detail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C67D8-7104-4891-9001-63601CB6AB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104735"/>
            <a:ext cx="6083507" cy="1683025"/>
          </a:xfrm>
        </p:spPr>
        <p:txBody>
          <a:bodyPr>
            <a:normAutofit lnSpcReduction="10000"/>
          </a:bodyPr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Menampilkan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informasi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detail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penelitian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per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judul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dipilih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Menampilkan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kriteria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penilaian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serta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nilai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diberikan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oleh Reviewer, KKR dan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Kapuslit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6BDA2B-812D-425B-AFB2-6B39E7E6CB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9610" y="371061"/>
            <a:ext cx="4567555" cy="2733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ACEA7A7-CB68-4FD0-B7E8-8A1BDF4216DE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767718" y="371061"/>
            <a:ext cx="4734671" cy="4416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414624"/>
      </p:ext>
    </p:extLst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57B40B-614D-45AD-81C6-B830307D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Pembayaran</a:t>
            </a:r>
            <a:r>
              <a:rPr lang="en-US" dirty="0"/>
              <a:t> </a:t>
            </a:r>
            <a:r>
              <a:rPr lang="en-US" dirty="0" err="1"/>
              <a:t>penelitian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20EEF-5E5C-48CC-8484-53B0A7D7B5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3522132"/>
            <a:ext cx="8534400" cy="1930399"/>
          </a:xfrm>
        </p:spPr>
        <p:txBody>
          <a:bodyPr/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Menampilkan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status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pembayaran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berdasarkan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tahap-tahap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usulan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penelitian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telah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dibuat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1B37CF2-228F-2A49-BB80-AE826AB021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372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42433"/>
      </p:ext>
    </p:extLst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71E7F-BDDA-D84F-A187-86184CC14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cap="none" dirty="0" err="1"/>
              <a:t>alur</a:t>
            </a:r>
            <a:r>
              <a:rPr lang="en-US" cap="none" dirty="0"/>
              <a:t> proses </a:t>
            </a:r>
            <a:r>
              <a:rPr lang="en-US" cap="none" dirty="0" err="1"/>
              <a:t>penelitian</a:t>
            </a:r>
            <a:r>
              <a:rPr lang="en-US" cap="none" dirty="0"/>
              <a:t> ??</a:t>
            </a:r>
          </a:p>
        </p:txBody>
      </p:sp>
    </p:spTree>
    <p:extLst>
      <p:ext uri="{BB962C8B-B14F-4D97-AF65-F5344CB8AC3E}">
        <p14:creationId xmlns:p14="http://schemas.microsoft.com/office/powerpoint/2010/main" val="2922309423"/>
      </p:ext>
    </p:extLst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B02A78-512A-074F-81D4-DF6456C6A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7200" dirty="0" err="1"/>
              <a:t>Insentif</a:t>
            </a:r>
            <a:r>
              <a:rPr lang="en-US" sz="7200" dirty="0"/>
              <a:t> </a:t>
            </a:r>
            <a:r>
              <a:rPr lang="en-US" sz="7200" dirty="0" err="1"/>
              <a:t>jurnal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358129181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2112BF-AEA9-4177-BDFB-F408B07FC1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insentif</a:t>
            </a:r>
            <a:r>
              <a:rPr lang="en-US" dirty="0"/>
              <a:t> </a:t>
            </a:r>
            <a:r>
              <a:rPr lang="en-US" dirty="0" err="1"/>
              <a:t>jurnal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FDD6B-CF5E-4F9D-9F2D-69679CFE7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794000"/>
            <a:ext cx="8534400" cy="1507067"/>
          </a:xfrm>
        </p:spPr>
        <p:txBody>
          <a:bodyPr/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Menampilkan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daftar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pengajuan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jurnal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telah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dibuat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beserta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dengan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Status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Pengajuan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D24D4B-85BD-4941-B3A3-4A54C3FA2A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212" y="536575"/>
            <a:ext cx="8534400" cy="2257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652221"/>
      </p:ext>
    </p:extLst>
  </p:cSld>
  <p:clrMapOvr>
    <a:masterClrMapping/>
  </p:clrMapOvr>
  <p:transition spd="med">
    <p:pull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7747EE-2D67-41A3-BEAF-68B5C68271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insentif</a:t>
            </a:r>
            <a:r>
              <a:rPr lang="en-US" dirty="0"/>
              <a:t> </a:t>
            </a:r>
            <a:r>
              <a:rPr lang="en-US" dirty="0" err="1"/>
              <a:t>jurnal</a:t>
            </a:r>
            <a:r>
              <a:rPr lang="en-US" dirty="0"/>
              <a:t> - </a:t>
            </a:r>
            <a:r>
              <a:rPr lang="en-US" dirty="0" err="1"/>
              <a:t>Tambah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35FD1F-5FDB-4543-A7B6-DA9C3791FD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685800"/>
            <a:ext cx="5743092" cy="4018722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Form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pengajuan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insentif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jurnal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menampilkan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detail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informasi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Dosen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Dosen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dapat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mengisi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lebih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satu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jurnal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ilmiah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dalam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satu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pengajuan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B2DE0-EB69-4BEB-83D3-B71E0ECF9D4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427304" y="570124"/>
            <a:ext cx="4850296" cy="413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207328"/>
      </p:ext>
    </p:extLst>
  </p:cSld>
  <p:clrMapOvr>
    <a:masterClrMapping/>
  </p:clrMapOvr>
  <p:transition spd="med">
    <p:pull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826BC-6A77-674F-AF49-FE09CA201A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7199" y="1858432"/>
            <a:ext cx="8534400" cy="2184931"/>
          </a:xfrm>
        </p:spPr>
        <p:txBody>
          <a:bodyPr>
            <a:normAutofit/>
          </a:bodyPr>
          <a:lstStyle/>
          <a:p>
            <a:r>
              <a:rPr lang="en-US" sz="5400" dirty="0" err="1"/>
              <a:t>Nmr</a:t>
            </a:r>
            <a:r>
              <a:rPr lang="en-US" sz="5400" dirty="0"/>
              <a:t> WA : 0818-902-415</a:t>
            </a:r>
          </a:p>
        </p:txBody>
      </p:sp>
    </p:spTree>
    <p:extLst>
      <p:ext uri="{BB962C8B-B14F-4D97-AF65-F5344CB8AC3E}">
        <p14:creationId xmlns:p14="http://schemas.microsoft.com/office/powerpoint/2010/main" val="473066624"/>
      </p:ext>
    </p:extLst>
  </p:cSld>
  <p:clrMapOvr>
    <a:masterClrMapping/>
  </p:clrMapOvr>
  <p:transition spd="med">
    <p:pull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C845CC1-EE91-4D74-BAB3-E9C5E70CC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Terima</a:t>
            </a:r>
            <a:r>
              <a:rPr lang="en-US" dirty="0"/>
              <a:t> </a:t>
            </a:r>
            <a:r>
              <a:rPr lang="en-US" dirty="0" err="1"/>
              <a:t>kasih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89352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C5DA6F3-75C2-DB48-9965-6C92C3B767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3825"/>
            <a:ext cx="12192000" cy="649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11919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42592F-8546-8E48-B30F-01CA2BD4D007}"/>
              </a:ext>
            </a:extLst>
          </p:cNvPr>
          <p:cNvSpPr/>
          <p:nvPr/>
        </p:nvSpPr>
        <p:spPr>
          <a:xfrm>
            <a:off x="59964" y="659567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</a:t>
            </a:r>
            <a:r>
              <a:rPr lang="en-US" dirty="0" err="1"/>
              <a:t>usulan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73C905-44A2-9145-9F65-AF963C23B7BE}"/>
              </a:ext>
            </a:extLst>
          </p:cNvPr>
          <p:cNvSpPr/>
          <p:nvPr/>
        </p:nvSpPr>
        <p:spPr>
          <a:xfrm>
            <a:off x="0" y="1993692"/>
            <a:ext cx="12192000" cy="1499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16A582-ECFD-134B-BEC5-F80423DD097E}"/>
              </a:ext>
            </a:extLst>
          </p:cNvPr>
          <p:cNvSpPr/>
          <p:nvPr/>
        </p:nvSpPr>
        <p:spPr>
          <a:xfrm>
            <a:off x="0" y="3570160"/>
            <a:ext cx="12192000" cy="1499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1FC7B-A0B2-B940-ABF7-6C7A53CF70B8}"/>
              </a:ext>
            </a:extLst>
          </p:cNvPr>
          <p:cNvSpPr/>
          <p:nvPr/>
        </p:nvSpPr>
        <p:spPr>
          <a:xfrm>
            <a:off x="2565820" y="2639518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 </a:t>
            </a:r>
            <a:r>
              <a:rPr lang="en-US" dirty="0" err="1"/>
              <a:t>Puslit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D4BA9-6F70-6749-AB8A-A51499E28A22}"/>
              </a:ext>
            </a:extLst>
          </p:cNvPr>
          <p:cNvSpPr/>
          <p:nvPr/>
        </p:nvSpPr>
        <p:spPr>
          <a:xfrm>
            <a:off x="2565820" y="4066085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 KKR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83FB2A-50D1-824A-B938-C336B13D06CA}"/>
              </a:ext>
            </a:extLst>
          </p:cNvPr>
          <p:cNvSpPr/>
          <p:nvPr/>
        </p:nvSpPr>
        <p:spPr>
          <a:xfrm>
            <a:off x="0" y="5134134"/>
            <a:ext cx="12192000" cy="1499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DD959E-4862-9741-BCC8-542331CE7F6F}"/>
              </a:ext>
            </a:extLst>
          </p:cNvPr>
          <p:cNvSpPr/>
          <p:nvPr/>
        </p:nvSpPr>
        <p:spPr>
          <a:xfrm>
            <a:off x="2565820" y="5719999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 Reviewer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A952E54-DAB0-1A44-AEB1-8D00615BB6FC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>
            <a:off x="1558980" y="989351"/>
            <a:ext cx="1006840" cy="1979951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BA3372B9-A408-1047-865D-2AF984419633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1558980" y="989351"/>
            <a:ext cx="1006840" cy="340651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1810FA7B-C2BE-CC4B-BD21-2040963ED54C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1558980" y="989351"/>
            <a:ext cx="1006840" cy="5060432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07B7D6D-DBBD-0443-B0D9-B632F89CE303}"/>
              </a:ext>
            </a:extLst>
          </p:cNvPr>
          <p:cNvSpPr/>
          <p:nvPr/>
        </p:nvSpPr>
        <p:spPr>
          <a:xfrm>
            <a:off x="5144128" y="748883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Hasil Review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532DF4ED-5E7E-8644-8DAE-8A6B045D231B}"/>
              </a:ext>
            </a:extLst>
          </p:cNvPr>
          <p:cNvCxnSpPr>
            <a:cxnSpLocks/>
            <a:stCxn id="6" idx="3"/>
            <a:endCxn id="21" idx="1"/>
          </p:cNvCxnSpPr>
          <p:nvPr/>
        </p:nvCxnSpPr>
        <p:spPr>
          <a:xfrm flipV="1">
            <a:off x="4064836" y="1078667"/>
            <a:ext cx="1079292" cy="1890635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9527F8D1-56DA-6146-BF30-B73D0C36363C}"/>
              </a:ext>
            </a:extLst>
          </p:cNvPr>
          <p:cNvCxnSpPr>
            <a:cxnSpLocks/>
            <a:stCxn id="7" idx="3"/>
            <a:endCxn id="21" idx="1"/>
          </p:cNvCxnSpPr>
          <p:nvPr/>
        </p:nvCxnSpPr>
        <p:spPr>
          <a:xfrm flipV="1">
            <a:off x="4064836" y="1078667"/>
            <a:ext cx="1079292" cy="3317202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62C55AF-FCBB-7A4A-9B89-4DDC31674C18}"/>
              </a:ext>
            </a:extLst>
          </p:cNvPr>
          <p:cNvCxnSpPr>
            <a:cxnSpLocks/>
            <a:stCxn id="9" idx="3"/>
            <a:endCxn id="21" idx="1"/>
          </p:cNvCxnSpPr>
          <p:nvPr/>
        </p:nvCxnSpPr>
        <p:spPr>
          <a:xfrm flipV="1">
            <a:off x="4064836" y="1078667"/>
            <a:ext cx="1079292" cy="4971116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3440554-510B-1743-84EB-CBF45FA872F7}"/>
              </a:ext>
            </a:extLst>
          </p:cNvPr>
          <p:cNvSpPr/>
          <p:nvPr/>
        </p:nvSpPr>
        <p:spPr>
          <a:xfrm>
            <a:off x="7230260" y="748882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Upload </a:t>
            </a:r>
            <a:r>
              <a:rPr lang="en-US" dirty="0" err="1"/>
              <a:t>Revisi</a:t>
            </a:r>
            <a:endParaRPr lang="en-US" dirty="0"/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F043C38C-1A34-5846-8970-C5B785F70C1A}"/>
              </a:ext>
            </a:extLst>
          </p:cNvPr>
          <p:cNvCxnSpPr>
            <a:cxnSpLocks/>
            <a:stCxn id="21" idx="3"/>
            <a:endCxn id="31" idx="1"/>
          </p:cNvCxnSpPr>
          <p:nvPr/>
        </p:nvCxnSpPr>
        <p:spPr>
          <a:xfrm flipV="1">
            <a:off x="6643144" y="1078666"/>
            <a:ext cx="587116" cy="1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94E8E64-9019-F14E-BB8F-52C10F9A9669}"/>
              </a:ext>
            </a:extLst>
          </p:cNvPr>
          <p:cNvSpPr/>
          <p:nvPr/>
        </p:nvSpPr>
        <p:spPr>
          <a:xfrm>
            <a:off x="7230260" y="2580185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Aproved</a:t>
            </a:r>
            <a:r>
              <a:rPr lang="en-US" dirty="0"/>
              <a:t> </a:t>
            </a:r>
            <a:r>
              <a:rPr lang="en-US" dirty="0" err="1"/>
              <a:t>Puslit</a:t>
            </a:r>
            <a:endParaRPr lang="en-US" dirty="0"/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74B1782C-B941-3F44-BF09-59A62815C66C}"/>
              </a:ext>
            </a:extLst>
          </p:cNvPr>
          <p:cNvCxnSpPr>
            <a:cxnSpLocks/>
            <a:endCxn id="35" idx="0"/>
          </p:cNvCxnSpPr>
          <p:nvPr/>
        </p:nvCxnSpPr>
        <p:spPr>
          <a:xfrm rot="5400000">
            <a:off x="7393901" y="1994317"/>
            <a:ext cx="1171736" cy="1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607574D4-7BD8-2D45-A1A7-2F4913FEDD9D}"/>
              </a:ext>
            </a:extLst>
          </p:cNvPr>
          <p:cNvSpPr/>
          <p:nvPr/>
        </p:nvSpPr>
        <p:spPr>
          <a:xfrm>
            <a:off x="8916659" y="748568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Download SPK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138EAB96-5DEC-C941-B9AB-9B6E7622387D}"/>
              </a:ext>
            </a:extLst>
          </p:cNvPr>
          <p:cNvCxnSpPr>
            <a:cxnSpLocks/>
            <a:stCxn id="35" idx="3"/>
            <a:endCxn id="46" idx="2"/>
          </p:cNvCxnSpPr>
          <p:nvPr/>
        </p:nvCxnSpPr>
        <p:spPr>
          <a:xfrm flipV="1">
            <a:off x="8729276" y="1408135"/>
            <a:ext cx="936891" cy="1501834"/>
          </a:xfrm>
          <a:prstGeom prst="bentConnector2">
            <a:avLst/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3A906AB-B34C-5C4A-9E2E-C670EEF8CEA9}"/>
              </a:ext>
            </a:extLst>
          </p:cNvPr>
          <p:cNvSpPr txBox="1"/>
          <p:nvPr/>
        </p:nvSpPr>
        <p:spPr>
          <a:xfrm>
            <a:off x="6538210" y="5610125"/>
            <a:ext cx="527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usulan</a:t>
            </a:r>
            <a:r>
              <a:rPr lang="en-US" sz="4400" dirty="0"/>
              <a:t> </a:t>
            </a:r>
            <a:r>
              <a:rPr lang="en-US" sz="4400" dirty="0" err="1"/>
              <a:t>penelitian</a:t>
            </a:r>
            <a:endParaRPr lang="en-US" sz="4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84145F-A7AF-C841-BAD9-B3E45B6FE05F}"/>
              </a:ext>
            </a:extLst>
          </p:cNvPr>
          <p:cNvSpPr txBox="1"/>
          <p:nvPr/>
        </p:nvSpPr>
        <p:spPr>
          <a:xfrm>
            <a:off x="68705" y="2894352"/>
            <a:ext cx="163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puslit</a:t>
            </a:r>
            <a:endParaRPr lang="en-US" sz="3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5D7691-9F45-194D-A81C-D0950D37479D}"/>
              </a:ext>
            </a:extLst>
          </p:cNvPr>
          <p:cNvSpPr txBox="1"/>
          <p:nvPr/>
        </p:nvSpPr>
        <p:spPr>
          <a:xfrm>
            <a:off x="-27481" y="-86274"/>
            <a:ext cx="527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dosen</a:t>
            </a:r>
            <a:endParaRPr lang="en-US" sz="3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7698D3-EE26-9A49-BB7C-812ECB1C97DB}"/>
              </a:ext>
            </a:extLst>
          </p:cNvPr>
          <p:cNvSpPr txBox="1"/>
          <p:nvPr/>
        </p:nvSpPr>
        <p:spPr>
          <a:xfrm>
            <a:off x="68706" y="3736144"/>
            <a:ext cx="1630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kkr</a:t>
            </a:r>
            <a:endParaRPr lang="en-US" sz="3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70EA01-DCC6-864A-9F9C-9659F54F31AD}"/>
              </a:ext>
            </a:extLst>
          </p:cNvPr>
          <p:cNvSpPr txBox="1"/>
          <p:nvPr/>
        </p:nvSpPr>
        <p:spPr>
          <a:xfrm>
            <a:off x="68705" y="6277029"/>
            <a:ext cx="527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dosen</a:t>
            </a:r>
            <a:r>
              <a:rPr lang="en-US" sz="3200" dirty="0"/>
              <a:t> reviewer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D613771-EC8B-854A-A479-37E1CAF47C56}"/>
              </a:ext>
            </a:extLst>
          </p:cNvPr>
          <p:cNvSpPr/>
          <p:nvPr/>
        </p:nvSpPr>
        <p:spPr>
          <a:xfrm>
            <a:off x="10575568" y="749197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Pencairan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1</a:t>
            </a:r>
          </a:p>
        </p:txBody>
      </p:sp>
      <p:cxnSp>
        <p:nvCxnSpPr>
          <p:cNvPr id="57" name="Elbow Connector 56">
            <a:extLst>
              <a:ext uri="{FF2B5EF4-FFF2-40B4-BE49-F238E27FC236}">
                <a16:creationId xmlns:a16="http://schemas.microsoft.com/office/drawing/2014/main" id="{BE97747F-221E-0B4F-A962-F7314136EE40}"/>
              </a:ext>
            </a:extLst>
          </p:cNvPr>
          <p:cNvCxnSpPr>
            <a:cxnSpLocks/>
            <a:endCxn id="56" idx="2"/>
          </p:cNvCxnSpPr>
          <p:nvPr/>
        </p:nvCxnSpPr>
        <p:spPr>
          <a:xfrm flipV="1">
            <a:off x="8774242" y="1408764"/>
            <a:ext cx="2550834" cy="1485590"/>
          </a:xfrm>
          <a:prstGeom prst="bentConnector2">
            <a:avLst/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727519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1" grpId="0" animBg="1"/>
      <p:bldP spid="31" grpId="0" animBg="1"/>
      <p:bldP spid="35" grpId="0" animBg="1"/>
      <p:bldP spid="46" grpId="0" animBg="1"/>
      <p:bldP spid="5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42592F-8546-8E48-B30F-01CA2BD4D007}"/>
              </a:ext>
            </a:extLst>
          </p:cNvPr>
          <p:cNvSpPr/>
          <p:nvPr/>
        </p:nvSpPr>
        <p:spPr>
          <a:xfrm>
            <a:off x="374754" y="659567"/>
            <a:ext cx="1828800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awal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73C905-44A2-9145-9F65-AF963C23B7BE}"/>
              </a:ext>
            </a:extLst>
          </p:cNvPr>
          <p:cNvSpPr/>
          <p:nvPr/>
        </p:nvSpPr>
        <p:spPr>
          <a:xfrm>
            <a:off x="0" y="1993692"/>
            <a:ext cx="12192000" cy="1499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16A582-ECFD-134B-BEC5-F80423DD097E}"/>
              </a:ext>
            </a:extLst>
          </p:cNvPr>
          <p:cNvSpPr/>
          <p:nvPr/>
        </p:nvSpPr>
        <p:spPr>
          <a:xfrm>
            <a:off x="0" y="3570160"/>
            <a:ext cx="12192000" cy="1499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1FC7B-A0B2-B940-ABF7-6C7A53CF70B8}"/>
              </a:ext>
            </a:extLst>
          </p:cNvPr>
          <p:cNvSpPr/>
          <p:nvPr/>
        </p:nvSpPr>
        <p:spPr>
          <a:xfrm>
            <a:off x="3210394" y="2639518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 </a:t>
            </a:r>
            <a:r>
              <a:rPr lang="en-US" dirty="0" err="1"/>
              <a:t>Puslit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D4BA9-6F70-6749-AB8A-A51499E28A22}"/>
              </a:ext>
            </a:extLst>
          </p:cNvPr>
          <p:cNvSpPr/>
          <p:nvPr/>
        </p:nvSpPr>
        <p:spPr>
          <a:xfrm>
            <a:off x="3210394" y="4066085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 KKR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83FB2A-50D1-824A-B938-C336B13D06CA}"/>
              </a:ext>
            </a:extLst>
          </p:cNvPr>
          <p:cNvSpPr/>
          <p:nvPr/>
        </p:nvSpPr>
        <p:spPr>
          <a:xfrm>
            <a:off x="0" y="5134134"/>
            <a:ext cx="12192000" cy="1499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DD959E-4862-9741-BCC8-542331CE7F6F}"/>
              </a:ext>
            </a:extLst>
          </p:cNvPr>
          <p:cNvSpPr/>
          <p:nvPr/>
        </p:nvSpPr>
        <p:spPr>
          <a:xfrm>
            <a:off x="3210394" y="5719999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 Reviewer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A952E54-DAB0-1A44-AEB1-8D00615BB6FC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>
            <a:off x="2203554" y="989351"/>
            <a:ext cx="1006840" cy="1979951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BA3372B9-A408-1047-865D-2AF984419633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2203554" y="989351"/>
            <a:ext cx="1006840" cy="340651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1810FA7B-C2BE-CC4B-BD21-2040963ED54C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2203554" y="989351"/>
            <a:ext cx="1006840" cy="5060432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07B7D6D-DBBD-0443-B0D9-B632F89CE303}"/>
              </a:ext>
            </a:extLst>
          </p:cNvPr>
          <p:cNvSpPr/>
          <p:nvPr/>
        </p:nvSpPr>
        <p:spPr>
          <a:xfrm>
            <a:off x="5788702" y="748883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Hasil Review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532DF4ED-5E7E-8644-8DAE-8A6B045D231B}"/>
              </a:ext>
            </a:extLst>
          </p:cNvPr>
          <p:cNvCxnSpPr>
            <a:cxnSpLocks/>
            <a:stCxn id="6" idx="3"/>
            <a:endCxn id="21" idx="1"/>
          </p:cNvCxnSpPr>
          <p:nvPr/>
        </p:nvCxnSpPr>
        <p:spPr>
          <a:xfrm flipV="1">
            <a:off x="4709410" y="1078667"/>
            <a:ext cx="1079292" cy="1890635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9527F8D1-56DA-6146-BF30-B73D0C36363C}"/>
              </a:ext>
            </a:extLst>
          </p:cNvPr>
          <p:cNvCxnSpPr>
            <a:cxnSpLocks/>
            <a:stCxn id="7" idx="3"/>
            <a:endCxn id="21" idx="1"/>
          </p:cNvCxnSpPr>
          <p:nvPr/>
        </p:nvCxnSpPr>
        <p:spPr>
          <a:xfrm flipV="1">
            <a:off x="4709410" y="1078667"/>
            <a:ext cx="1079292" cy="3317202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62C55AF-FCBB-7A4A-9B89-4DDC31674C18}"/>
              </a:ext>
            </a:extLst>
          </p:cNvPr>
          <p:cNvCxnSpPr>
            <a:cxnSpLocks/>
            <a:stCxn id="9" idx="3"/>
            <a:endCxn id="21" idx="1"/>
          </p:cNvCxnSpPr>
          <p:nvPr/>
        </p:nvCxnSpPr>
        <p:spPr>
          <a:xfrm flipV="1">
            <a:off x="4709410" y="1078667"/>
            <a:ext cx="1079292" cy="4971116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F043C38C-1A34-5846-8970-C5B785F70C1A}"/>
              </a:ext>
            </a:extLst>
          </p:cNvPr>
          <p:cNvCxnSpPr>
            <a:cxnSpLocks/>
            <a:stCxn id="21" idx="3"/>
            <a:endCxn id="35" idx="0"/>
          </p:cNvCxnSpPr>
          <p:nvPr/>
        </p:nvCxnSpPr>
        <p:spPr>
          <a:xfrm>
            <a:off x="7287718" y="1078667"/>
            <a:ext cx="1336624" cy="1501518"/>
          </a:xfrm>
          <a:prstGeom prst="bentConnector2">
            <a:avLst/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94E8E64-9019-F14E-BB8F-52C10F9A9669}"/>
              </a:ext>
            </a:extLst>
          </p:cNvPr>
          <p:cNvSpPr/>
          <p:nvPr/>
        </p:nvSpPr>
        <p:spPr>
          <a:xfrm>
            <a:off x="7874834" y="2580185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Aproved</a:t>
            </a:r>
            <a:r>
              <a:rPr lang="en-US" dirty="0"/>
              <a:t> </a:t>
            </a:r>
            <a:r>
              <a:rPr lang="en-US" dirty="0" err="1"/>
              <a:t>Puslit</a:t>
            </a:r>
            <a:endParaRPr lang="en-US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07574D4-7BD8-2D45-A1A7-2F4913FEDD9D}"/>
              </a:ext>
            </a:extLst>
          </p:cNvPr>
          <p:cNvSpPr/>
          <p:nvPr/>
        </p:nvSpPr>
        <p:spPr>
          <a:xfrm>
            <a:off x="10025924" y="748568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Pencairan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2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138EAB96-5DEC-C941-B9AB-9B6E7622387D}"/>
              </a:ext>
            </a:extLst>
          </p:cNvPr>
          <p:cNvCxnSpPr>
            <a:cxnSpLocks/>
            <a:stCxn id="35" idx="3"/>
            <a:endCxn id="46" idx="2"/>
          </p:cNvCxnSpPr>
          <p:nvPr/>
        </p:nvCxnSpPr>
        <p:spPr>
          <a:xfrm flipV="1">
            <a:off x="9373850" y="1408135"/>
            <a:ext cx="1401582" cy="1501834"/>
          </a:xfrm>
          <a:prstGeom prst="bentConnector2">
            <a:avLst/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3A906AB-B34C-5C4A-9E2E-C670EEF8CEA9}"/>
              </a:ext>
            </a:extLst>
          </p:cNvPr>
          <p:cNvSpPr txBox="1"/>
          <p:nvPr/>
        </p:nvSpPr>
        <p:spPr>
          <a:xfrm>
            <a:off x="6538210" y="5610125"/>
            <a:ext cx="527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Laporan</a:t>
            </a:r>
            <a:r>
              <a:rPr lang="en-US" sz="4400" dirty="0"/>
              <a:t> </a:t>
            </a:r>
            <a:r>
              <a:rPr lang="en-US" sz="4400" dirty="0" err="1"/>
              <a:t>awal</a:t>
            </a:r>
            <a:endParaRPr lang="en-US" sz="4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84145F-A7AF-C841-BAD9-B3E45B6FE05F}"/>
              </a:ext>
            </a:extLst>
          </p:cNvPr>
          <p:cNvSpPr txBox="1"/>
          <p:nvPr/>
        </p:nvSpPr>
        <p:spPr>
          <a:xfrm>
            <a:off x="68705" y="2894352"/>
            <a:ext cx="23921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puslit</a:t>
            </a:r>
            <a:endParaRPr lang="en-US" sz="3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5D7691-9F45-194D-A81C-D0950D37479D}"/>
              </a:ext>
            </a:extLst>
          </p:cNvPr>
          <p:cNvSpPr txBox="1"/>
          <p:nvPr/>
        </p:nvSpPr>
        <p:spPr>
          <a:xfrm>
            <a:off x="-27481" y="-86274"/>
            <a:ext cx="527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dosen</a:t>
            </a:r>
            <a:endParaRPr lang="en-US" sz="3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7698D3-EE26-9A49-BB7C-812ECB1C97DB}"/>
              </a:ext>
            </a:extLst>
          </p:cNvPr>
          <p:cNvSpPr txBox="1"/>
          <p:nvPr/>
        </p:nvSpPr>
        <p:spPr>
          <a:xfrm>
            <a:off x="68705" y="3736144"/>
            <a:ext cx="21348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kkr</a:t>
            </a:r>
            <a:endParaRPr lang="en-US" sz="3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70EA01-DCC6-864A-9F9C-9659F54F31AD}"/>
              </a:ext>
            </a:extLst>
          </p:cNvPr>
          <p:cNvSpPr txBox="1"/>
          <p:nvPr/>
        </p:nvSpPr>
        <p:spPr>
          <a:xfrm>
            <a:off x="68705" y="6277029"/>
            <a:ext cx="527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dosen</a:t>
            </a:r>
            <a:r>
              <a:rPr lang="en-US" sz="3200" dirty="0"/>
              <a:t> reviewer</a:t>
            </a:r>
          </a:p>
        </p:txBody>
      </p:sp>
    </p:spTree>
    <p:extLst>
      <p:ext uri="{BB962C8B-B14F-4D97-AF65-F5344CB8AC3E}">
        <p14:creationId xmlns:p14="http://schemas.microsoft.com/office/powerpoint/2010/main" val="285732795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1" grpId="0" animBg="1"/>
      <p:bldP spid="3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342592F-8546-8E48-B30F-01CA2BD4D007}"/>
              </a:ext>
            </a:extLst>
          </p:cNvPr>
          <p:cNvSpPr/>
          <p:nvPr/>
        </p:nvSpPr>
        <p:spPr>
          <a:xfrm>
            <a:off x="224852" y="659567"/>
            <a:ext cx="1978702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Input draft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akhir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73C905-44A2-9145-9F65-AF963C23B7BE}"/>
              </a:ext>
            </a:extLst>
          </p:cNvPr>
          <p:cNvSpPr/>
          <p:nvPr/>
        </p:nvSpPr>
        <p:spPr>
          <a:xfrm>
            <a:off x="0" y="1993692"/>
            <a:ext cx="12192000" cy="1499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B16A582-ECFD-134B-BEC5-F80423DD097E}"/>
              </a:ext>
            </a:extLst>
          </p:cNvPr>
          <p:cNvSpPr/>
          <p:nvPr/>
        </p:nvSpPr>
        <p:spPr>
          <a:xfrm>
            <a:off x="0" y="3570160"/>
            <a:ext cx="12192000" cy="1499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31FC7B-A0B2-B940-ABF7-6C7A53CF70B8}"/>
              </a:ext>
            </a:extLst>
          </p:cNvPr>
          <p:cNvSpPr/>
          <p:nvPr/>
        </p:nvSpPr>
        <p:spPr>
          <a:xfrm>
            <a:off x="3210394" y="2639518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 </a:t>
            </a:r>
            <a:r>
              <a:rPr lang="en-US" dirty="0" err="1"/>
              <a:t>Puslit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2BD4BA9-6F70-6749-AB8A-A51499E28A22}"/>
              </a:ext>
            </a:extLst>
          </p:cNvPr>
          <p:cNvSpPr/>
          <p:nvPr/>
        </p:nvSpPr>
        <p:spPr>
          <a:xfrm>
            <a:off x="3210394" y="4066085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 KKR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F83FB2A-50D1-824A-B938-C336B13D06CA}"/>
              </a:ext>
            </a:extLst>
          </p:cNvPr>
          <p:cNvSpPr/>
          <p:nvPr/>
        </p:nvSpPr>
        <p:spPr>
          <a:xfrm>
            <a:off x="0" y="5134134"/>
            <a:ext cx="12192000" cy="1499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BDD959E-4862-9741-BCC8-542331CE7F6F}"/>
              </a:ext>
            </a:extLst>
          </p:cNvPr>
          <p:cNvSpPr/>
          <p:nvPr/>
        </p:nvSpPr>
        <p:spPr>
          <a:xfrm>
            <a:off x="3210394" y="5719999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Review Reviewer</a:t>
            </a:r>
          </a:p>
        </p:txBody>
      </p:sp>
      <p:cxnSp>
        <p:nvCxnSpPr>
          <p:cNvPr id="11" name="Elbow Connector 10">
            <a:extLst>
              <a:ext uri="{FF2B5EF4-FFF2-40B4-BE49-F238E27FC236}">
                <a16:creationId xmlns:a16="http://schemas.microsoft.com/office/drawing/2014/main" id="{1A952E54-DAB0-1A44-AEB1-8D00615BB6FC}"/>
              </a:ext>
            </a:extLst>
          </p:cNvPr>
          <p:cNvCxnSpPr>
            <a:cxnSpLocks/>
            <a:stCxn id="3" idx="3"/>
            <a:endCxn id="6" idx="1"/>
          </p:cNvCxnSpPr>
          <p:nvPr/>
        </p:nvCxnSpPr>
        <p:spPr>
          <a:xfrm>
            <a:off x="2203554" y="989351"/>
            <a:ext cx="1006840" cy="1979951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>
            <a:extLst>
              <a:ext uri="{FF2B5EF4-FFF2-40B4-BE49-F238E27FC236}">
                <a16:creationId xmlns:a16="http://schemas.microsoft.com/office/drawing/2014/main" id="{BA3372B9-A408-1047-865D-2AF984419633}"/>
              </a:ext>
            </a:extLst>
          </p:cNvPr>
          <p:cNvCxnSpPr>
            <a:cxnSpLocks/>
            <a:stCxn id="3" idx="3"/>
            <a:endCxn id="7" idx="1"/>
          </p:cNvCxnSpPr>
          <p:nvPr/>
        </p:nvCxnSpPr>
        <p:spPr>
          <a:xfrm>
            <a:off x="2203554" y="989351"/>
            <a:ext cx="1006840" cy="3406518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Elbow Connector 16">
            <a:extLst>
              <a:ext uri="{FF2B5EF4-FFF2-40B4-BE49-F238E27FC236}">
                <a16:creationId xmlns:a16="http://schemas.microsoft.com/office/drawing/2014/main" id="{1810FA7B-C2BE-CC4B-BD21-2040963ED54C}"/>
              </a:ext>
            </a:extLst>
          </p:cNvPr>
          <p:cNvCxnSpPr>
            <a:cxnSpLocks/>
            <a:stCxn id="3" idx="3"/>
            <a:endCxn id="9" idx="1"/>
          </p:cNvCxnSpPr>
          <p:nvPr/>
        </p:nvCxnSpPr>
        <p:spPr>
          <a:xfrm>
            <a:off x="2203554" y="989351"/>
            <a:ext cx="1006840" cy="5060432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507B7D6D-DBBD-0443-B0D9-B632F89CE303}"/>
              </a:ext>
            </a:extLst>
          </p:cNvPr>
          <p:cNvSpPr/>
          <p:nvPr/>
        </p:nvSpPr>
        <p:spPr>
          <a:xfrm>
            <a:off x="5788702" y="748883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Hasil Review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532DF4ED-5E7E-8644-8DAE-8A6B045D231B}"/>
              </a:ext>
            </a:extLst>
          </p:cNvPr>
          <p:cNvCxnSpPr>
            <a:cxnSpLocks/>
            <a:stCxn id="6" idx="3"/>
            <a:endCxn id="21" idx="1"/>
          </p:cNvCxnSpPr>
          <p:nvPr/>
        </p:nvCxnSpPr>
        <p:spPr>
          <a:xfrm flipV="1">
            <a:off x="4709410" y="1078667"/>
            <a:ext cx="1079292" cy="1890635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9527F8D1-56DA-6146-BF30-B73D0C36363C}"/>
              </a:ext>
            </a:extLst>
          </p:cNvPr>
          <p:cNvCxnSpPr>
            <a:cxnSpLocks/>
            <a:stCxn id="7" idx="3"/>
            <a:endCxn id="21" idx="1"/>
          </p:cNvCxnSpPr>
          <p:nvPr/>
        </p:nvCxnSpPr>
        <p:spPr>
          <a:xfrm flipV="1">
            <a:off x="4709410" y="1078667"/>
            <a:ext cx="1079292" cy="3317202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>
            <a:extLst>
              <a:ext uri="{FF2B5EF4-FFF2-40B4-BE49-F238E27FC236}">
                <a16:creationId xmlns:a16="http://schemas.microsoft.com/office/drawing/2014/main" id="{162C55AF-FCBB-7A4A-9B89-4DDC31674C18}"/>
              </a:ext>
            </a:extLst>
          </p:cNvPr>
          <p:cNvCxnSpPr>
            <a:cxnSpLocks/>
            <a:stCxn id="9" idx="3"/>
            <a:endCxn id="21" idx="1"/>
          </p:cNvCxnSpPr>
          <p:nvPr/>
        </p:nvCxnSpPr>
        <p:spPr>
          <a:xfrm flipV="1">
            <a:off x="4709410" y="1078667"/>
            <a:ext cx="1079292" cy="4971116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30">
            <a:extLst>
              <a:ext uri="{FF2B5EF4-FFF2-40B4-BE49-F238E27FC236}">
                <a16:creationId xmlns:a16="http://schemas.microsoft.com/office/drawing/2014/main" id="{A3440554-510B-1743-84EB-CBF45FA872F7}"/>
              </a:ext>
            </a:extLst>
          </p:cNvPr>
          <p:cNvSpPr/>
          <p:nvPr/>
        </p:nvSpPr>
        <p:spPr>
          <a:xfrm>
            <a:off x="7874833" y="748882"/>
            <a:ext cx="1883763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Upload </a:t>
            </a:r>
            <a:r>
              <a:rPr lang="en-US" dirty="0" err="1"/>
              <a:t>laporan</a:t>
            </a:r>
            <a:r>
              <a:rPr lang="en-US" dirty="0"/>
              <a:t> </a:t>
            </a:r>
            <a:r>
              <a:rPr lang="en-US" dirty="0" err="1"/>
              <a:t>akhir</a:t>
            </a:r>
            <a:endParaRPr lang="en-US" dirty="0"/>
          </a:p>
        </p:txBody>
      </p: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F043C38C-1A34-5846-8970-C5B785F70C1A}"/>
              </a:ext>
            </a:extLst>
          </p:cNvPr>
          <p:cNvCxnSpPr>
            <a:cxnSpLocks/>
            <a:stCxn id="21" idx="3"/>
            <a:endCxn id="31" idx="1"/>
          </p:cNvCxnSpPr>
          <p:nvPr/>
        </p:nvCxnSpPr>
        <p:spPr>
          <a:xfrm flipV="1">
            <a:off x="7287718" y="1078666"/>
            <a:ext cx="587115" cy="1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D94E8E64-9019-F14E-BB8F-52C10F9A9669}"/>
              </a:ext>
            </a:extLst>
          </p:cNvPr>
          <p:cNvSpPr/>
          <p:nvPr/>
        </p:nvSpPr>
        <p:spPr>
          <a:xfrm>
            <a:off x="8067206" y="2700730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Aproved</a:t>
            </a:r>
            <a:r>
              <a:rPr lang="en-US" dirty="0"/>
              <a:t> </a:t>
            </a:r>
            <a:r>
              <a:rPr lang="en-US" dirty="0" err="1"/>
              <a:t>Puslit</a:t>
            </a:r>
            <a:endParaRPr lang="en-US" dirty="0"/>
          </a:p>
        </p:txBody>
      </p:sp>
      <p:cxnSp>
        <p:nvCxnSpPr>
          <p:cNvPr id="36" name="Elbow Connector 35">
            <a:extLst>
              <a:ext uri="{FF2B5EF4-FFF2-40B4-BE49-F238E27FC236}">
                <a16:creationId xmlns:a16="http://schemas.microsoft.com/office/drawing/2014/main" id="{74B1782C-B941-3F44-BF09-59A62815C66C}"/>
              </a:ext>
            </a:extLst>
          </p:cNvPr>
          <p:cNvCxnSpPr>
            <a:cxnSpLocks/>
            <a:stCxn id="31" idx="2"/>
            <a:endCxn id="35" idx="0"/>
          </p:cNvCxnSpPr>
          <p:nvPr/>
        </p:nvCxnSpPr>
        <p:spPr>
          <a:xfrm rot="5400000">
            <a:off x="8170575" y="2054589"/>
            <a:ext cx="1292281" cy="1"/>
          </a:xfrm>
          <a:prstGeom prst="bentConnector3">
            <a:avLst>
              <a:gd name="adj1" fmla="val 50000"/>
            </a:avLst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607574D4-7BD8-2D45-A1A7-2F4913FEDD9D}"/>
              </a:ext>
            </a:extLst>
          </p:cNvPr>
          <p:cNvSpPr/>
          <p:nvPr/>
        </p:nvSpPr>
        <p:spPr>
          <a:xfrm>
            <a:off x="10025924" y="748568"/>
            <a:ext cx="1499016" cy="6595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Pencairan</a:t>
            </a:r>
            <a:r>
              <a:rPr lang="en-US" dirty="0"/>
              <a:t> </a:t>
            </a:r>
            <a:r>
              <a:rPr lang="en-US" dirty="0" err="1"/>
              <a:t>Tahap</a:t>
            </a:r>
            <a:r>
              <a:rPr lang="en-US" dirty="0"/>
              <a:t> 3</a:t>
            </a:r>
          </a:p>
        </p:txBody>
      </p:sp>
      <p:cxnSp>
        <p:nvCxnSpPr>
          <p:cNvPr id="47" name="Elbow Connector 46">
            <a:extLst>
              <a:ext uri="{FF2B5EF4-FFF2-40B4-BE49-F238E27FC236}">
                <a16:creationId xmlns:a16="http://schemas.microsoft.com/office/drawing/2014/main" id="{138EAB96-5DEC-C941-B9AB-9B6E7622387D}"/>
              </a:ext>
            </a:extLst>
          </p:cNvPr>
          <p:cNvCxnSpPr>
            <a:cxnSpLocks/>
            <a:stCxn id="35" idx="3"/>
            <a:endCxn id="46" idx="2"/>
          </p:cNvCxnSpPr>
          <p:nvPr/>
        </p:nvCxnSpPr>
        <p:spPr>
          <a:xfrm flipV="1">
            <a:off x="9566222" y="1408135"/>
            <a:ext cx="1209210" cy="1622379"/>
          </a:xfrm>
          <a:prstGeom prst="bentConnector2">
            <a:avLst/>
          </a:prstGeom>
          <a:ln w="76200">
            <a:solidFill>
              <a:schemeClr val="accent1">
                <a:lumMod val="50000"/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13A906AB-B34C-5C4A-9E2E-C670EEF8CEA9}"/>
              </a:ext>
            </a:extLst>
          </p:cNvPr>
          <p:cNvSpPr txBox="1"/>
          <p:nvPr/>
        </p:nvSpPr>
        <p:spPr>
          <a:xfrm>
            <a:off x="6538210" y="5610125"/>
            <a:ext cx="52765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/>
              <a:t>Laporan</a:t>
            </a:r>
            <a:r>
              <a:rPr lang="en-US" sz="4400" dirty="0"/>
              <a:t> </a:t>
            </a:r>
            <a:r>
              <a:rPr lang="en-US" sz="4400" dirty="0" err="1"/>
              <a:t>akhir</a:t>
            </a:r>
            <a:endParaRPr lang="en-US" sz="44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984145F-A7AF-C841-BAD9-B3E45B6FE05F}"/>
              </a:ext>
            </a:extLst>
          </p:cNvPr>
          <p:cNvSpPr txBox="1"/>
          <p:nvPr/>
        </p:nvSpPr>
        <p:spPr>
          <a:xfrm>
            <a:off x="68705" y="2894352"/>
            <a:ext cx="2134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puslit</a:t>
            </a:r>
            <a:endParaRPr lang="en-US" sz="3200" dirty="0"/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935D7691-9F45-194D-A81C-D0950D37479D}"/>
              </a:ext>
            </a:extLst>
          </p:cNvPr>
          <p:cNvSpPr txBox="1"/>
          <p:nvPr/>
        </p:nvSpPr>
        <p:spPr>
          <a:xfrm>
            <a:off x="-27481" y="-86274"/>
            <a:ext cx="527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dosen</a:t>
            </a:r>
            <a:endParaRPr lang="en-US" sz="32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F7698D3-EE26-9A49-BB7C-812ECB1C97DB}"/>
              </a:ext>
            </a:extLst>
          </p:cNvPr>
          <p:cNvSpPr txBox="1"/>
          <p:nvPr/>
        </p:nvSpPr>
        <p:spPr>
          <a:xfrm>
            <a:off x="68705" y="3736144"/>
            <a:ext cx="206239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kkr</a:t>
            </a:r>
            <a:endParaRPr lang="en-US" sz="32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B70EA01-DCC6-864A-9F9C-9659F54F31AD}"/>
              </a:ext>
            </a:extLst>
          </p:cNvPr>
          <p:cNvSpPr txBox="1"/>
          <p:nvPr/>
        </p:nvSpPr>
        <p:spPr>
          <a:xfrm>
            <a:off x="68705" y="6277029"/>
            <a:ext cx="527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dosen</a:t>
            </a:r>
            <a:r>
              <a:rPr lang="en-US" sz="3200" dirty="0"/>
              <a:t> reviewer</a:t>
            </a:r>
          </a:p>
        </p:txBody>
      </p:sp>
    </p:spTree>
    <p:extLst>
      <p:ext uri="{BB962C8B-B14F-4D97-AF65-F5344CB8AC3E}">
        <p14:creationId xmlns:p14="http://schemas.microsoft.com/office/powerpoint/2010/main" val="113222853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21" grpId="0" animBg="1"/>
      <p:bldP spid="31" grpId="0" animBg="1"/>
      <p:bldP spid="3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EE53B52A-475A-864C-AE5C-32FD73CE3DD8}"/>
              </a:ext>
            </a:extLst>
          </p:cNvPr>
          <p:cNvSpPr txBox="1">
            <a:spLocks/>
          </p:cNvSpPr>
          <p:nvPr/>
        </p:nvSpPr>
        <p:spPr>
          <a:xfrm>
            <a:off x="684211" y="587515"/>
            <a:ext cx="11348461" cy="1949908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/>
              <a:t>HTTPS://</a:t>
            </a:r>
            <a:r>
              <a:rPr lang="en-US" sz="4000" dirty="0" err="1"/>
              <a:t>Siris.mercubuana.ac.id</a:t>
            </a:r>
            <a:br>
              <a:rPr lang="en-US" sz="4000" dirty="0"/>
            </a:br>
            <a:r>
              <a:rPr lang="en-US" sz="4000" dirty="0" err="1"/>
              <a:t>uSERNAME</a:t>
            </a:r>
            <a:r>
              <a:rPr lang="en-US" sz="4000" dirty="0"/>
              <a:t> : </a:t>
            </a:r>
            <a:r>
              <a:rPr lang="en-US" sz="4000" dirty="0" err="1"/>
              <a:t>nidN</a:t>
            </a:r>
            <a:br>
              <a:rPr lang="en-US" sz="4000" dirty="0"/>
            </a:br>
            <a:r>
              <a:rPr lang="en-US" sz="4000" dirty="0"/>
              <a:t>password : nidn1234   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5BF2A885-25AE-CD41-BF22-0F4253E821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211" y="3347914"/>
            <a:ext cx="5093134" cy="1507067"/>
          </a:xfrm>
        </p:spPr>
        <p:txBody>
          <a:bodyPr>
            <a:normAutofit fontScale="90000"/>
          </a:bodyPr>
          <a:lstStyle/>
          <a:p>
            <a:r>
              <a:rPr lang="en-US" dirty="0"/>
              <a:t>CONTOH:</a:t>
            </a:r>
            <a:br>
              <a:rPr lang="en-US" dirty="0"/>
            </a:br>
            <a:r>
              <a:rPr lang="en-US" dirty="0"/>
              <a:t>USER : 0313127801</a:t>
            </a:r>
            <a:br>
              <a:rPr lang="en-US" dirty="0"/>
            </a:br>
            <a:r>
              <a:rPr lang="en-US" dirty="0"/>
              <a:t>PASS : 03131278011234</a:t>
            </a: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61816D17-A5DE-1C4D-B79F-1862388C3E65}"/>
              </a:ext>
            </a:extLst>
          </p:cNvPr>
          <p:cNvSpPr txBox="1">
            <a:spLocks/>
          </p:cNvSpPr>
          <p:nvPr/>
        </p:nvSpPr>
        <p:spPr>
          <a:xfrm>
            <a:off x="8274508" y="5131567"/>
            <a:ext cx="3917492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solidFill>
                  <a:srgbClr val="FF0000"/>
                </a:solidFill>
              </a:rPr>
              <a:t>CONTOH SALAH:</a:t>
            </a:r>
            <a:br>
              <a:rPr lang="en-US" dirty="0"/>
            </a:br>
            <a:r>
              <a:rPr lang="en-US" dirty="0"/>
              <a:t>USER : 0313127801</a:t>
            </a:r>
            <a:br>
              <a:rPr lang="en-US" dirty="0"/>
            </a:br>
            <a:r>
              <a:rPr lang="en-US" dirty="0"/>
              <a:t>PASS : NIDN1234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707D80-37E3-C248-A059-8E410FC56A3B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0428" y="1443719"/>
            <a:ext cx="2875280" cy="2390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145252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D4DDF-9A5A-4E19-AD80-C6B33C3BB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 login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1F8A79-52B2-4AE7-AB63-5AC4F91415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370668"/>
            <a:ext cx="8534400" cy="1930399"/>
          </a:xfrm>
        </p:spPr>
        <p:txBody>
          <a:bodyPr/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Jika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user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terdaftar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lebih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satu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role,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maka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user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dapat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memilih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role “DOSEN”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534D2FF-991B-4E4D-8129-75256CCF2C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4212" y="530777"/>
            <a:ext cx="10953606" cy="2337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61447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AA2D8-E530-4E65-904C-0DD98695DD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38BC81-C1B4-4240-A424-1F66344C8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212" y="2794000"/>
            <a:ext cx="8534400" cy="1507067"/>
          </a:xfrm>
        </p:spPr>
        <p:txBody>
          <a:bodyPr/>
          <a:lstStyle/>
          <a:p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Menampilkan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daftar History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dari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usulan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penelitian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yang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pernah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dibuat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oleh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Dosen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berdasarkan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periode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tahun</a:t>
            </a:r>
            <a:r>
              <a:rPr lang="en-US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akademik</a:t>
            </a:r>
            <a:endParaRPr lang="en-US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F2CE48-FC0D-4648-9FA5-FEBCBC86D7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84211" y="424069"/>
            <a:ext cx="10579533" cy="2651639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DF55D81-8A0D-2346-A1B7-36161D423CF0}"/>
              </a:ext>
            </a:extLst>
          </p:cNvPr>
          <p:cNvSpPr txBox="1"/>
          <p:nvPr/>
        </p:nvSpPr>
        <p:spPr>
          <a:xfrm>
            <a:off x="8229600" y="5640456"/>
            <a:ext cx="36783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TERLIHAT JIKA TERLAMBAT SUBMIT (KINERJA)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79706183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2315</TotalTime>
  <Words>346</Words>
  <Application>Microsoft Macintosh PowerPoint</Application>
  <PresentationFormat>Widescreen</PresentationFormat>
  <Paragraphs>81</Paragraphs>
  <Slides>24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8" baseType="lpstr">
      <vt:lpstr>Calibri</vt:lpstr>
      <vt:lpstr>Century Gothic</vt:lpstr>
      <vt:lpstr>Wingdings 3</vt:lpstr>
      <vt:lpstr>Slice</vt:lpstr>
      <vt:lpstr>Sistem informasi riset universitas mercu buana</vt:lpstr>
      <vt:lpstr>alur proses penelitian ??</vt:lpstr>
      <vt:lpstr>PowerPoint Presentation</vt:lpstr>
      <vt:lpstr>PowerPoint Presentation</vt:lpstr>
      <vt:lpstr>PowerPoint Presentation</vt:lpstr>
      <vt:lpstr>PowerPoint Presentation</vt:lpstr>
      <vt:lpstr>CONTOH: USER : 0313127801 PASS : 03131278011234</vt:lpstr>
      <vt:lpstr>Role login</vt:lpstr>
      <vt:lpstr>home</vt:lpstr>
      <vt:lpstr>PowerPoint Presentation</vt:lpstr>
      <vt:lpstr>Profile dosen</vt:lpstr>
      <vt:lpstr>Usulan penelitian</vt:lpstr>
      <vt:lpstr>Daftar usulan penelitian</vt:lpstr>
      <vt:lpstr>Daftar usulan penelitian - Tambah</vt:lpstr>
      <vt:lpstr>Daftar usulan penelitian – download pernyataan &amp; pengesahan</vt:lpstr>
      <vt:lpstr>PowerPoint Presentation</vt:lpstr>
      <vt:lpstr>Hasil usulan penelitan</vt:lpstr>
      <vt:lpstr>Hasil usulan penelitan - Detail</vt:lpstr>
      <vt:lpstr>Pembayaran penelitian</vt:lpstr>
      <vt:lpstr>Insentif jurnal</vt:lpstr>
      <vt:lpstr>Pengajuan insentif jurnal</vt:lpstr>
      <vt:lpstr>Pengajuan insentif jurnal - Tambah</vt:lpstr>
      <vt:lpstr>Nmr WA : 0818-902-415</vt:lpstr>
      <vt:lpstr>Terima kasih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Sistem informasi riset universitas mercu buana</dc:title>
  <dc:creator>Windows User</dc:creator>
  <cp:lastModifiedBy>Wachyu Hari Haji</cp:lastModifiedBy>
  <cp:revision>35</cp:revision>
  <dcterms:created xsi:type="dcterms:W3CDTF">2018-10-06T06:14:04Z</dcterms:created>
  <dcterms:modified xsi:type="dcterms:W3CDTF">2018-10-30T17:18:59Z</dcterms:modified>
</cp:coreProperties>
</file>