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256" r:id="rId2"/>
    <p:sldId id="257" r:id="rId3"/>
    <p:sldId id="267" r:id="rId4"/>
    <p:sldId id="268" r:id="rId5"/>
    <p:sldId id="258" r:id="rId6"/>
    <p:sldId id="266" r:id="rId7"/>
    <p:sldId id="259" r:id="rId8"/>
    <p:sldId id="269" r:id="rId9"/>
    <p:sldId id="261" r:id="rId10"/>
    <p:sldId id="271" r:id="rId11"/>
    <p:sldId id="272" r:id="rId12"/>
    <p:sldId id="273" r:id="rId13"/>
    <p:sldId id="274" r:id="rId14"/>
    <p:sldId id="275" r:id="rId15"/>
    <p:sldId id="262" r:id="rId16"/>
    <p:sldId id="277" r:id="rId17"/>
    <p:sldId id="278" r:id="rId18"/>
    <p:sldId id="279" r:id="rId19"/>
    <p:sldId id="263" r:id="rId20"/>
    <p:sldId id="264" r:id="rId21"/>
    <p:sldId id="270" r:id="rId22"/>
    <p:sldId id="26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2683" autoAdjust="0"/>
  </p:normalViewPr>
  <p:slideViewPr>
    <p:cSldViewPr>
      <p:cViewPr varScale="1">
        <p:scale>
          <a:sx n="119" d="100"/>
          <a:sy n="119" d="100"/>
        </p:scale>
        <p:origin x="6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E371-6A87-48E5-A6F8-5D1F5A7A03EB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ED69B-51F6-4324-8E63-6776A980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D69B-51F6-4324-8E63-6776A9802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812BDF-039D-44C3-975B-A108D61B5208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68C22-FB35-4BDD-A362-62BF46A9A96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22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4.png"/><Relationship Id="rId5" Type="http://schemas.openxmlformats.org/officeDocument/2006/relationships/image" Target="../media/image53.png"/><Relationship Id="rId6" Type="http://schemas.openxmlformats.org/officeDocument/2006/relationships/image" Target="../media/image22.png"/><Relationship Id="rId7" Type="http://schemas.openxmlformats.org/officeDocument/2006/relationships/image" Target="../media/image54.png"/><Relationship Id="rId8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76" y="2438400"/>
            <a:ext cx="7252648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Pelatihan</a:t>
            </a:r>
            <a:r>
              <a:rPr lang="en-US" sz="4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Penyusunan</a:t>
            </a:r>
            <a:r>
              <a:rPr lang="en-US" sz="4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Proposal </a:t>
            </a:r>
            <a:r>
              <a:rPr lang="en-US" sz="4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4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Internal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5" name="Picture 1" descr="Logo BARU UMB 2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643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486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Pusat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Jakarta, 16 November 2018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4720826"/>
            <a:ext cx="3003233" cy="1215461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9525" marR="3810" indent="1708785" algn="r">
              <a:lnSpc>
                <a:spcPct val="77400"/>
              </a:lnSpc>
              <a:spcBef>
                <a:spcPts val="885"/>
              </a:spcBef>
            </a:pPr>
            <a:r>
              <a:rPr sz="3000" b="1" i="1" spc="-116" dirty="0">
                <a:latin typeface="Arial"/>
                <a:cs typeface="Arial"/>
              </a:rPr>
              <a:t>T</a:t>
            </a:r>
            <a:r>
              <a:rPr sz="3000" b="1" i="1" spc="-4" dirty="0">
                <a:latin typeface="Arial"/>
                <a:cs typeface="Arial"/>
              </a:rPr>
              <a:t>eknik  </a:t>
            </a:r>
            <a:r>
              <a:rPr sz="3300" b="1" i="1" dirty="0">
                <a:solidFill>
                  <a:srgbClr val="FF6600"/>
                </a:solidFill>
                <a:latin typeface="Arial"/>
                <a:cs typeface="Arial"/>
              </a:rPr>
              <a:t>PEN</a:t>
            </a:r>
            <a:r>
              <a:rPr sz="3300" b="1" i="1" spc="8" dirty="0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sz="3300" b="1" i="1" dirty="0">
                <a:solidFill>
                  <a:srgbClr val="FF6600"/>
                </a:solidFill>
                <a:latin typeface="Arial"/>
                <a:cs typeface="Arial"/>
              </a:rPr>
              <a:t>USUN</a:t>
            </a:r>
            <a:r>
              <a:rPr sz="3300" b="1" i="1" spc="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3300" b="1" i="1" dirty="0">
                <a:solidFill>
                  <a:srgbClr val="FF6600"/>
                </a:solidFill>
                <a:latin typeface="Arial"/>
                <a:cs typeface="Arial"/>
              </a:rPr>
              <a:t>N  </a:t>
            </a:r>
            <a:r>
              <a:rPr sz="3000" b="1" i="1" spc="-4" dirty="0">
                <a:latin typeface="Arial"/>
                <a:cs typeface="Arial"/>
              </a:rPr>
              <a:t>PROPOS</a:t>
            </a:r>
            <a:r>
              <a:rPr sz="3000" b="1" i="1" spc="-19" dirty="0">
                <a:latin typeface="Arial"/>
                <a:cs typeface="Arial"/>
              </a:rPr>
              <a:t>A</a:t>
            </a:r>
            <a:r>
              <a:rPr sz="3000" b="1" i="1" spc="-4" dirty="0">
                <a:latin typeface="Arial"/>
                <a:cs typeface="Arial"/>
              </a:rPr>
              <a:t>L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3904" y="1295400"/>
            <a:ext cx="94868" cy="495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4638927" y="1295400"/>
            <a:ext cx="12859" cy="4888230"/>
          </a:xfrm>
          <a:custGeom>
            <a:avLst/>
            <a:gdLst/>
            <a:ahLst/>
            <a:cxnLst/>
            <a:rect l="l" t="t" r="r" b="b"/>
            <a:pathLst>
              <a:path w="17145" h="6517640">
                <a:moveTo>
                  <a:pt x="0" y="0"/>
                </a:moveTo>
                <a:lnTo>
                  <a:pt x="16637" y="6517462"/>
                </a:lnTo>
              </a:path>
            </a:pathLst>
          </a:custGeom>
          <a:ln w="25399">
            <a:solidFill>
              <a:srgbClr val="49452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4971335" y="2072712"/>
            <a:ext cx="2729389" cy="3333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0" indent="-428625">
              <a:spcBef>
                <a:spcPts val="75"/>
              </a:spcBef>
              <a:buFont typeface="Wingdings"/>
              <a:buChar char=""/>
              <a:tabLst>
                <a:tab pos="438150" algn="l"/>
                <a:tab pos="438626" algn="l"/>
              </a:tabLst>
            </a:pPr>
            <a:r>
              <a:rPr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beration Sans Narrow"/>
                <a:cs typeface="Liberation Sans Narrow"/>
              </a:rPr>
              <a:t>Membuat Judul</a:t>
            </a:r>
          </a:p>
          <a:p>
            <a:pPr marL="438150" marR="658177" indent="-428625">
              <a:buFont typeface="Wingdings"/>
              <a:buChar char=""/>
              <a:tabLst>
                <a:tab pos="438150" algn="l"/>
                <a:tab pos="438626" algn="l"/>
              </a:tabLst>
            </a:pPr>
            <a:r>
              <a:rPr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beration Sans Narrow"/>
                <a:cs typeface="Liberation Sans Narrow"/>
              </a:rPr>
              <a:t>Merumuskan  Masalah</a:t>
            </a:r>
          </a:p>
          <a:p>
            <a:pPr marL="438150" indent="-428625">
              <a:spcBef>
                <a:spcPts val="4"/>
              </a:spcBef>
              <a:buFont typeface="Wingdings"/>
              <a:buChar char=""/>
              <a:tabLst>
                <a:tab pos="438150" algn="l"/>
                <a:tab pos="438626" algn="l"/>
              </a:tabLst>
            </a:pPr>
            <a:r>
              <a:rPr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beration Sans Narrow"/>
                <a:cs typeface="Liberation Sans Narrow"/>
              </a:rPr>
              <a:t>Tujuan Penelitian</a:t>
            </a:r>
          </a:p>
          <a:p>
            <a:pPr marL="438150" indent="-428625">
              <a:buFont typeface="Wingdings"/>
              <a:buChar char=""/>
              <a:tabLst>
                <a:tab pos="438150" algn="l"/>
                <a:tab pos="438626" algn="l"/>
              </a:tabLst>
            </a:pPr>
            <a:r>
              <a:rPr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beration Sans Narrow"/>
                <a:cs typeface="Liberation Sans Narrow"/>
              </a:rPr>
              <a:t>Luaran (Outcome)</a:t>
            </a:r>
          </a:p>
          <a:p>
            <a:pPr marL="438150" marR="238125" indent="-428625">
              <a:buFont typeface="Wingdings"/>
              <a:buChar char=""/>
              <a:tabLst>
                <a:tab pos="438150" algn="l"/>
                <a:tab pos="438626" algn="l"/>
              </a:tabLst>
            </a:pPr>
            <a:r>
              <a:rPr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beration Sans Narrow"/>
                <a:cs typeface="Liberation Sans Narrow"/>
              </a:rPr>
              <a:t>Teknik Membuat  Roadmap</a:t>
            </a:r>
          </a:p>
          <a:p>
            <a:pPr marL="438150" indent="-428625">
              <a:buFont typeface="Wingdings"/>
              <a:buChar char=""/>
              <a:tabLst>
                <a:tab pos="438150" algn="l"/>
                <a:tab pos="438626" algn="l"/>
              </a:tabLst>
            </a:pPr>
            <a:r>
              <a:rPr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beration Sans Narrow"/>
                <a:cs typeface="Liberation Sans Narrow"/>
              </a:rPr>
              <a:t>Pemilihan Metode</a:t>
            </a:r>
          </a:p>
        </p:txBody>
      </p:sp>
      <p:sp>
        <p:nvSpPr>
          <p:cNvPr id="7" name="object 7"/>
          <p:cNvSpPr/>
          <p:nvPr/>
        </p:nvSpPr>
        <p:spPr>
          <a:xfrm>
            <a:off x="4756833" y="1366530"/>
            <a:ext cx="3329940" cy="352425"/>
          </a:xfrm>
          <a:custGeom>
            <a:avLst/>
            <a:gdLst/>
            <a:ahLst/>
            <a:cxnLst/>
            <a:rect l="l" t="t" r="r" b="b"/>
            <a:pathLst>
              <a:path w="4439920" h="469900">
                <a:moveTo>
                  <a:pt x="0" y="469379"/>
                </a:moveTo>
                <a:lnTo>
                  <a:pt x="4439665" y="469379"/>
                </a:lnTo>
                <a:lnTo>
                  <a:pt x="4439665" y="0"/>
                </a:lnTo>
                <a:lnTo>
                  <a:pt x="0" y="0"/>
                </a:lnTo>
                <a:lnTo>
                  <a:pt x="0" y="469379"/>
                </a:lnTo>
                <a:close/>
              </a:path>
            </a:pathLst>
          </a:custGeom>
          <a:solidFill>
            <a:srgbClr val="97470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519682" y="1399433"/>
            <a:ext cx="160401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81526" algn="l"/>
              </a:tabLst>
            </a:pPr>
            <a:r>
              <a:rPr spc="-22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pc="-2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7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pc="-4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28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66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pc="-14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3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58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pc="-2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3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6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56833" y="5760074"/>
            <a:ext cx="3329940" cy="352425"/>
          </a:xfrm>
          <a:custGeom>
            <a:avLst/>
            <a:gdLst/>
            <a:ahLst/>
            <a:cxnLst/>
            <a:rect l="l" t="t" r="r" b="b"/>
            <a:pathLst>
              <a:path w="4439920" h="469900">
                <a:moveTo>
                  <a:pt x="0" y="469379"/>
                </a:moveTo>
                <a:lnTo>
                  <a:pt x="4439665" y="469379"/>
                </a:lnTo>
                <a:lnTo>
                  <a:pt x="4439665" y="0"/>
                </a:lnTo>
                <a:lnTo>
                  <a:pt x="0" y="0"/>
                </a:lnTo>
                <a:lnTo>
                  <a:pt x="0" y="469379"/>
                </a:lnTo>
                <a:close/>
              </a:path>
            </a:pathLst>
          </a:custGeom>
          <a:solidFill>
            <a:srgbClr val="97470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519206" y="5760074"/>
            <a:ext cx="160448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81526" algn="l"/>
              </a:tabLst>
            </a:pPr>
            <a:r>
              <a:rPr spc="-22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pc="-2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4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74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pc="-4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2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66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pc="-14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53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3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2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6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5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290227" y="990600"/>
            <a:ext cx="7468684" cy="5095787"/>
            <a:chOff x="335719" y="5716"/>
            <a:chExt cx="7468684" cy="5095787"/>
          </a:xfrm>
        </p:grpSpPr>
        <p:sp>
          <p:nvSpPr>
            <p:cNvPr id="2" name="object 2"/>
            <p:cNvSpPr/>
            <p:nvPr/>
          </p:nvSpPr>
          <p:spPr>
            <a:xfrm>
              <a:off x="2396871" y="4785741"/>
              <a:ext cx="4471415" cy="1817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" name="object 3"/>
            <p:cNvSpPr/>
            <p:nvPr/>
          </p:nvSpPr>
          <p:spPr>
            <a:xfrm>
              <a:off x="5664136" y="4800743"/>
              <a:ext cx="1172528" cy="117634"/>
            </a:xfrm>
            <a:custGeom>
              <a:avLst/>
              <a:gdLst/>
              <a:ahLst/>
              <a:cxnLst/>
              <a:rect l="l" t="t" r="r" b="b"/>
              <a:pathLst>
                <a:path w="1563370" h="156845">
                  <a:moveTo>
                    <a:pt x="0" y="156311"/>
                  </a:moveTo>
                  <a:lnTo>
                    <a:pt x="1563243" y="156311"/>
                  </a:lnTo>
                  <a:lnTo>
                    <a:pt x="1563243" y="0"/>
                  </a:lnTo>
                  <a:lnTo>
                    <a:pt x="0" y="0"/>
                  </a:lnTo>
                  <a:lnTo>
                    <a:pt x="0" y="15631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2526087" y="4800743"/>
              <a:ext cx="1050608" cy="117634"/>
            </a:xfrm>
            <a:custGeom>
              <a:avLst/>
              <a:gdLst/>
              <a:ahLst/>
              <a:cxnLst/>
              <a:rect l="l" t="t" r="r" b="b"/>
              <a:pathLst>
                <a:path w="1400810" h="156845">
                  <a:moveTo>
                    <a:pt x="0" y="156311"/>
                  </a:moveTo>
                  <a:lnTo>
                    <a:pt x="1400733" y="156311"/>
                  </a:lnTo>
                  <a:lnTo>
                    <a:pt x="1400733" y="0"/>
                  </a:lnTo>
                  <a:lnTo>
                    <a:pt x="0" y="0"/>
                  </a:lnTo>
                  <a:lnTo>
                    <a:pt x="0" y="15631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349882" y="2296288"/>
              <a:ext cx="6454521" cy="9932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1384897" y="2314860"/>
              <a:ext cx="6384264" cy="922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1384897" y="2314860"/>
              <a:ext cx="6384608" cy="922020"/>
            </a:xfrm>
            <a:custGeom>
              <a:avLst/>
              <a:gdLst/>
              <a:ahLst/>
              <a:cxnLst/>
              <a:rect l="l" t="t" r="r" b="b"/>
              <a:pathLst>
                <a:path w="8512810" h="1229360">
                  <a:moveTo>
                    <a:pt x="0" y="614680"/>
                  </a:moveTo>
                  <a:lnTo>
                    <a:pt x="226275" y="0"/>
                  </a:lnTo>
                  <a:lnTo>
                    <a:pt x="8286038" y="0"/>
                  </a:lnTo>
                  <a:lnTo>
                    <a:pt x="8512352" y="614680"/>
                  </a:lnTo>
                  <a:lnTo>
                    <a:pt x="8286038" y="1229360"/>
                  </a:lnTo>
                  <a:lnTo>
                    <a:pt x="226275" y="1229360"/>
                  </a:lnTo>
                  <a:lnTo>
                    <a:pt x="0" y="61468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3583877" y="462628"/>
              <a:ext cx="2087880" cy="1187768"/>
            </a:xfrm>
            <a:custGeom>
              <a:avLst/>
              <a:gdLst/>
              <a:ahLst/>
              <a:cxnLst/>
              <a:rect l="l" t="t" r="r" b="b"/>
              <a:pathLst>
                <a:path w="2783840" h="1583689">
                  <a:moveTo>
                    <a:pt x="0" y="1583309"/>
                  </a:moveTo>
                  <a:lnTo>
                    <a:pt x="2783331" y="1583309"/>
                  </a:lnTo>
                  <a:lnTo>
                    <a:pt x="2783331" y="0"/>
                  </a:lnTo>
                  <a:lnTo>
                    <a:pt x="0" y="0"/>
                  </a:lnTo>
                  <a:lnTo>
                    <a:pt x="0" y="1583309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583877" y="431197"/>
              <a:ext cx="2087880" cy="1164261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326231" indent="-257175">
                <a:spcBef>
                  <a:spcPts val="79"/>
                </a:spcBef>
                <a:buFont typeface="Wingdings"/>
                <a:buChar char=""/>
                <a:tabLst>
                  <a:tab pos="326231" algn="l"/>
                  <a:tab pos="326707" algn="l"/>
                </a:tabLst>
              </a:pPr>
              <a:r>
                <a:rPr sz="1500" spc="-90" dirty="0">
                  <a:solidFill>
                    <a:srgbClr val="FFFFFF"/>
                  </a:solidFill>
                  <a:latin typeface="Arial"/>
                  <a:cs typeface="Arial"/>
                </a:rPr>
                <a:t>Fenomena</a:t>
              </a:r>
              <a:r>
                <a:rPr sz="1500" spc="-9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500" spc="-105" dirty="0">
                  <a:solidFill>
                    <a:srgbClr val="FFFFFF"/>
                  </a:solidFill>
                  <a:latin typeface="Arial"/>
                  <a:cs typeface="Arial"/>
                </a:rPr>
                <a:t>Sosial</a:t>
              </a:r>
              <a:endParaRPr sz="1500" dirty="0">
                <a:latin typeface="Arial"/>
                <a:cs typeface="Arial"/>
              </a:endParaRPr>
            </a:p>
            <a:p>
              <a:pPr marL="326231" marR="662939" indent="-257175">
                <a:buFont typeface="Wingdings"/>
                <a:buChar char=""/>
                <a:tabLst>
                  <a:tab pos="326231" algn="l"/>
                  <a:tab pos="326707" algn="l"/>
                </a:tabLst>
              </a:pPr>
              <a:r>
                <a:rPr sz="1500" spc="-255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1500" spc="-30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1500" spc="-64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500" spc="-113" dirty="0">
                  <a:solidFill>
                    <a:srgbClr val="FFFFFF"/>
                  </a:solidFill>
                  <a:latin typeface="Arial"/>
                  <a:cs typeface="Arial"/>
                </a:rPr>
                <a:t>asa</a:t>
              </a:r>
              <a:r>
                <a:rPr sz="1500" spc="-56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1500" spc="-68" dirty="0">
                  <a:solidFill>
                    <a:srgbClr val="FFFFFF"/>
                  </a:solidFill>
                  <a:latin typeface="Arial"/>
                  <a:cs typeface="Arial"/>
                </a:rPr>
                <a:t>ahan  </a:t>
              </a:r>
              <a:r>
                <a:rPr sz="1500" spc="-75" dirty="0">
                  <a:solidFill>
                    <a:srgbClr val="FFFFFF"/>
                  </a:solidFill>
                  <a:latin typeface="Arial"/>
                  <a:cs typeface="Arial"/>
                </a:rPr>
                <a:t>Masyarakat</a:t>
              </a:r>
              <a:endParaRPr sz="1500" dirty="0">
                <a:latin typeface="Arial"/>
                <a:cs typeface="Arial"/>
              </a:endParaRPr>
            </a:p>
            <a:p>
              <a:pPr marL="326231" marR="195739" indent="-257175">
                <a:buFont typeface="Wingdings"/>
                <a:buChar char=""/>
                <a:tabLst>
                  <a:tab pos="326231" algn="l"/>
                  <a:tab pos="326707" algn="l"/>
                </a:tabLst>
              </a:pPr>
              <a:r>
                <a:rPr sz="1500" spc="-79" dirty="0">
                  <a:solidFill>
                    <a:srgbClr val="FFFFFF"/>
                  </a:solidFill>
                  <a:latin typeface="Arial"/>
                  <a:cs typeface="Arial"/>
                </a:rPr>
                <a:t>Kebijakan </a:t>
              </a:r>
              <a:r>
                <a:rPr sz="1500" spc="-83" dirty="0">
                  <a:solidFill>
                    <a:srgbClr val="FFFFFF"/>
                  </a:solidFill>
                  <a:latin typeface="Arial"/>
                  <a:cs typeface="Arial"/>
                </a:rPr>
                <a:t>Baru</a:t>
              </a:r>
              <a:r>
                <a:rPr sz="1500" spc="-143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500" spc="-98" dirty="0">
                  <a:solidFill>
                    <a:srgbClr val="FFFFFF"/>
                  </a:solidFill>
                  <a:latin typeface="Arial"/>
                  <a:cs typeface="Arial"/>
                </a:rPr>
                <a:t>yang  </a:t>
              </a:r>
              <a:r>
                <a:rPr sz="1500" spc="-34" dirty="0">
                  <a:solidFill>
                    <a:srgbClr val="FFFFFF"/>
                  </a:solidFill>
                  <a:latin typeface="Arial"/>
                  <a:cs typeface="Arial"/>
                </a:rPr>
                <a:t>perlu </a:t>
              </a:r>
              <a:r>
                <a:rPr sz="1500" spc="-56" dirty="0">
                  <a:solidFill>
                    <a:srgbClr val="FFFFFF"/>
                  </a:solidFill>
                  <a:latin typeface="Arial"/>
                  <a:cs typeface="Arial"/>
                </a:rPr>
                <a:t>Support,</a:t>
              </a:r>
              <a:r>
                <a:rPr sz="1500" spc="-13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500" spc="-19" dirty="0">
                  <a:solidFill>
                    <a:srgbClr val="FFFFFF"/>
                  </a:solidFill>
                  <a:latin typeface="Arial"/>
                  <a:cs typeface="Arial"/>
                </a:rPr>
                <a:t>dll.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576638" y="4343314"/>
              <a:ext cx="2087880" cy="758189"/>
            </a:xfrm>
            <a:custGeom>
              <a:avLst/>
              <a:gdLst/>
              <a:ahLst/>
              <a:cxnLst/>
              <a:rect l="l" t="t" r="r" b="b"/>
              <a:pathLst>
                <a:path w="2783840" h="1010920">
                  <a:moveTo>
                    <a:pt x="0" y="1010593"/>
                  </a:moveTo>
                  <a:lnTo>
                    <a:pt x="2783331" y="1010593"/>
                  </a:lnTo>
                  <a:lnTo>
                    <a:pt x="2783331" y="0"/>
                  </a:lnTo>
                  <a:lnTo>
                    <a:pt x="0" y="0"/>
                  </a:lnTo>
                  <a:lnTo>
                    <a:pt x="0" y="1010593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576638" y="4370450"/>
              <a:ext cx="2087880" cy="516969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360521" marR="355282" indent="58103">
                <a:spcBef>
                  <a:spcPts val="71"/>
                </a:spcBef>
              </a:pPr>
              <a:r>
                <a:rPr sz="1650" i="1" spc="-71" dirty="0">
                  <a:solidFill>
                    <a:srgbClr val="FFFFFF"/>
                  </a:solidFill>
                  <a:latin typeface="Trebuchet MS"/>
                  <a:cs typeface="Trebuchet MS"/>
                </a:rPr>
                <a:t>(Basic </a:t>
              </a:r>
              <a:r>
                <a:rPr sz="1650" i="1" spc="-109" dirty="0">
                  <a:solidFill>
                    <a:srgbClr val="FFFFFF"/>
                  </a:solidFill>
                  <a:latin typeface="Trebuchet MS"/>
                  <a:cs typeface="Trebuchet MS"/>
                </a:rPr>
                <a:t>Science/  </a:t>
              </a:r>
              <a:r>
                <a:rPr sz="1650" i="1" spc="-98" dirty="0">
                  <a:solidFill>
                    <a:srgbClr val="FFFFFF"/>
                  </a:solidFill>
                  <a:latin typeface="Trebuchet MS"/>
                  <a:cs typeface="Trebuchet MS"/>
                </a:rPr>
                <a:t>Applied</a:t>
              </a:r>
              <a:r>
                <a:rPr sz="1650" i="1" spc="-15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650" i="1" spc="-86" dirty="0">
                  <a:solidFill>
                    <a:srgbClr val="FFFFFF"/>
                  </a:solidFill>
                  <a:latin typeface="Trebuchet MS"/>
                  <a:cs typeface="Trebuchet MS"/>
                </a:rPr>
                <a:t>Science</a:t>
              </a:r>
              <a:r>
                <a:rPr sz="1500" spc="-86" dirty="0">
                  <a:solidFill>
                    <a:srgbClr val="FFFFFF"/>
                  </a:solidFill>
                  <a:latin typeface="Arial"/>
                  <a:cs typeface="Arial"/>
                </a:rPr>
                <a:t>)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739570" y="2517438"/>
              <a:ext cx="1084421" cy="646811"/>
            </a:xfrm>
            <a:prstGeom prst="rect">
              <a:avLst/>
            </a:prstGeom>
            <a:solidFill>
              <a:srgbClr val="800000"/>
            </a:solidFill>
          </p:spPr>
          <p:txBody>
            <a:bodyPr vert="horz" wrap="square" lIns="0" tIns="23336" rIns="0" bIns="0" rtlCol="0">
              <a:spAutoFit/>
            </a:bodyPr>
            <a:lstStyle/>
            <a:p>
              <a:pPr marL="190976" marR="164306" indent="-22860">
                <a:spcBef>
                  <a:spcPts val="184"/>
                </a:spcBef>
              </a:pPr>
              <a:r>
                <a:rPr sz="1350" spc="-176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350" spc="-184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1350" spc="-45" dirty="0">
                  <a:solidFill>
                    <a:srgbClr val="FFFFFF"/>
                  </a:solidFill>
                  <a:latin typeface="Arial"/>
                  <a:cs typeface="Arial"/>
                </a:rPr>
                <a:t>MU</a:t>
              </a:r>
              <a:r>
                <a:rPr sz="1350" spc="-293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1350" spc="-79" dirty="0">
                  <a:solidFill>
                    <a:srgbClr val="FFFFFF"/>
                  </a:solidFill>
                  <a:latin typeface="Arial"/>
                  <a:cs typeface="Arial"/>
                </a:rPr>
                <a:t>AN  </a:t>
              </a:r>
              <a:r>
                <a:rPr sz="1350" spc="-135" dirty="0">
                  <a:solidFill>
                    <a:srgbClr val="FFFFFF"/>
                  </a:solidFill>
                  <a:latin typeface="Arial"/>
                  <a:cs typeface="Arial"/>
                </a:rPr>
                <a:t>MASALAH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292888" y="2517438"/>
              <a:ext cx="1084421" cy="439062"/>
            </a:xfrm>
            <a:prstGeom prst="rect">
              <a:avLst/>
            </a:prstGeom>
            <a:solidFill>
              <a:srgbClr val="800000"/>
            </a:solidFill>
          </p:spPr>
          <p:txBody>
            <a:bodyPr vert="horz" wrap="square" lIns="0" tIns="23336" rIns="0" bIns="0" rtlCol="0">
              <a:spAutoFit/>
            </a:bodyPr>
            <a:lstStyle/>
            <a:p>
              <a:pPr marL="132874" marR="71438" indent="-56198">
                <a:spcBef>
                  <a:spcPts val="184"/>
                </a:spcBef>
              </a:pPr>
              <a:r>
                <a:rPr sz="1350" spc="-150" dirty="0">
                  <a:solidFill>
                    <a:srgbClr val="FFFFFF"/>
                  </a:solidFill>
                  <a:latin typeface="Arial"/>
                  <a:cs typeface="Arial"/>
                </a:rPr>
                <a:t>JUD</a:t>
              </a:r>
              <a:r>
                <a:rPr sz="1350" spc="-172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1350" spc="-83" dirty="0">
                  <a:solidFill>
                    <a:srgbClr val="FFFFFF"/>
                  </a:solidFill>
                  <a:latin typeface="Arial"/>
                  <a:cs typeface="Arial"/>
                </a:rPr>
                <a:t>L/TEMA  </a:t>
              </a:r>
              <a:r>
                <a:rPr sz="1350" spc="-150" dirty="0">
                  <a:solidFill>
                    <a:srgbClr val="FFFFFF"/>
                  </a:solidFill>
                  <a:latin typeface="Arial"/>
                  <a:cs typeface="Arial"/>
                </a:rPr>
                <a:t>PENELITIAN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744784" y="2517438"/>
              <a:ext cx="1084421" cy="439062"/>
            </a:xfrm>
            <a:prstGeom prst="rect">
              <a:avLst/>
            </a:prstGeom>
            <a:solidFill>
              <a:srgbClr val="800000"/>
            </a:solidFill>
          </p:spPr>
          <p:txBody>
            <a:bodyPr vert="horz" wrap="square" lIns="0" tIns="23336" rIns="0" bIns="0" rtlCol="0">
              <a:spAutoFit/>
            </a:bodyPr>
            <a:lstStyle/>
            <a:p>
              <a:pPr marL="261461" marR="163353" indent="-92869">
                <a:spcBef>
                  <a:spcPts val="184"/>
                </a:spcBef>
              </a:pPr>
              <a:r>
                <a:rPr sz="1350" spc="-176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350" spc="-184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1350" spc="-45" dirty="0">
                  <a:solidFill>
                    <a:srgbClr val="FFFFFF"/>
                  </a:solidFill>
                  <a:latin typeface="Arial"/>
                  <a:cs typeface="Arial"/>
                </a:rPr>
                <a:t>MU</a:t>
              </a:r>
              <a:r>
                <a:rPr sz="1350" spc="-293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1350" spc="-79" dirty="0">
                  <a:solidFill>
                    <a:srgbClr val="FFFFFF"/>
                  </a:solidFill>
                  <a:latin typeface="Arial"/>
                  <a:cs typeface="Arial"/>
                </a:rPr>
                <a:t>AN  </a:t>
              </a:r>
              <a:r>
                <a:rPr sz="1350" spc="-153" dirty="0">
                  <a:solidFill>
                    <a:srgbClr val="FFFFFF"/>
                  </a:solidFill>
                  <a:latin typeface="Arial"/>
                  <a:cs typeface="Arial"/>
                </a:rPr>
                <a:t>TUJUAN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6227160" y="2517438"/>
              <a:ext cx="1084421" cy="439062"/>
            </a:xfrm>
            <a:prstGeom prst="rect">
              <a:avLst/>
            </a:prstGeom>
            <a:solidFill>
              <a:srgbClr val="800000"/>
            </a:solidFill>
          </p:spPr>
          <p:txBody>
            <a:bodyPr vert="horz" wrap="square" lIns="0" tIns="23336" rIns="0" bIns="0" rtlCol="0">
              <a:spAutoFit/>
            </a:bodyPr>
            <a:lstStyle/>
            <a:p>
              <a:pPr marL="123349" marR="115253" indent="130016">
                <a:spcBef>
                  <a:spcPts val="184"/>
                </a:spcBef>
              </a:pPr>
              <a:r>
                <a:rPr sz="1350" spc="-158" dirty="0">
                  <a:solidFill>
                    <a:srgbClr val="FFFFFF"/>
                  </a:solidFill>
                  <a:latin typeface="Arial"/>
                  <a:cs typeface="Arial"/>
                </a:rPr>
                <a:t>LUARAN  </a:t>
              </a:r>
              <a:r>
                <a:rPr sz="1350" spc="-64" dirty="0">
                  <a:solidFill>
                    <a:srgbClr val="FFFFFF"/>
                  </a:solidFill>
                  <a:latin typeface="Arial"/>
                  <a:cs typeface="Arial"/>
                </a:rPr>
                <a:t>(</a:t>
              </a:r>
              <a:r>
                <a:rPr sz="1350" spc="-146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350" spc="-150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1350" spc="-158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350" spc="-270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350" spc="-68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350" spc="-7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350" spc="-146" dirty="0">
                  <a:solidFill>
                    <a:srgbClr val="FFFFFF"/>
                  </a:solidFill>
                  <a:latin typeface="Arial"/>
                  <a:cs typeface="Arial"/>
                </a:rPr>
                <a:t>E)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849499" y="2655189"/>
              <a:ext cx="401193" cy="2960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1883" y="2669476"/>
              <a:ext cx="337185" cy="233363"/>
            </a:xfrm>
            <a:custGeom>
              <a:avLst/>
              <a:gdLst/>
              <a:ahLst/>
              <a:cxnLst/>
              <a:rect l="l" t="t" r="r" b="b"/>
              <a:pathLst>
                <a:path w="449580" h="311150">
                  <a:moveTo>
                    <a:pt x="294258" y="0"/>
                  </a:moveTo>
                  <a:lnTo>
                    <a:pt x="294258" y="77724"/>
                  </a:lnTo>
                  <a:lnTo>
                    <a:pt x="0" y="77724"/>
                  </a:lnTo>
                  <a:lnTo>
                    <a:pt x="0" y="233045"/>
                  </a:lnTo>
                  <a:lnTo>
                    <a:pt x="294258" y="233045"/>
                  </a:lnTo>
                  <a:lnTo>
                    <a:pt x="294258" y="310769"/>
                  </a:lnTo>
                  <a:lnTo>
                    <a:pt x="449580" y="155321"/>
                  </a:lnTo>
                  <a:lnTo>
                    <a:pt x="2942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365116" y="2634616"/>
              <a:ext cx="401193" cy="297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397407" y="2649188"/>
              <a:ext cx="337661" cy="233363"/>
            </a:xfrm>
            <a:custGeom>
              <a:avLst/>
              <a:gdLst/>
              <a:ahLst/>
              <a:cxnLst/>
              <a:rect l="l" t="t" r="r" b="b"/>
              <a:pathLst>
                <a:path w="450214" h="311150">
                  <a:moveTo>
                    <a:pt x="294386" y="0"/>
                  </a:moveTo>
                  <a:lnTo>
                    <a:pt x="294386" y="77724"/>
                  </a:lnTo>
                  <a:lnTo>
                    <a:pt x="0" y="77724"/>
                  </a:lnTo>
                  <a:lnTo>
                    <a:pt x="0" y="233044"/>
                  </a:lnTo>
                  <a:lnTo>
                    <a:pt x="294386" y="233044"/>
                  </a:lnTo>
                  <a:lnTo>
                    <a:pt x="294386" y="310769"/>
                  </a:lnTo>
                  <a:lnTo>
                    <a:pt x="449706" y="155321"/>
                  </a:lnTo>
                  <a:lnTo>
                    <a:pt x="2943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837301" y="2632329"/>
              <a:ext cx="401192" cy="2971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9685" y="2646997"/>
              <a:ext cx="337185" cy="233363"/>
            </a:xfrm>
            <a:custGeom>
              <a:avLst/>
              <a:gdLst/>
              <a:ahLst/>
              <a:cxnLst/>
              <a:rect l="l" t="t" r="r" b="b"/>
              <a:pathLst>
                <a:path w="449579" h="311150">
                  <a:moveTo>
                    <a:pt x="294258" y="0"/>
                  </a:moveTo>
                  <a:lnTo>
                    <a:pt x="294258" y="77597"/>
                  </a:lnTo>
                  <a:lnTo>
                    <a:pt x="0" y="77597"/>
                  </a:lnTo>
                  <a:lnTo>
                    <a:pt x="0" y="233045"/>
                  </a:lnTo>
                  <a:lnTo>
                    <a:pt x="294258" y="233045"/>
                  </a:lnTo>
                  <a:lnTo>
                    <a:pt x="294258" y="310642"/>
                  </a:lnTo>
                  <a:lnTo>
                    <a:pt x="449579" y="155321"/>
                  </a:lnTo>
                  <a:lnTo>
                    <a:pt x="2942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265675" y="3233548"/>
              <a:ext cx="728091" cy="7315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97775" y="3247929"/>
              <a:ext cx="664369" cy="667702"/>
            </a:xfrm>
            <a:custGeom>
              <a:avLst/>
              <a:gdLst/>
              <a:ahLst/>
              <a:cxnLst/>
              <a:rect l="l" t="t" r="r" b="b"/>
              <a:pathLst>
                <a:path w="885825" h="890270">
                  <a:moveTo>
                    <a:pt x="664337" y="271652"/>
                  </a:moveTo>
                  <a:lnTo>
                    <a:pt x="221487" y="271652"/>
                  </a:lnTo>
                  <a:lnTo>
                    <a:pt x="221487" y="890143"/>
                  </a:lnTo>
                  <a:lnTo>
                    <a:pt x="664337" y="890143"/>
                  </a:lnTo>
                  <a:lnTo>
                    <a:pt x="664337" y="271652"/>
                  </a:lnTo>
                  <a:close/>
                </a:path>
                <a:path w="885825" h="890270">
                  <a:moveTo>
                    <a:pt x="442975" y="0"/>
                  </a:moveTo>
                  <a:lnTo>
                    <a:pt x="0" y="271652"/>
                  </a:lnTo>
                  <a:lnTo>
                    <a:pt x="885825" y="271652"/>
                  </a:lnTo>
                  <a:lnTo>
                    <a:pt x="4429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3511582" y="2310765"/>
              <a:ext cx="831056" cy="171681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>
                <a:spcBef>
                  <a:spcPts val="79"/>
                </a:spcBef>
              </a:pPr>
              <a:r>
                <a:rPr sz="1050" spc="-158" dirty="0">
                  <a:latin typeface="Arial"/>
                  <a:cs typeface="Arial"/>
                </a:rPr>
                <a:t>P</a:t>
              </a:r>
              <a:r>
                <a:rPr sz="1050" spc="-26" dirty="0">
                  <a:latin typeface="Arial"/>
                  <a:cs typeface="Arial"/>
                </a:rPr>
                <a:t> </a:t>
              </a:r>
              <a:r>
                <a:rPr sz="1050" spc="-188" dirty="0">
                  <a:latin typeface="Arial"/>
                  <a:cs typeface="Arial"/>
                </a:rPr>
                <a:t>R </a:t>
              </a:r>
              <a:r>
                <a:rPr sz="1050" spc="-120" dirty="0">
                  <a:latin typeface="Arial"/>
                  <a:cs typeface="Arial"/>
                </a:rPr>
                <a:t>O </a:t>
              </a:r>
              <a:r>
                <a:rPr sz="1050" spc="-191" dirty="0">
                  <a:latin typeface="Arial"/>
                  <a:cs typeface="Arial"/>
                </a:rPr>
                <a:t>J </a:t>
              </a:r>
              <a:r>
                <a:rPr sz="1050" spc="-188" dirty="0">
                  <a:latin typeface="Arial"/>
                  <a:cs typeface="Arial"/>
                </a:rPr>
                <a:t>E </a:t>
              </a:r>
              <a:r>
                <a:rPr sz="1050" spc="-199" dirty="0">
                  <a:latin typeface="Arial"/>
                  <a:cs typeface="Arial"/>
                </a:rPr>
                <a:t>C</a:t>
              </a:r>
              <a:r>
                <a:rPr sz="1050" spc="-150" dirty="0">
                  <a:latin typeface="Arial"/>
                  <a:cs typeface="Arial"/>
                </a:rPr>
                <a:t> </a:t>
              </a:r>
              <a:r>
                <a:rPr sz="1050" spc="-131" dirty="0">
                  <a:latin typeface="Arial"/>
                  <a:cs typeface="Arial"/>
                </a:rPr>
                <a:t>T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468427" y="2310765"/>
              <a:ext cx="997744" cy="171681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>
                <a:spcBef>
                  <a:spcPts val="79"/>
                </a:spcBef>
              </a:pPr>
              <a:r>
                <a:rPr sz="1050" spc="-158" dirty="0">
                  <a:latin typeface="Arial"/>
                  <a:cs typeface="Arial"/>
                </a:rPr>
                <a:t>P</a:t>
              </a:r>
              <a:r>
                <a:rPr sz="1050" spc="-26" dirty="0">
                  <a:latin typeface="Arial"/>
                  <a:cs typeface="Arial"/>
                </a:rPr>
                <a:t> </a:t>
              </a:r>
              <a:r>
                <a:rPr sz="1050" spc="-188" dirty="0">
                  <a:latin typeface="Arial"/>
                  <a:cs typeface="Arial"/>
                </a:rPr>
                <a:t>R </a:t>
              </a:r>
              <a:r>
                <a:rPr sz="1050" spc="-120" dirty="0">
                  <a:latin typeface="Arial"/>
                  <a:cs typeface="Arial"/>
                </a:rPr>
                <a:t>O </a:t>
              </a:r>
              <a:r>
                <a:rPr sz="1050" spc="-158" dirty="0">
                  <a:latin typeface="Arial"/>
                  <a:cs typeface="Arial"/>
                </a:rPr>
                <a:t>P  </a:t>
              </a:r>
              <a:r>
                <a:rPr sz="1050" spc="-120" dirty="0">
                  <a:latin typeface="Arial"/>
                  <a:cs typeface="Arial"/>
                </a:rPr>
                <a:t>O </a:t>
              </a:r>
              <a:r>
                <a:rPr sz="1050" spc="-217" dirty="0">
                  <a:latin typeface="Arial"/>
                  <a:cs typeface="Arial"/>
                </a:rPr>
                <a:t>S </a:t>
              </a:r>
              <a:r>
                <a:rPr sz="1050" spc="-94" dirty="0">
                  <a:latin typeface="Arial"/>
                  <a:cs typeface="Arial"/>
                </a:rPr>
                <a:t>A</a:t>
              </a:r>
              <a:r>
                <a:rPr sz="1050" spc="49" dirty="0">
                  <a:latin typeface="Arial"/>
                  <a:cs typeface="Arial"/>
                </a:rPr>
                <a:t> </a:t>
              </a:r>
              <a:r>
                <a:rPr sz="1050" spc="-143" dirty="0">
                  <a:latin typeface="Arial"/>
                  <a:cs typeface="Arial"/>
                </a:rPr>
                <a:t>L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998558" y="980123"/>
              <a:ext cx="1517333" cy="969977"/>
            </a:xfrm>
            <a:prstGeom prst="rect">
              <a:avLst/>
            </a:prstGeom>
            <a:solidFill>
              <a:srgbClr val="938953"/>
            </a:solidFill>
          </p:spPr>
          <p:txBody>
            <a:bodyPr vert="horz" wrap="square" lIns="0" tIns="46196" rIns="0" bIns="0" rtlCol="0">
              <a:spAutoFit/>
            </a:bodyPr>
            <a:lstStyle/>
            <a:p>
              <a:pPr marL="109061" marR="101441" indent="-1429" algn="ctr">
                <a:spcBef>
                  <a:spcPts val="363"/>
                </a:spcBef>
              </a:pPr>
              <a:r>
                <a:rPr sz="1500" spc="-180" dirty="0">
                  <a:solidFill>
                    <a:srgbClr val="FFFFFF"/>
                  </a:solidFill>
                  <a:latin typeface="Arial"/>
                  <a:cs typeface="Arial"/>
                </a:rPr>
                <a:t>KEBIJAKAN  </a:t>
              </a:r>
              <a:r>
                <a:rPr sz="1500" spc="-161" dirty="0">
                  <a:solidFill>
                    <a:srgbClr val="FFFFFF"/>
                  </a:solidFill>
                  <a:latin typeface="Arial"/>
                  <a:cs typeface="Arial"/>
                </a:rPr>
                <a:t>PENELITIAN </a:t>
              </a:r>
              <a:r>
                <a:rPr sz="1500" spc="-143" dirty="0">
                  <a:solidFill>
                    <a:srgbClr val="FFFFFF"/>
                  </a:solidFill>
                  <a:latin typeface="Arial"/>
                  <a:cs typeface="Arial"/>
                </a:rPr>
                <a:t>DAN  </a:t>
              </a:r>
              <a:r>
                <a:rPr sz="1500" spc="-158" dirty="0">
                  <a:solidFill>
                    <a:srgbClr val="FFFFFF"/>
                  </a:solidFill>
                  <a:latin typeface="Arial"/>
                  <a:cs typeface="Arial"/>
                </a:rPr>
                <a:t>PENGABDIAN  </a:t>
              </a:r>
              <a:r>
                <a:rPr sz="1500" spc="-135" dirty="0">
                  <a:solidFill>
                    <a:srgbClr val="FFFFFF"/>
                  </a:solidFill>
                  <a:latin typeface="Arial"/>
                  <a:cs typeface="Arial"/>
                </a:rPr>
                <a:t>DIKTI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739569" y="1000410"/>
              <a:ext cx="1517333" cy="969977"/>
            </a:xfrm>
            <a:prstGeom prst="rect">
              <a:avLst/>
            </a:prstGeom>
            <a:solidFill>
              <a:srgbClr val="938953"/>
            </a:solidFill>
          </p:spPr>
          <p:txBody>
            <a:bodyPr vert="horz" wrap="square" lIns="0" tIns="46196" rIns="0" bIns="0" rtlCol="0">
              <a:spAutoFit/>
            </a:bodyPr>
            <a:lstStyle/>
            <a:p>
              <a:pPr marL="108585" marR="102394" indent="-1429" algn="ctr">
                <a:spcBef>
                  <a:spcPts val="363"/>
                </a:spcBef>
              </a:pPr>
              <a:r>
                <a:rPr sz="1500" spc="-180" dirty="0">
                  <a:solidFill>
                    <a:srgbClr val="FFFFFF"/>
                  </a:solidFill>
                  <a:latin typeface="Arial"/>
                  <a:cs typeface="Arial"/>
                </a:rPr>
                <a:t>KEBIJAKAN  </a:t>
              </a:r>
              <a:r>
                <a:rPr sz="1500" spc="-161" dirty="0">
                  <a:solidFill>
                    <a:srgbClr val="FFFFFF"/>
                  </a:solidFill>
                  <a:latin typeface="Arial"/>
                  <a:cs typeface="Arial"/>
                </a:rPr>
                <a:t>PENELITIAN </a:t>
              </a:r>
              <a:r>
                <a:rPr sz="1500" spc="-143" dirty="0">
                  <a:solidFill>
                    <a:srgbClr val="FFFFFF"/>
                  </a:solidFill>
                  <a:latin typeface="Arial"/>
                  <a:cs typeface="Arial"/>
                </a:rPr>
                <a:t>DAN  </a:t>
              </a:r>
              <a:r>
                <a:rPr sz="1500" spc="-158" dirty="0">
                  <a:solidFill>
                    <a:srgbClr val="FFFFFF"/>
                  </a:solidFill>
                  <a:latin typeface="Arial"/>
                  <a:cs typeface="Arial"/>
                </a:rPr>
                <a:t>PENGABDIAN  </a:t>
              </a:r>
              <a:r>
                <a:rPr sz="1500" spc="-188" dirty="0">
                  <a:solidFill>
                    <a:srgbClr val="FFFFFF"/>
                  </a:solidFill>
                  <a:latin typeface="Arial"/>
                  <a:cs typeface="Arial"/>
                </a:rPr>
                <a:t>UNIVERSITAS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136266" y="2011680"/>
              <a:ext cx="729234" cy="3520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167986" y="2026063"/>
              <a:ext cx="666274" cy="288131"/>
            </a:xfrm>
            <a:custGeom>
              <a:avLst/>
              <a:gdLst/>
              <a:ahLst/>
              <a:cxnLst/>
              <a:rect l="l" t="t" r="r" b="b"/>
              <a:pathLst>
                <a:path w="888364" h="384175">
                  <a:moveTo>
                    <a:pt x="888110" y="192150"/>
                  </a:moveTo>
                  <a:lnTo>
                    <a:pt x="0" y="192150"/>
                  </a:lnTo>
                  <a:lnTo>
                    <a:pt x="443991" y="384175"/>
                  </a:lnTo>
                  <a:lnTo>
                    <a:pt x="888110" y="192150"/>
                  </a:lnTo>
                  <a:close/>
                </a:path>
                <a:path w="888364" h="384175">
                  <a:moveTo>
                    <a:pt x="665988" y="0"/>
                  </a:moveTo>
                  <a:lnTo>
                    <a:pt x="221996" y="0"/>
                  </a:lnTo>
                  <a:lnTo>
                    <a:pt x="221996" y="192150"/>
                  </a:lnTo>
                  <a:lnTo>
                    <a:pt x="665988" y="192150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15659" y="1991106"/>
              <a:ext cx="729233" cy="3531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447282" y="2006441"/>
              <a:ext cx="666274" cy="288131"/>
            </a:xfrm>
            <a:custGeom>
              <a:avLst/>
              <a:gdLst/>
              <a:ahLst/>
              <a:cxnLst/>
              <a:rect l="l" t="t" r="r" b="b"/>
              <a:pathLst>
                <a:path w="888365" h="384175">
                  <a:moveTo>
                    <a:pt x="887983" y="192024"/>
                  </a:moveTo>
                  <a:lnTo>
                    <a:pt x="0" y="192024"/>
                  </a:lnTo>
                  <a:lnTo>
                    <a:pt x="443992" y="384175"/>
                  </a:lnTo>
                  <a:lnTo>
                    <a:pt x="887983" y="192024"/>
                  </a:lnTo>
                  <a:close/>
                </a:path>
                <a:path w="888365" h="384175">
                  <a:moveTo>
                    <a:pt x="665988" y="0"/>
                  </a:moveTo>
                  <a:lnTo>
                    <a:pt x="221996" y="0"/>
                  </a:lnTo>
                  <a:lnTo>
                    <a:pt x="221996" y="192024"/>
                  </a:lnTo>
                  <a:lnTo>
                    <a:pt x="665988" y="192024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544442" y="44576"/>
              <a:ext cx="2159127" cy="4674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65601" y="5716"/>
              <a:ext cx="1977389" cy="62407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576638" y="59216"/>
              <a:ext cx="2095024" cy="403860"/>
            </a:xfrm>
            <a:custGeom>
              <a:avLst/>
              <a:gdLst/>
              <a:ahLst/>
              <a:cxnLst/>
              <a:rect l="l" t="t" r="r" b="b"/>
              <a:pathLst>
                <a:path w="2793365" h="538480">
                  <a:moveTo>
                    <a:pt x="0" y="537883"/>
                  </a:moveTo>
                  <a:lnTo>
                    <a:pt x="2793111" y="537883"/>
                  </a:lnTo>
                  <a:lnTo>
                    <a:pt x="2793111" y="0"/>
                  </a:lnTo>
                  <a:lnTo>
                    <a:pt x="0" y="0"/>
                  </a:lnTo>
                  <a:lnTo>
                    <a:pt x="0" y="53788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4442" y="3941064"/>
              <a:ext cx="2159127" cy="4514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792474" y="3929633"/>
              <a:ext cx="1714500" cy="5440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576638" y="3956285"/>
              <a:ext cx="2095024" cy="387191"/>
            </a:xfrm>
            <a:custGeom>
              <a:avLst/>
              <a:gdLst/>
              <a:ahLst/>
              <a:cxnLst/>
              <a:rect l="l" t="t" r="r" b="b"/>
              <a:pathLst>
                <a:path w="2793365" h="516254">
                  <a:moveTo>
                    <a:pt x="0" y="516039"/>
                  </a:moveTo>
                  <a:lnTo>
                    <a:pt x="2793111" y="516039"/>
                  </a:lnTo>
                  <a:lnTo>
                    <a:pt x="2793111" y="0"/>
                  </a:lnTo>
                  <a:lnTo>
                    <a:pt x="0" y="0"/>
                  </a:lnTo>
                  <a:lnTo>
                    <a:pt x="0" y="51603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3576638" y="3989146"/>
              <a:ext cx="2087880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385763">
                <a:spcBef>
                  <a:spcPts val="75"/>
                </a:spcBef>
              </a:pPr>
              <a:r>
                <a:rPr spc="-176" dirty="0">
                  <a:solidFill>
                    <a:srgbClr val="FFFFFF"/>
                  </a:solidFill>
                  <a:latin typeface="Arial"/>
                  <a:cs typeface="Arial"/>
                </a:rPr>
                <a:t>DISIPLIN</a:t>
              </a:r>
              <a:r>
                <a:rPr spc="-10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pc="-101" dirty="0">
                  <a:solidFill>
                    <a:srgbClr val="FFFFFF"/>
                  </a:solidFill>
                  <a:latin typeface="Arial"/>
                  <a:cs typeface="Arial"/>
                </a:rPr>
                <a:t>ILMU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466" y="3581286"/>
              <a:ext cx="1517333" cy="1031081"/>
            </a:xfrm>
            <a:custGeom>
              <a:avLst/>
              <a:gdLst/>
              <a:ahLst/>
              <a:cxnLst/>
              <a:rect l="l" t="t" r="r" b="b"/>
              <a:pathLst>
                <a:path w="2023110" h="1374775">
                  <a:moveTo>
                    <a:pt x="0" y="1374267"/>
                  </a:moveTo>
                  <a:lnTo>
                    <a:pt x="2022983" y="1374267"/>
                  </a:lnTo>
                  <a:lnTo>
                    <a:pt x="2022983" y="0"/>
                  </a:lnTo>
                  <a:lnTo>
                    <a:pt x="0" y="0"/>
                  </a:lnTo>
                  <a:lnTo>
                    <a:pt x="0" y="1374267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1750466" y="3732467"/>
              <a:ext cx="1517333" cy="70211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71914" marR="66199" algn="ctr">
                <a:spcBef>
                  <a:spcPts val="75"/>
                </a:spcBef>
              </a:pPr>
              <a:r>
                <a:rPr sz="1500" spc="-116" dirty="0">
                  <a:solidFill>
                    <a:srgbClr val="FFFFFF"/>
                  </a:solidFill>
                  <a:latin typeface="Arial"/>
                  <a:cs typeface="Arial"/>
                </a:rPr>
                <a:t>Payung</a:t>
              </a:r>
              <a:r>
                <a:rPr sz="1500" spc="-1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500" spc="-53" dirty="0">
                  <a:solidFill>
                    <a:srgbClr val="FFFFFF"/>
                  </a:solidFill>
                  <a:latin typeface="Arial"/>
                  <a:cs typeface="Arial"/>
                </a:rPr>
                <a:t>Penelitian  </a:t>
              </a:r>
              <a:r>
                <a:rPr sz="1500" spc="-64" dirty="0">
                  <a:solidFill>
                    <a:srgbClr val="FFFFFF"/>
                  </a:solidFill>
                  <a:latin typeface="Arial"/>
                  <a:cs typeface="Arial"/>
                </a:rPr>
                <a:t>Depatemen/Prog  </a:t>
              </a:r>
              <a:r>
                <a:rPr sz="1500" spc="-56" dirty="0">
                  <a:solidFill>
                    <a:srgbClr val="FFFFFF"/>
                  </a:solidFill>
                  <a:latin typeface="Arial"/>
                  <a:cs typeface="Arial"/>
                </a:rPr>
                <a:t>ram</a:t>
              </a:r>
              <a:r>
                <a:rPr sz="1500" spc="-9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500" spc="-64" dirty="0">
                  <a:solidFill>
                    <a:srgbClr val="FFFFFF"/>
                  </a:solidFill>
                  <a:latin typeface="Arial"/>
                  <a:cs typeface="Arial"/>
                </a:rPr>
                <a:t>Studi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136266" y="3215258"/>
              <a:ext cx="729234" cy="4149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167986" y="3229546"/>
              <a:ext cx="666274" cy="351949"/>
            </a:xfrm>
            <a:custGeom>
              <a:avLst/>
              <a:gdLst/>
              <a:ahLst/>
              <a:cxnLst/>
              <a:rect l="l" t="t" r="r" b="b"/>
              <a:pathLst>
                <a:path w="888364" h="469264">
                  <a:moveTo>
                    <a:pt x="665988" y="234569"/>
                  </a:moveTo>
                  <a:lnTo>
                    <a:pt x="221996" y="234569"/>
                  </a:lnTo>
                  <a:lnTo>
                    <a:pt x="221996" y="469011"/>
                  </a:lnTo>
                  <a:lnTo>
                    <a:pt x="665988" y="469011"/>
                  </a:lnTo>
                  <a:lnTo>
                    <a:pt x="665988" y="234569"/>
                  </a:lnTo>
                  <a:close/>
                </a:path>
                <a:path w="888364" h="469264">
                  <a:moveTo>
                    <a:pt x="443991" y="0"/>
                  </a:moveTo>
                  <a:lnTo>
                    <a:pt x="0" y="234569"/>
                  </a:lnTo>
                  <a:lnTo>
                    <a:pt x="887984" y="234569"/>
                  </a:lnTo>
                  <a:lnTo>
                    <a:pt x="4439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998558" y="3581286"/>
              <a:ext cx="1517333" cy="1031081"/>
            </a:xfrm>
            <a:custGeom>
              <a:avLst/>
              <a:gdLst/>
              <a:ahLst/>
              <a:cxnLst/>
              <a:rect l="l" t="t" r="r" b="b"/>
              <a:pathLst>
                <a:path w="2023109" h="1374775">
                  <a:moveTo>
                    <a:pt x="0" y="1374267"/>
                  </a:moveTo>
                  <a:lnTo>
                    <a:pt x="2022982" y="1374267"/>
                  </a:lnTo>
                  <a:lnTo>
                    <a:pt x="2022982" y="0"/>
                  </a:lnTo>
                  <a:lnTo>
                    <a:pt x="0" y="0"/>
                  </a:lnTo>
                  <a:lnTo>
                    <a:pt x="0" y="1374267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5998558" y="3618166"/>
              <a:ext cx="1517333" cy="932948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49066" marR="141446" indent="-1905" algn="ctr">
                <a:spcBef>
                  <a:spcPts val="75"/>
                </a:spcBef>
              </a:pPr>
              <a:r>
                <a:rPr sz="1500" spc="-105" dirty="0">
                  <a:solidFill>
                    <a:srgbClr val="FFFFFF"/>
                  </a:solidFill>
                  <a:latin typeface="Arial"/>
                  <a:cs typeface="Arial"/>
                </a:rPr>
                <a:t>Roadmap  </a:t>
              </a:r>
              <a:r>
                <a:rPr sz="1500" spc="-53" dirty="0">
                  <a:solidFill>
                    <a:srgbClr val="FFFFFF"/>
                  </a:solidFill>
                  <a:latin typeface="Arial"/>
                  <a:cs typeface="Arial"/>
                </a:rPr>
                <a:t>Penelitian  </a:t>
              </a:r>
              <a:r>
                <a:rPr sz="1500" spc="-105" dirty="0">
                  <a:solidFill>
                    <a:srgbClr val="FFFFFF"/>
                  </a:solidFill>
                  <a:latin typeface="Arial"/>
                  <a:cs typeface="Arial"/>
                </a:rPr>
                <a:t>Dose</a:t>
              </a:r>
              <a:r>
                <a:rPr sz="1500" spc="-98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1500" spc="161" dirty="0">
                  <a:solidFill>
                    <a:srgbClr val="FFFFFF"/>
                  </a:solidFill>
                  <a:latin typeface="Arial"/>
                  <a:cs typeface="Arial"/>
                </a:rPr>
                <a:t>/</a:t>
              </a:r>
              <a:r>
                <a:rPr sz="1500" spc="-135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1500" spc="-101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spc="-60" dirty="0">
                  <a:solidFill>
                    <a:srgbClr val="FFFFFF"/>
                  </a:solidFill>
                  <a:latin typeface="Arial"/>
                  <a:cs typeface="Arial"/>
                </a:rPr>
                <a:t>og</a:t>
              </a:r>
              <a:r>
                <a:rPr sz="1500" spc="-6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spc="-60" dirty="0">
                  <a:solidFill>
                    <a:srgbClr val="FFFFFF"/>
                  </a:solidFill>
                  <a:latin typeface="Arial"/>
                  <a:cs typeface="Arial"/>
                </a:rPr>
                <a:t>am  </a:t>
              </a:r>
              <a:r>
                <a:rPr sz="1500" spc="-64" dirty="0">
                  <a:solidFill>
                    <a:srgbClr val="FFFFFF"/>
                  </a:solidFill>
                  <a:latin typeface="Arial"/>
                  <a:cs typeface="Arial"/>
                </a:rPr>
                <a:t>Studi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383655" y="3215258"/>
              <a:ext cx="730377" cy="41490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6135" y="3229546"/>
              <a:ext cx="666274" cy="351949"/>
            </a:xfrm>
            <a:custGeom>
              <a:avLst/>
              <a:gdLst/>
              <a:ahLst/>
              <a:cxnLst/>
              <a:rect l="l" t="t" r="r" b="b"/>
              <a:pathLst>
                <a:path w="888365" h="469264">
                  <a:moveTo>
                    <a:pt x="665987" y="234569"/>
                  </a:moveTo>
                  <a:lnTo>
                    <a:pt x="221996" y="234569"/>
                  </a:lnTo>
                  <a:lnTo>
                    <a:pt x="221996" y="469011"/>
                  </a:lnTo>
                  <a:lnTo>
                    <a:pt x="665987" y="469011"/>
                  </a:lnTo>
                  <a:lnTo>
                    <a:pt x="665987" y="234569"/>
                  </a:lnTo>
                  <a:close/>
                </a:path>
                <a:path w="888365" h="469264">
                  <a:moveTo>
                    <a:pt x="443992" y="0"/>
                  </a:moveTo>
                  <a:lnTo>
                    <a:pt x="0" y="234569"/>
                  </a:lnTo>
                  <a:lnTo>
                    <a:pt x="887983" y="234569"/>
                  </a:lnTo>
                  <a:lnTo>
                    <a:pt x="443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2428398" y="4611986"/>
              <a:ext cx="98108" cy="306229"/>
            </a:xfrm>
            <a:custGeom>
              <a:avLst/>
              <a:gdLst/>
              <a:ahLst/>
              <a:cxnLst/>
              <a:rect l="l" t="t" r="r" b="b"/>
              <a:pathLst>
                <a:path w="130810" h="408304">
                  <a:moveTo>
                    <a:pt x="0" y="407987"/>
                  </a:moveTo>
                  <a:lnTo>
                    <a:pt x="130251" y="407987"/>
                  </a:lnTo>
                  <a:lnTo>
                    <a:pt x="130251" y="0"/>
                  </a:lnTo>
                  <a:lnTo>
                    <a:pt x="0" y="0"/>
                  </a:lnTo>
                  <a:lnTo>
                    <a:pt x="0" y="40798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6738841" y="4603823"/>
              <a:ext cx="98108" cy="306229"/>
            </a:xfrm>
            <a:custGeom>
              <a:avLst/>
              <a:gdLst/>
              <a:ahLst/>
              <a:cxnLst/>
              <a:rect l="l" t="t" r="r" b="b"/>
              <a:pathLst>
                <a:path w="130809" h="408304">
                  <a:moveTo>
                    <a:pt x="0" y="407987"/>
                  </a:moveTo>
                  <a:lnTo>
                    <a:pt x="130251" y="407987"/>
                  </a:lnTo>
                  <a:lnTo>
                    <a:pt x="130251" y="0"/>
                  </a:lnTo>
                  <a:lnTo>
                    <a:pt x="0" y="0"/>
                  </a:lnTo>
                  <a:lnTo>
                    <a:pt x="0" y="40798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4265675" y="1652778"/>
              <a:ext cx="728091" cy="67894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297775" y="1666970"/>
              <a:ext cx="664369" cy="615791"/>
            </a:xfrm>
            <a:custGeom>
              <a:avLst/>
              <a:gdLst/>
              <a:ahLst/>
              <a:cxnLst/>
              <a:rect l="l" t="t" r="r" b="b"/>
              <a:pathLst>
                <a:path w="885825" h="821055">
                  <a:moveTo>
                    <a:pt x="885825" y="568833"/>
                  </a:moveTo>
                  <a:lnTo>
                    <a:pt x="0" y="568833"/>
                  </a:lnTo>
                  <a:lnTo>
                    <a:pt x="442975" y="820547"/>
                  </a:lnTo>
                  <a:lnTo>
                    <a:pt x="885825" y="568833"/>
                  </a:lnTo>
                  <a:close/>
                </a:path>
                <a:path w="885825" h="821055">
                  <a:moveTo>
                    <a:pt x="664337" y="0"/>
                  </a:moveTo>
                  <a:lnTo>
                    <a:pt x="221487" y="0"/>
                  </a:lnTo>
                  <a:lnTo>
                    <a:pt x="221487" y="568833"/>
                  </a:lnTo>
                  <a:lnTo>
                    <a:pt x="664337" y="568833"/>
                  </a:lnTo>
                  <a:lnTo>
                    <a:pt x="6643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335719" y="297036"/>
              <a:ext cx="3237299" cy="256320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>
                <a:spcBef>
                  <a:spcPts val="79"/>
                </a:spcBef>
                <a:tabLst>
                  <a:tab pos="966311" algn="l"/>
                </a:tabLst>
              </a:pPr>
              <a:r>
                <a:rPr sz="1600" spc="-158" dirty="0">
                  <a:latin typeface="Arial"/>
                  <a:cs typeface="Arial"/>
                </a:rPr>
                <a:t>P    </a:t>
              </a:r>
              <a:r>
                <a:rPr sz="1600" spc="-188" dirty="0">
                  <a:latin typeface="Arial"/>
                  <a:cs typeface="Arial"/>
                </a:rPr>
                <a:t>R    </a:t>
              </a:r>
              <a:r>
                <a:rPr sz="1600" spc="-120" dirty="0">
                  <a:latin typeface="Arial"/>
                  <a:cs typeface="Arial"/>
                </a:rPr>
                <a:t>O   </a:t>
              </a:r>
              <a:r>
                <a:rPr sz="1600" spc="-191" dirty="0">
                  <a:latin typeface="Arial"/>
                  <a:cs typeface="Arial"/>
                </a:rPr>
                <a:t>J     </a:t>
              </a:r>
              <a:r>
                <a:rPr sz="1600" spc="-188" dirty="0">
                  <a:latin typeface="Arial"/>
                  <a:cs typeface="Arial"/>
                </a:rPr>
                <a:t>E </a:t>
              </a:r>
              <a:r>
                <a:rPr sz="1600" spc="-172" dirty="0">
                  <a:latin typeface="Arial"/>
                  <a:cs typeface="Arial"/>
                </a:rPr>
                <a:t> </a:t>
              </a:r>
              <a:r>
                <a:rPr sz="1600" spc="-199" dirty="0">
                  <a:latin typeface="Arial"/>
                  <a:cs typeface="Arial"/>
                </a:rPr>
                <a:t>C   </a:t>
              </a:r>
              <a:r>
                <a:rPr sz="1600" spc="-116" dirty="0">
                  <a:latin typeface="Arial"/>
                  <a:cs typeface="Arial"/>
                </a:rPr>
                <a:t> </a:t>
              </a:r>
              <a:r>
                <a:rPr sz="1600" spc="-131" dirty="0">
                  <a:latin typeface="Arial"/>
                  <a:cs typeface="Arial"/>
                </a:rPr>
                <a:t>T	</a:t>
              </a:r>
              <a:r>
                <a:rPr sz="1600" spc="-158" dirty="0">
                  <a:latin typeface="Arial"/>
                  <a:cs typeface="Arial"/>
                </a:rPr>
                <a:t>P  </a:t>
              </a:r>
              <a:r>
                <a:rPr sz="1600" spc="-188" dirty="0">
                  <a:latin typeface="Arial"/>
                  <a:cs typeface="Arial"/>
                </a:rPr>
                <a:t>R </a:t>
              </a:r>
              <a:r>
                <a:rPr sz="1600" spc="-120" dirty="0">
                  <a:latin typeface="Arial"/>
                  <a:cs typeface="Arial"/>
                </a:rPr>
                <a:t>O </a:t>
              </a:r>
              <a:r>
                <a:rPr sz="1600" spc="-158" dirty="0">
                  <a:latin typeface="Arial"/>
                  <a:cs typeface="Arial"/>
                </a:rPr>
                <a:t>P  </a:t>
              </a:r>
              <a:r>
                <a:rPr sz="1600" spc="-120" dirty="0">
                  <a:latin typeface="Arial"/>
                  <a:cs typeface="Arial"/>
                </a:rPr>
                <a:t>O </a:t>
              </a:r>
              <a:r>
                <a:rPr sz="1600" spc="-217" dirty="0">
                  <a:latin typeface="Arial"/>
                  <a:cs typeface="Arial"/>
                </a:rPr>
                <a:t>S </a:t>
              </a:r>
              <a:r>
                <a:rPr sz="1600" spc="-94" dirty="0">
                  <a:latin typeface="Arial"/>
                  <a:cs typeface="Arial"/>
                </a:rPr>
                <a:t>A</a:t>
              </a:r>
              <a:r>
                <a:rPr sz="1600" spc="49" dirty="0">
                  <a:latin typeface="Arial"/>
                  <a:cs typeface="Arial"/>
                </a:rPr>
                <a:t> </a:t>
              </a:r>
              <a:r>
                <a:rPr sz="1600" spc="-143" dirty="0">
                  <a:latin typeface="Arial"/>
                  <a:cs typeface="Arial"/>
                </a:rPr>
                <a:t>L</a:t>
              </a:r>
              <a:endParaRPr sz="1600">
                <a:latin typeface="Arial"/>
                <a:cs typeface="Arial"/>
              </a:endParaRPr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466090" y="1106713"/>
            <a:ext cx="3571071" cy="286136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274320">
              <a:spcBef>
                <a:spcPts val="71"/>
              </a:spcBef>
            </a:pPr>
            <a:r>
              <a:rPr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ACTUAL ISSUE</a:t>
            </a:r>
          </a:p>
        </p:txBody>
      </p:sp>
    </p:spTree>
    <p:extLst>
      <p:ext uri="{BB962C8B-B14F-4D97-AF65-F5344CB8AC3E}">
        <p14:creationId xmlns:p14="http://schemas.microsoft.com/office/powerpoint/2010/main" val="130341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968" y="710842"/>
            <a:ext cx="6858000" cy="55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255584" y="612461"/>
            <a:ext cx="6858000" cy="741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0189" y="1"/>
            <a:ext cx="637793" cy="750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6000750" y="1"/>
            <a:ext cx="636651" cy="750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80337" y="677649"/>
            <a:ext cx="3362801" cy="563135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9525">
              <a:spcBef>
                <a:spcPts val="71"/>
              </a:spcBef>
            </a:pPr>
            <a:r>
              <a:rPr sz="3600" spc="-19" dirty="0">
                <a:solidFill>
                  <a:srgbClr val="FFFFFF"/>
                </a:solidFill>
              </a:rPr>
              <a:t>Judul</a:t>
            </a:r>
            <a:r>
              <a:rPr sz="3600" spc="-49" dirty="0">
                <a:solidFill>
                  <a:srgbClr val="FFFFFF"/>
                </a:solidFill>
              </a:rPr>
              <a:t> </a:t>
            </a:r>
            <a:r>
              <a:rPr sz="3600" spc="-11" dirty="0">
                <a:solidFill>
                  <a:srgbClr val="FFFFFF"/>
                </a:solidFill>
              </a:rPr>
              <a:t>Penelitian</a:t>
            </a:r>
            <a:endParaRPr sz="36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388125" y="4572000"/>
            <a:ext cx="6631686" cy="1314839"/>
            <a:chOff x="1252728" y="3829050"/>
            <a:chExt cx="6631686" cy="1314839"/>
          </a:xfrm>
        </p:grpSpPr>
        <p:sp>
          <p:nvSpPr>
            <p:cNvPr id="10" name="object 10"/>
            <p:cNvSpPr/>
            <p:nvPr/>
          </p:nvSpPr>
          <p:spPr>
            <a:xfrm>
              <a:off x="1284874" y="3850385"/>
              <a:ext cx="1222058" cy="1293495"/>
            </a:xfrm>
            <a:custGeom>
              <a:avLst/>
              <a:gdLst/>
              <a:ahLst/>
              <a:cxnLst/>
              <a:rect l="l" t="t" r="r" b="b"/>
              <a:pathLst>
                <a:path w="1629410" h="1724659">
                  <a:moveTo>
                    <a:pt x="0" y="1724151"/>
                  </a:moveTo>
                  <a:lnTo>
                    <a:pt x="1629283" y="1724151"/>
                  </a:lnTo>
                  <a:lnTo>
                    <a:pt x="1629283" y="0"/>
                  </a:lnTo>
                  <a:lnTo>
                    <a:pt x="0" y="0"/>
                  </a:lnTo>
                  <a:lnTo>
                    <a:pt x="0" y="1724151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499463" y="4374108"/>
              <a:ext cx="792004" cy="42511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110490">
                <a:spcBef>
                  <a:spcPts val="75"/>
                </a:spcBef>
              </a:pPr>
              <a:r>
                <a:rPr sz="1350" spc="-169" dirty="0">
                  <a:solidFill>
                    <a:srgbClr val="FFFFFF"/>
                  </a:solidFill>
                  <a:latin typeface="Arial"/>
                  <a:cs typeface="Arial"/>
                </a:rPr>
                <a:t>ACTUAL  </a:t>
              </a:r>
              <a:r>
                <a:rPr sz="1350" spc="-150" dirty="0">
                  <a:solidFill>
                    <a:srgbClr val="FFFFFF"/>
                  </a:solidFill>
                  <a:latin typeface="Arial"/>
                  <a:cs typeface="Arial"/>
                </a:rPr>
                <a:t>(K</a:t>
              </a:r>
              <a:r>
                <a:rPr sz="1350" spc="-203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350" spc="-94" dirty="0">
                  <a:solidFill>
                    <a:srgbClr val="FFFFFF"/>
                  </a:solidFill>
                  <a:latin typeface="Arial"/>
                  <a:cs typeface="Arial"/>
                </a:rPr>
                <a:t>KINI</a:t>
              </a:r>
              <a:r>
                <a:rPr sz="1350" spc="-90" dirty="0">
                  <a:solidFill>
                    <a:srgbClr val="FFFFFF"/>
                  </a:solidFill>
                  <a:latin typeface="Arial"/>
                  <a:cs typeface="Arial"/>
                </a:rPr>
                <a:t>AN)</a:t>
              </a:r>
              <a:endParaRPr sz="1350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252728" y="3835908"/>
              <a:ext cx="1285875" cy="4183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284874" y="3850386"/>
              <a:ext cx="1222058" cy="354806"/>
            </a:xfrm>
            <a:custGeom>
              <a:avLst/>
              <a:gdLst/>
              <a:ahLst/>
              <a:cxnLst/>
              <a:rect l="l" t="t" r="r" b="b"/>
              <a:pathLst>
                <a:path w="1629410" h="473075">
                  <a:moveTo>
                    <a:pt x="1629346" y="0"/>
                  </a:moveTo>
                  <a:lnTo>
                    <a:pt x="0" y="0"/>
                  </a:lnTo>
                  <a:lnTo>
                    <a:pt x="0" y="236346"/>
                  </a:lnTo>
                  <a:lnTo>
                    <a:pt x="11797" y="276660"/>
                  </a:lnTo>
                  <a:lnTo>
                    <a:pt x="45887" y="314766"/>
                  </a:lnTo>
                  <a:lnTo>
                    <a:pt x="100313" y="350095"/>
                  </a:lnTo>
                  <a:lnTo>
                    <a:pt x="173117" y="382078"/>
                  </a:lnTo>
                  <a:lnTo>
                    <a:pt x="215801" y="396638"/>
                  </a:lnTo>
                  <a:lnTo>
                    <a:pt x="262345" y="410149"/>
                  </a:lnTo>
                  <a:lnTo>
                    <a:pt x="312506" y="422539"/>
                  </a:lnTo>
                  <a:lnTo>
                    <a:pt x="366040" y="433737"/>
                  </a:lnTo>
                  <a:lnTo>
                    <a:pt x="422701" y="443673"/>
                  </a:lnTo>
                  <a:lnTo>
                    <a:pt x="482245" y="452276"/>
                  </a:lnTo>
                  <a:lnTo>
                    <a:pt x="544428" y="459473"/>
                  </a:lnTo>
                  <a:lnTo>
                    <a:pt x="609004" y="465195"/>
                  </a:lnTo>
                  <a:lnTo>
                    <a:pt x="675731" y="469370"/>
                  </a:lnTo>
                  <a:lnTo>
                    <a:pt x="744362" y="471927"/>
                  </a:lnTo>
                  <a:lnTo>
                    <a:pt x="814654" y="472795"/>
                  </a:lnTo>
                  <a:lnTo>
                    <a:pt x="884949" y="471927"/>
                  </a:lnTo>
                  <a:lnTo>
                    <a:pt x="953584" y="469370"/>
                  </a:lnTo>
                  <a:lnTo>
                    <a:pt x="1020314" y="465195"/>
                  </a:lnTo>
                  <a:lnTo>
                    <a:pt x="1084894" y="459473"/>
                  </a:lnTo>
                  <a:lnTo>
                    <a:pt x="1147080" y="452276"/>
                  </a:lnTo>
                  <a:lnTo>
                    <a:pt x="1206627" y="443673"/>
                  </a:lnTo>
                  <a:lnTo>
                    <a:pt x="1263291" y="433737"/>
                  </a:lnTo>
                  <a:lnTo>
                    <a:pt x="1316826" y="422539"/>
                  </a:lnTo>
                  <a:lnTo>
                    <a:pt x="1366990" y="410149"/>
                  </a:lnTo>
                  <a:lnTo>
                    <a:pt x="1413536" y="396638"/>
                  </a:lnTo>
                  <a:lnTo>
                    <a:pt x="1456221" y="382078"/>
                  </a:lnTo>
                  <a:lnTo>
                    <a:pt x="1494800" y="366540"/>
                  </a:lnTo>
                  <a:lnTo>
                    <a:pt x="1558663" y="332813"/>
                  </a:lnTo>
                  <a:lnTo>
                    <a:pt x="1603166" y="296024"/>
                  </a:lnTo>
                  <a:lnTo>
                    <a:pt x="1626356" y="256744"/>
                  </a:lnTo>
                  <a:lnTo>
                    <a:pt x="1629346" y="236346"/>
                  </a:lnTo>
                  <a:lnTo>
                    <a:pt x="1629346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621185" y="3850387"/>
              <a:ext cx="1222058" cy="1293495"/>
            </a:xfrm>
            <a:custGeom>
              <a:avLst/>
              <a:gdLst/>
              <a:ahLst/>
              <a:cxnLst/>
              <a:rect l="l" t="t" r="r" b="b"/>
              <a:pathLst>
                <a:path w="1629410" h="1724659">
                  <a:moveTo>
                    <a:pt x="0" y="1724152"/>
                  </a:moveTo>
                  <a:lnTo>
                    <a:pt x="1629283" y="1724152"/>
                  </a:lnTo>
                  <a:lnTo>
                    <a:pt x="1629283" y="0"/>
                  </a:lnTo>
                  <a:lnTo>
                    <a:pt x="0" y="0"/>
                  </a:lnTo>
                  <a:lnTo>
                    <a:pt x="0" y="1724152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753581" y="4374108"/>
              <a:ext cx="957263" cy="42511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135731">
                <a:spcBef>
                  <a:spcPts val="75"/>
                </a:spcBef>
              </a:pPr>
              <a:r>
                <a:rPr sz="1350" spc="-131" dirty="0">
                  <a:solidFill>
                    <a:srgbClr val="FFFFFF"/>
                  </a:solidFill>
                  <a:latin typeface="Arial"/>
                  <a:cs typeface="Arial"/>
                </a:rPr>
                <a:t>MENARIK  </a:t>
              </a:r>
              <a:r>
                <a:rPr sz="1350" spc="-143" dirty="0">
                  <a:solidFill>
                    <a:srgbClr val="FFFFFF"/>
                  </a:solidFill>
                  <a:latin typeface="Arial"/>
                  <a:cs typeface="Arial"/>
                </a:rPr>
                <a:t>ISTILAH</a:t>
              </a:r>
              <a:r>
                <a:rPr sz="1350" spc="-10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350" spc="-188" dirty="0">
                  <a:solidFill>
                    <a:srgbClr val="FFFFFF"/>
                  </a:solidFill>
                  <a:latin typeface="Arial"/>
                  <a:cs typeface="Arial"/>
                </a:rPr>
                <a:t>KHAS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588895" y="3835908"/>
              <a:ext cx="1285875" cy="4183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621185" y="3850386"/>
              <a:ext cx="1222058" cy="354806"/>
            </a:xfrm>
            <a:custGeom>
              <a:avLst/>
              <a:gdLst/>
              <a:ahLst/>
              <a:cxnLst/>
              <a:rect l="l" t="t" r="r" b="b"/>
              <a:pathLst>
                <a:path w="1629410" h="473075">
                  <a:moveTo>
                    <a:pt x="1629283" y="0"/>
                  </a:moveTo>
                  <a:lnTo>
                    <a:pt x="0" y="0"/>
                  </a:lnTo>
                  <a:lnTo>
                    <a:pt x="0" y="236346"/>
                  </a:lnTo>
                  <a:lnTo>
                    <a:pt x="11798" y="276660"/>
                  </a:lnTo>
                  <a:lnTo>
                    <a:pt x="45888" y="314766"/>
                  </a:lnTo>
                  <a:lnTo>
                    <a:pt x="100313" y="350095"/>
                  </a:lnTo>
                  <a:lnTo>
                    <a:pt x="173116" y="382078"/>
                  </a:lnTo>
                  <a:lnTo>
                    <a:pt x="215797" y="396638"/>
                  </a:lnTo>
                  <a:lnTo>
                    <a:pt x="262339" y="410149"/>
                  </a:lnTo>
                  <a:lnTo>
                    <a:pt x="312497" y="422539"/>
                  </a:lnTo>
                  <a:lnTo>
                    <a:pt x="366026" y="433737"/>
                  </a:lnTo>
                  <a:lnTo>
                    <a:pt x="422682" y="443673"/>
                  </a:lnTo>
                  <a:lnTo>
                    <a:pt x="482220" y="452276"/>
                  </a:lnTo>
                  <a:lnTo>
                    <a:pt x="544395" y="459473"/>
                  </a:lnTo>
                  <a:lnTo>
                    <a:pt x="608963" y="465195"/>
                  </a:lnTo>
                  <a:lnTo>
                    <a:pt x="675679" y="469370"/>
                  </a:lnTo>
                  <a:lnTo>
                    <a:pt x="744299" y="471927"/>
                  </a:lnTo>
                  <a:lnTo>
                    <a:pt x="814578" y="472795"/>
                  </a:lnTo>
                  <a:lnTo>
                    <a:pt x="884875" y="471927"/>
                  </a:lnTo>
                  <a:lnTo>
                    <a:pt x="953512" y="469370"/>
                  </a:lnTo>
                  <a:lnTo>
                    <a:pt x="1020243" y="465195"/>
                  </a:lnTo>
                  <a:lnTo>
                    <a:pt x="1084824" y="459473"/>
                  </a:lnTo>
                  <a:lnTo>
                    <a:pt x="1147011" y="452276"/>
                  </a:lnTo>
                  <a:lnTo>
                    <a:pt x="1206559" y="443673"/>
                  </a:lnTo>
                  <a:lnTo>
                    <a:pt x="1263224" y="433737"/>
                  </a:lnTo>
                  <a:lnTo>
                    <a:pt x="1316760" y="422539"/>
                  </a:lnTo>
                  <a:lnTo>
                    <a:pt x="1366924" y="410149"/>
                  </a:lnTo>
                  <a:lnTo>
                    <a:pt x="1413471" y="396638"/>
                  </a:lnTo>
                  <a:lnTo>
                    <a:pt x="1456157" y="382078"/>
                  </a:lnTo>
                  <a:lnTo>
                    <a:pt x="1494736" y="366540"/>
                  </a:lnTo>
                  <a:lnTo>
                    <a:pt x="1558599" y="332813"/>
                  </a:lnTo>
                  <a:lnTo>
                    <a:pt x="1603103" y="296024"/>
                  </a:lnTo>
                  <a:lnTo>
                    <a:pt x="1626292" y="256744"/>
                  </a:lnTo>
                  <a:lnTo>
                    <a:pt x="1629283" y="236346"/>
                  </a:lnTo>
                  <a:lnTo>
                    <a:pt x="1629283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7447" y="3850389"/>
              <a:ext cx="1222058" cy="1293495"/>
            </a:xfrm>
            <a:custGeom>
              <a:avLst/>
              <a:gdLst/>
              <a:ahLst/>
              <a:cxnLst/>
              <a:rect l="l" t="t" r="r" b="b"/>
              <a:pathLst>
                <a:path w="1629410" h="1724659">
                  <a:moveTo>
                    <a:pt x="0" y="1724151"/>
                  </a:moveTo>
                  <a:lnTo>
                    <a:pt x="1629282" y="1724151"/>
                  </a:lnTo>
                  <a:lnTo>
                    <a:pt x="1629282" y="0"/>
                  </a:lnTo>
                  <a:lnTo>
                    <a:pt x="0" y="0"/>
                  </a:lnTo>
                  <a:lnTo>
                    <a:pt x="0" y="1724151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217098" y="4374108"/>
              <a:ext cx="740569" cy="63286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135" dirty="0">
                  <a:solidFill>
                    <a:srgbClr val="FFFFFF"/>
                  </a:solidFill>
                  <a:latin typeface="Arial"/>
                  <a:cs typeface="Arial"/>
                </a:rPr>
                <a:t>ORIGINAL</a:t>
              </a:r>
              <a:endParaRPr sz="1350">
                <a:latin typeface="Arial"/>
                <a:cs typeface="Arial"/>
              </a:endParaRPr>
            </a:p>
            <a:p>
              <a:pPr marL="11430" marR="3810" algn="ctr"/>
              <a:r>
                <a:rPr sz="1350" spc="-15" dirty="0">
                  <a:solidFill>
                    <a:srgbClr val="FFFFFF"/>
                  </a:solidFill>
                  <a:latin typeface="Arial"/>
                  <a:cs typeface="Arial"/>
                </a:rPr>
                <a:t>or    </a:t>
              </a:r>
              <a:r>
                <a:rPr sz="1350" spc="-68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350" spc="-71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350" spc="-139" dirty="0">
                  <a:solidFill>
                    <a:srgbClr val="FFFFFF"/>
                  </a:solidFill>
                  <a:latin typeface="Arial"/>
                  <a:cs typeface="Arial"/>
                </a:rPr>
                <a:t>DIFIED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925061" y="3835908"/>
              <a:ext cx="1285875" cy="4183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7447" y="3850386"/>
              <a:ext cx="1222058" cy="354806"/>
            </a:xfrm>
            <a:custGeom>
              <a:avLst/>
              <a:gdLst/>
              <a:ahLst/>
              <a:cxnLst/>
              <a:rect l="l" t="t" r="r" b="b"/>
              <a:pathLst>
                <a:path w="1629410" h="473075">
                  <a:moveTo>
                    <a:pt x="1629282" y="0"/>
                  </a:moveTo>
                  <a:lnTo>
                    <a:pt x="0" y="0"/>
                  </a:lnTo>
                  <a:lnTo>
                    <a:pt x="0" y="236346"/>
                  </a:lnTo>
                  <a:lnTo>
                    <a:pt x="11798" y="276660"/>
                  </a:lnTo>
                  <a:lnTo>
                    <a:pt x="45888" y="314766"/>
                  </a:lnTo>
                  <a:lnTo>
                    <a:pt x="100313" y="350095"/>
                  </a:lnTo>
                  <a:lnTo>
                    <a:pt x="173116" y="382078"/>
                  </a:lnTo>
                  <a:lnTo>
                    <a:pt x="215797" y="396638"/>
                  </a:lnTo>
                  <a:lnTo>
                    <a:pt x="262339" y="410149"/>
                  </a:lnTo>
                  <a:lnTo>
                    <a:pt x="312497" y="422539"/>
                  </a:lnTo>
                  <a:lnTo>
                    <a:pt x="366026" y="433737"/>
                  </a:lnTo>
                  <a:lnTo>
                    <a:pt x="422682" y="443673"/>
                  </a:lnTo>
                  <a:lnTo>
                    <a:pt x="482220" y="452276"/>
                  </a:lnTo>
                  <a:lnTo>
                    <a:pt x="544395" y="459473"/>
                  </a:lnTo>
                  <a:lnTo>
                    <a:pt x="608963" y="465195"/>
                  </a:lnTo>
                  <a:lnTo>
                    <a:pt x="675679" y="469370"/>
                  </a:lnTo>
                  <a:lnTo>
                    <a:pt x="744299" y="471927"/>
                  </a:lnTo>
                  <a:lnTo>
                    <a:pt x="814577" y="472795"/>
                  </a:lnTo>
                  <a:lnTo>
                    <a:pt x="884875" y="471927"/>
                  </a:lnTo>
                  <a:lnTo>
                    <a:pt x="953512" y="469370"/>
                  </a:lnTo>
                  <a:lnTo>
                    <a:pt x="1020243" y="465195"/>
                  </a:lnTo>
                  <a:lnTo>
                    <a:pt x="1084824" y="459473"/>
                  </a:lnTo>
                  <a:lnTo>
                    <a:pt x="1147011" y="452276"/>
                  </a:lnTo>
                  <a:lnTo>
                    <a:pt x="1206559" y="443673"/>
                  </a:lnTo>
                  <a:lnTo>
                    <a:pt x="1263224" y="433737"/>
                  </a:lnTo>
                  <a:lnTo>
                    <a:pt x="1316760" y="422539"/>
                  </a:lnTo>
                  <a:lnTo>
                    <a:pt x="1366924" y="410149"/>
                  </a:lnTo>
                  <a:lnTo>
                    <a:pt x="1413471" y="396638"/>
                  </a:lnTo>
                  <a:lnTo>
                    <a:pt x="1456157" y="382078"/>
                  </a:lnTo>
                  <a:lnTo>
                    <a:pt x="1494736" y="366540"/>
                  </a:lnTo>
                  <a:lnTo>
                    <a:pt x="1558599" y="332813"/>
                  </a:lnTo>
                  <a:lnTo>
                    <a:pt x="1603103" y="296024"/>
                  </a:lnTo>
                  <a:lnTo>
                    <a:pt x="1626292" y="256744"/>
                  </a:lnTo>
                  <a:lnTo>
                    <a:pt x="1629282" y="236346"/>
                  </a:lnTo>
                  <a:lnTo>
                    <a:pt x="162928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293708" y="3850391"/>
              <a:ext cx="1222058" cy="1293495"/>
            </a:xfrm>
            <a:custGeom>
              <a:avLst/>
              <a:gdLst/>
              <a:ahLst/>
              <a:cxnLst/>
              <a:rect l="l" t="t" r="r" b="b"/>
              <a:pathLst>
                <a:path w="1629409" h="1724659">
                  <a:moveTo>
                    <a:pt x="0" y="1724152"/>
                  </a:moveTo>
                  <a:lnTo>
                    <a:pt x="1629282" y="1724152"/>
                  </a:lnTo>
                  <a:lnTo>
                    <a:pt x="1629282" y="0"/>
                  </a:lnTo>
                  <a:lnTo>
                    <a:pt x="0" y="0"/>
                  </a:lnTo>
                  <a:lnTo>
                    <a:pt x="0" y="1724152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402580" y="4374108"/>
              <a:ext cx="1003935" cy="63286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049" marR="3810" algn="ctr">
                <a:spcBef>
                  <a:spcPts val="75"/>
                </a:spcBef>
              </a:pPr>
              <a:r>
                <a:rPr sz="1350" spc="-266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1350" spc="-68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350" spc="-7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350" spc="-113" dirty="0">
                  <a:solidFill>
                    <a:srgbClr val="FFFFFF"/>
                  </a:solidFill>
                  <a:latin typeface="Arial"/>
                  <a:cs typeface="Arial"/>
                </a:rPr>
                <a:t>UNIK</a:t>
              </a:r>
              <a:r>
                <a:rPr sz="1350" spc="-229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350" spc="-116" dirty="0">
                  <a:solidFill>
                    <a:srgbClr val="FFFFFF"/>
                  </a:solidFill>
                  <a:latin typeface="Arial"/>
                  <a:cs typeface="Arial"/>
                </a:rPr>
                <a:t>TIF  </a:t>
              </a:r>
              <a:r>
                <a:rPr sz="1350" spc="-161" dirty="0">
                  <a:solidFill>
                    <a:srgbClr val="FFFFFF"/>
                  </a:solidFill>
                  <a:latin typeface="Arial"/>
                  <a:cs typeface="Arial"/>
                </a:rPr>
                <a:t>(SINGKAT,  </a:t>
              </a:r>
              <a:r>
                <a:rPr sz="1350" spc="-172" dirty="0">
                  <a:solidFill>
                    <a:srgbClr val="FFFFFF"/>
                  </a:solidFill>
                  <a:latin typeface="Arial"/>
                  <a:cs typeface="Arial"/>
                </a:rPr>
                <a:t>PADAT)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261228" y="3835908"/>
              <a:ext cx="1287018" cy="4183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3708" y="3850386"/>
              <a:ext cx="1222058" cy="354806"/>
            </a:xfrm>
            <a:custGeom>
              <a:avLst/>
              <a:gdLst/>
              <a:ahLst/>
              <a:cxnLst/>
              <a:rect l="l" t="t" r="r" b="b"/>
              <a:pathLst>
                <a:path w="1629409" h="473075">
                  <a:moveTo>
                    <a:pt x="1629282" y="0"/>
                  </a:moveTo>
                  <a:lnTo>
                    <a:pt x="0" y="0"/>
                  </a:lnTo>
                  <a:lnTo>
                    <a:pt x="0" y="236346"/>
                  </a:lnTo>
                  <a:lnTo>
                    <a:pt x="11798" y="276661"/>
                  </a:lnTo>
                  <a:lnTo>
                    <a:pt x="45889" y="314767"/>
                  </a:lnTo>
                  <a:lnTo>
                    <a:pt x="100317" y="350098"/>
                  </a:lnTo>
                  <a:lnTo>
                    <a:pt x="173125" y="382083"/>
                  </a:lnTo>
                  <a:lnTo>
                    <a:pt x="215811" y="396644"/>
                  </a:lnTo>
                  <a:lnTo>
                    <a:pt x="262358" y="410156"/>
                  </a:lnTo>
                  <a:lnTo>
                    <a:pt x="312522" y="422547"/>
                  </a:lnTo>
                  <a:lnTo>
                    <a:pt x="366058" y="433746"/>
                  </a:lnTo>
                  <a:lnTo>
                    <a:pt x="422723" y="443683"/>
                  </a:lnTo>
                  <a:lnTo>
                    <a:pt x="482271" y="452286"/>
                  </a:lnTo>
                  <a:lnTo>
                    <a:pt x="544458" y="459484"/>
                  </a:lnTo>
                  <a:lnTo>
                    <a:pt x="609039" y="465207"/>
                  </a:lnTo>
                  <a:lnTo>
                    <a:pt x="675770" y="469382"/>
                  </a:lnTo>
                  <a:lnTo>
                    <a:pt x="744407" y="471940"/>
                  </a:lnTo>
                  <a:lnTo>
                    <a:pt x="814705" y="472808"/>
                  </a:lnTo>
                  <a:lnTo>
                    <a:pt x="884983" y="471940"/>
                  </a:lnTo>
                  <a:lnTo>
                    <a:pt x="953603" y="469382"/>
                  </a:lnTo>
                  <a:lnTo>
                    <a:pt x="1020319" y="465207"/>
                  </a:lnTo>
                  <a:lnTo>
                    <a:pt x="1084887" y="459484"/>
                  </a:lnTo>
                  <a:lnTo>
                    <a:pt x="1147062" y="452286"/>
                  </a:lnTo>
                  <a:lnTo>
                    <a:pt x="1206600" y="443683"/>
                  </a:lnTo>
                  <a:lnTo>
                    <a:pt x="1263256" y="433746"/>
                  </a:lnTo>
                  <a:lnTo>
                    <a:pt x="1316785" y="422547"/>
                  </a:lnTo>
                  <a:lnTo>
                    <a:pt x="1366943" y="410156"/>
                  </a:lnTo>
                  <a:lnTo>
                    <a:pt x="1413485" y="396644"/>
                  </a:lnTo>
                  <a:lnTo>
                    <a:pt x="1456166" y="382083"/>
                  </a:lnTo>
                  <a:lnTo>
                    <a:pt x="1494743" y="366544"/>
                  </a:lnTo>
                  <a:lnTo>
                    <a:pt x="1558601" y="332815"/>
                  </a:lnTo>
                  <a:lnTo>
                    <a:pt x="1603103" y="296025"/>
                  </a:lnTo>
                  <a:lnTo>
                    <a:pt x="1626292" y="256744"/>
                  </a:lnTo>
                  <a:lnTo>
                    <a:pt x="1629282" y="236346"/>
                  </a:lnTo>
                  <a:lnTo>
                    <a:pt x="162928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629971" y="3850394"/>
              <a:ext cx="1222058" cy="1293495"/>
            </a:xfrm>
            <a:custGeom>
              <a:avLst/>
              <a:gdLst/>
              <a:ahLst/>
              <a:cxnLst/>
              <a:rect l="l" t="t" r="r" b="b"/>
              <a:pathLst>
                <a:path w="1629409" h="1724659">
                  <a:moveTo>
                    <a:pt x="0" y="1724152"/>
                  </a:moveTo>
                  <a:lnTo>
                    <a:pt x="1629282" y="1724152"/>
                  </a:lnTo>
                  <a:lnTo>
                    <a:pt x="1629282" y="0"/>
                  </a:lnTo>
                  <a:lnTo>
                    <a:pt x="0" y="0"/>
                  </a:lnTo>
                  <a:lnTo>
                    <a:pt x="0" y="1724152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6856666" y="4374108"/>
              <a:ext cx="770096" cy="63286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-953" algn="ctr">
                <a:spcBef>
                  <a:spcPts val="75"/>
                </a:spcBef>
              </a:pPr>
              <a:r>
                <a:rPr sz="1350" spc="-158" dirty="0">
                  <a:solidFill>
                    <a:srgbClr val="FFFFFF"/>
                  </a:solidFill>
                  <a:latin typeface="Arial"/>
                  <a:cs typeface="Arial"/>
                </a:rPr>
                <a:t>IDENTITAS  </a:t>
              </a:r>
              <a:r>
                <a:rPr sz="1350" spc="-131" dirty="0">
                  <a:solidFill>
                    <a:srgbClr val="FFFFFF"/>
                  </a:solidFill>
                  <a:latin typeface="Arial"/>
                  <a:cs typeface="Arial"/>
                </a:rPr>
                <a:t>BIDANG  </a:t>
              </a:r>
              <a:r>
                <a:rPr sz="1350" spc="-120" dirty="0">
                  <a:solidFill>
                    <a:srgbClr val="FFFFFF"/>
                  </a:solidFill>
                  <a:latin typeface="Arial"/>
                  <a:cs typeface="Arial"/>
                </a:rPr>
                <a:t>KEILM</a:t>
              </a:r>
              <a:r>
                <a:rPr sz="1350" spc="-180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1350" spc="-113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598539" y="3835908"/>
              <a:ext cx="1285875" cy="4183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629971" y="3850386"/>
              <a:ext cx="1222058" cy="354806"/>
            </a:xfrm>
            <a:custGeom>
              <a:avLst/>
              <a:gdLst/>
              <a:ahLst/>
              <a:cxnLst/>
              <a:rect l="l" t="t" r="r" b="b"/>
              <a:pathLst>
                <a:path w="1629409" h="473075">
                  <a:moveTo>
                    <a:pt x="1629283" y="0"/>
                  </a:moveTo>
                  <a:lnTo>
                    <a:pt x="0" y="0"/>
                  </a:lnTo>
                  <a:lnTo>
                    <a:pt x="0" y="236346"/>
                  </a:lnTo>
                  <a:lnTo>
                    <a:pt x="11798" y="276661"/>
                  </a:lnTo>
                  <a:lnTo>
                    <a:pt x="45889" y="314767"/>
                  </a:lnTo>
                  <a:lnTo>
                    <a:pt x="100317" y="350098"/>
                  </a:lnTo>
                  <a:lnTo>
                    <a:pt x="173125" y="382083"/>
                  </a:lnTo>
                  <a:lnTo>
                    <a:pt x="215811" y="396644"/>
                  </a:lnTo>
                  <a:lnTo>
                    <a:pt x="262358" y="410156"/>
                  </a:lnTo>
                  <a:lnTo>
                    <a:pt x="312522" y="422547"/>
                  </a:lnTo>
                  <a:lnTo>
                    <a:pt x="366058" y="433746"/>
                  </a:lnTo>
                  <a:lnTo>
                    <a:pt x="422723" y="443683"/>
                  </a:lnTo>
                  <a:lnTo>
                    <a:pt x="482271" y="452286"/>
                  </a:lnTo>
                  <a:lnTo>
                    <a:pt x="544458" y="459484"/>
                  </a:lnTo>
                  <a:lnTo>
                    <a:pt x="609039" y="465207"/>
                  </a:lnTo>
                  <a:lnTo>
                    <a:pt x="675770" y="469382"/>
                  </a:lnTo>
                  <a:lnTo>
                    <a:pt x="744407" y="471940"/>
                  </a:lnTo>
                  <a:lnTo>
                    <a:pt x="814705" y="472808"/>
                  </a:lnTo>
                  <a:lnTo>
                    <a:pt x="884983" y="471940"/>
                  </a:lnTo>
                  <a:lnTo>
                    <a:pt x="953603" y="469382"/>
                  </a:lnTo>
                  <a:lnTo>
                    <a:pt x="1020319" y="465207"/>
                  </a:lnTo>
                  <a:lnTo>
                    <a:pt x="1084887" y="459484"/>
                  </a:lnTo>
                  <a:lnTo>
                    <a:pt x="1147062" y="452286"/>
                  </a:lnTo>
                  <a:lnTo>
                    <a:pt x="1206600" y="443683"/>
                  </a:lnTo>
                  <a:lnTo>
                    <a:pt x="1263256" y="433746"/>
                  </a:lnTo>
                  <a:lnTo>
                    <a:pt x="1316785" y="422547"/>
                  </a:lnTo>
                  <a:lnTo>
                    <a:pt x="1366943" y="410156"/>
                  </a:lnTo>
                  <a:lnTo>
                    <a:pt x="1413485" y="396644"/>
                  </a:lnTo>
                  <a:lnTo>
                    <a:pt x="1456166" y="382083"/>
                  </a:lnTo>
                  <a:lnTo>
                    <a:pt x="1494743" y="366544"/>
                  </a:lnTo>
                  <a:lnTo>
                    <a:pt x="1558601" y="332815"/>
                  </a:lnTo>
                  <a:lnTo>
                    <a:pt x="1603103" y="296025"/>
                  </a:lnTo>
                  <a:lnTo>
                    <a:pt x="1626292" y="256744"/>
                  </a:lnTo>
                  <a:lnTo>
                    <a:pt x="1629283" y="236346"/>
                  </a:lnTo>
                  <a:lnTo>
                    <a:pt x="1629283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700784" y="3830192"/>
              <a:ext cx="444627" cy="4354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7355" y="3829050"/>
              <a:ext cx="531495" cy="5120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715643" y="3847338"/>
              <a:ext cx="389762" cy="4343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842517" y="3847338"/>
              <a:ext cx="326897" cy="4343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02101" y="3830192"/>
              <a:ext cx="444627" cy="4354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098673" y="3829050"/>
              <a:ext cx="531495" cy="5120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116961" y="3847338"/>
              <a:ext cx="389763" cy="4343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243834" y="3847338"/>
              <a:ext cx="326897" cy="4343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503419" y="3830192"/>
              <a:ext cx="444627" cy="43548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9991" y="3829050"/>
              <a:ext cx="531495" cy="5120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518278" y="3847338"/>
              <a:ext cx="389763" cy="4343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645152" y="3847338"/>
              <a:ext cx="326897" cy="4343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692141" y="3830192"/>
              <a:ext cx="444626" cy="4354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688711" y="3829050"/>
              <a:ext cx="531494" cy="5120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706999" y="3847338"/>
              <a:ext cx="389763" cy="4343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833872" y="3847338"/>
              <a:ext cx="326898" cy="4343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062597" y="3830192"/>
              <a:ext cx="444626" cy="43548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059168" y="3829050"/>
              <a:ext cx="531494" cy="51206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077456" y="3847338"/>
              <a:ext cx="389762" cy="4343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204328" y="3847338"/>
              <a:ext cx="326898" cy="4343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87362" y="1403145"/>
            <a:ext cx="6198394" cy="354087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95764" marR="196691" indent="-386238">
              <a:spcBef>
                <a:spcPts val="71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2100" spc="-4" dirty="0" smtClean="0">
                <a:solidFill>
                  <a:srgbClr val="800000"/>
                </a:solidFill>
                <a:latin typeface="Arial"/>
                <a:cs typeface="Arial"/>
              </a:rPr>
              <a:t>Bidang Ilmu </a:t>
            </a:r>
            <a:r>
              <a:rPr sz="2100" dirty="0" smtClean="0">
                <a:solidFill>
                  <a:srgbClr val="800000"/>
                </a:solidFill>
                <a:latin typeface="Arial"/>
                <a:cs typeface="Arial"/>
              </a:rPr>
              <a:t>dan </a:t>
            </a:r>
            <a:r>
              <a:rPr sz="2100" spc="-4" dirty="0" smtClean="0">
                <a:solidFill>
                  <a:srgbClr val="800000"/>
                </a:solidFill>
                <a:latin typeface="Arial"/>
                <a:cs typeface="Arial"/>
              </a:rPr>
              <a:t>minat terhadap suatu dibidang  dikembangkan menjadi Tema/Topic</a:t>
            </a:r>
            <a:r>
              <a:rPr sz="2100" spc="10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4" dirty="0" smtClean="0">
                <a:solidFill>
                  <a:srgbClr val="800000"/>
                </a:solidFill>
                <a:latin typeface="Arial"/>
                <a:cs typeface="Arial"/>
              </a:rPr>
              <a:t>Penelitian</a:t>
            </a:r>
            <a:endParaRPr sz="2100" dirty="0" smtClean="0">
              <a:latin typeface="Arial"/>
              <a:cs typeface="Arial"/>
            </a:endParaRPr>
          </a:p>
          <a:p>
            <a:pPr marL="395764" marR="582454" indent="-386238">
              <a:spcBef>
                <a:spcPts val="506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2100" spc="-4" dirty="0" smtClean="0">
                <a:latin typeface="Arial"/>
                <a:cs typeface="Arial"/>
              </a:rPr>
              <a:t>Tema </a:t>
            </a:r>
            <a:r>
              <a:rPr sz="2100" dirty="0" smtClean="0">
                <a:latin typeface="Arial"/>
                <a:cs typeface="Arial"/>
              </a:rPr>
              <a:t>dapat </a:t>
            </a:r>
            <a:r>
              <a:rPr sz="2100" spc="-4" dirty="0" smtClean="0">
                <a:latin typeface="Arial"/>
                <a:cs typeface="Arial"/>
              </a:rPr>
              <a:t>mengacu </a:t>
            </a:r>
            <a:r>
              <a:rPr sz="2100" dirty="0" smtClean="0">
                <a:latin typeface="Arial"/>
                <a:cs typeface="Arial"/>
              </a:rPr>
              <a:t>pada </a:t>
            </a:r>
            <a:r>
              <a:rPr sz="2100" spc="-4" dirty="0" smtClean="0">
                <a:latin typeface="Arial"/>
                <a:cs typeface="Arial"/>
              </a:rPr>
              <a:t>Renstra </a:t>
            </a:r>
            <a:r>
              <a:rPr sz="2100" spc="-8" dirty="0" smtClean="0">
                <a:latin typeface="Arial"/>
                <a:cs typeface="Arial"/>
              </a:rPr>
              <a:t>PT </a:t>
            </a:r>
            <a:r>
              <a:rPr sz="2100" dirty="0" smtClean="0">
                <a:latin typeface="Arial"/>
                <a:cs typeface="Arial"/>
              </a:rPr>
              <a:t>dan  </a:t>
            </a:r>
            <a:r>
              <a:rPr sz="2100" spc="-4" dirty="0" smtClean="0">
                <a:latin typeface="Arial"/>
                <a:cs typeface="Arial"/>
              </a:rPr>
              <a:t>Roadmap, </a:t>
            </a:r>
            <a:r>
              <a:rPr sz="2100" dirty="0" smtClean="0">
                <a:latin typeface="Arial"/>
                <a:cs typeface="Arial"/>
              </a:rPr>
              <a:t>yang </a:t>
            </a:r>
            <a:r>
              <a:rPr sz="2100" spc="-4" dirty="0" smtClean="0">
                <a:latin typeface="Arial"/>
                <a:cs typeface="Arial"/>
              </a:rPr>
              <a:t>telah</a:t>
            </a:r>
            <a:r>
              <a:rPr sz="2100" spc="41" dirty="0" smtClean="0">
                <a:latin typeface="Arial"/>
                <a:cs typeface="Arial"/>
              </a:rPr>
              <a:t> </a:t>
            </a:r>
            <a:r>
              <a:rPr sz="2100" spc="-4" dirty="0" smtClean="0">
                <a:latin typeface="Arial"/>
                <a:cs typeface="Arial"/>
              </a:rPr>
              <a:t>Ditentukan</a:t>
            </a:r>
            <a:endParaRPr sz="2100" dirty="0" smtClean="0">
              <a:latin typeface="Arial"/>
              <a:cs typeface="Arial"/>
            </a:endParaRPr>
          </a:p>
          <a:p>
            <a:pPr marL="395764" marR="3810" indent="-386238">
              <a:spcBef>
                <a:spcPts val="506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2100" dirty="0" smtClean="0">
                <a:solidFill>
                  <a:srgbClr val="800000"/>
                </a:solidFill>
                <a:latin typeface="Arial"/>
                <a:cs typeface="Arial"/>
              </a:rPr>
              <a:t>Secara </a:t>
            </a:r>
            <a:r>
              <a:rPr sz="2100" spc="-4" dirty="0" smtClean="0">
                <a:solidFill>
                  <a:srgbClr val="800000"/>
                </a:solidFill>
                <a:latin typeface="Arial"/>
                <a:cs typeface="Arial"/>
              </a:rPr>
              <a:t>specific dapat mengacu pada Aktualitas,  Orisinalitas </a:t>
            </a:r>
            <a:r>
              <a:rPr sz="2100" dirty="0" smtClean="0">
                <a:solidFill>
                  <a:srgbClr val="800000"/>
                </a:solidFill>
                <a:latin typeface="Arial"/>
                <a:cs typeface="Arial"/>
              </a:rPr>
              <a:t>dan </a:t>
            </a:r>
            <a:r>
              <a:rPr sz="2100" spc="-4" dirty="0" smtClean="0">
                <a:solidFill>
                  <a:srgbClr val="800000"/>
                </a:solidFill>
                <a:latin typeface="Arial"/>
                <a:cs typeface="Arial"/>
              </a:rPr>
              <a:t>Kebaruan </a:t>
            </a:r>
            <a:r>
              <a:rPr sz="2100" dirty="0" smtClean="0">
                <a:solidFill>
                  <a:srgbClr val="800000"/>
                </a:solidFill>
                <a:latin typeface="Arial"/>
                <a:cs typeface="Arial"/>
              </a:rPr>
              <a:t>Ide, </a:t>
            </a:r>
            <a:r>
              <a:rPr sz="2100" spc="-4" dirty="0" smtClean="0">
                <a:solidFill>
                  <a:srgbClr val="800000"/>
                </a:solidFill>
                <a:latin typeface="Arial"/>
                <a:cs typeface="Arial"/>
              </a:rPr>
              <a:t>Kekhususan </a:t>
            </a:r>
            <a:r>
              <a:rPr sz="2100" dirty="0" smtClean="0">
                <a:solidFill>
                  <a:srgbClr val="800000"/>
                </a:solidFill>
                <a:latin typeface="Arial"/>
                <a:cs typeface="Arial"/>
              </a:rPr>
              <a:t>yang  </a:t>
            </a:r>
            <a:r>
              <a:rPr sz="2100" spc="-4" dirty="0" smtClean="0">
                <a:solidFill>
                  <a:srgbClr val="800000"/>
                </a:solidFill>
                <a:latin typeface="Arial"/>
                <a:cs typeface="Arial"/>
              </a:rPr>
              <a:t>mudah</a:t>
            </a:r>
            <a:r>
              <a:rPr sz="2100" spc="1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spc="-4" dirty="0" smtClean="0">
                <a:solidFill>
                  <a:srgbClr val="800000"/>
                </a:solidFill>
                <a:latin typeface="Arial"/>
                <a:cs typeface="Arial"/>
              </a:rPr>
              <a:t>dikenali</a:t>
            </a:r>
            <a:endParaRPr sz="2100" dirty="0" smtClean="0">
              <a:latin typeface="Arial"/>
              <a:cs typeface="Arial"/>
            </a:endParaRPr>
          </a:p>
          <a:p>
            <a:pPr marL="395764" marR="106204" indent="-386238">
              <a:lnSpc>
                <a:spcPts val="2520"/>
              </a:lnSpc>
              <a:spcBef>
                <a:spcPts val="589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2100" spc="-4" dirty="0" smtClean="0">
                <a:latin typeface="Arial"/>
                <a:cs typeface="Arial"/>
              </a:rPr>
              <a:t>Judul dirumuskan dengan kalimat padat, </a:t>
            </a:r>
            <a:r>
              <a:rPr sz="2100" dirty="0" smtClean="0">
                <a:latin typeface="Arial"/>
                <a:cs typeface="Arial"/>
              </a:rPr>
              <a:t>mudah  </a:t>
            </a:r>
            <a:r>
              <a:rPr sz="2100" spc="-4" dirty="0" smtClean="0">
                <a:latin typeface="Arial"/>
                <a:cs typeface="Arial"/>
              </a:rPr>
              <a:t>dipahami </a:t>
            </a:r>
            <a:r>
              <a:rPr sz="2100" dirty="0" smtClean="0">
                <a:latin typeface="Arial"/>
                <a:cs typeface="Arial"/>
              </a:rPr>
              <a:t>dan </a:t>
            </a:r>
            <a:r>
              <a:rPr sz="2213" i="1" spc="-60" dirty="0" smtClean="0">
                <a:latin typeface="Arial"/>
                <a:cs typeface="Arial"/>
              </a:rPr>
              <a:t>menarik</a:t>
            </a:r>
            <a:r>
              <a:rPr sz="2213" i="1" spc="19" dirty="0" smtClean="0">
                <a:latin typeface="Arial"/>
                <a:cs typeface="Arial"/>
              </a:rPr>
              <a:t> </a:t>
            </a:r>
            <a:r>
              <a:rPr sz="2100" dirty="0" smtClean="0">
                <a:latin typeface="Arial"/>
                <a:cs typeface="Arial"/>
              </a:rPr>
              <a:t>dapat.</a:t>
            </a:r>
          </a:p>
          <a:p>
            <a:pPr marL="375285">
              <a:spcBef>
                <a:spcPts val="1489"/>
              </a:spcBef>
              <a:tabLst>
                <a:tab pos="1776413" algn="l"/>
                <a:tab pos="3178016" algn="l"/>
                <a:tab pos="4366736" algn="l"/>
                <a:tab pos="5737860" algn="l"/>
              </a:tabLst>
            </a:pPr>
            <a:r>
              <a:rPr sz="1500" dirty="0" smtClean="0">
                <a:solidFill>
                  <a:srgbClr val="FFFFFF"/>
                </a:solidFill>
                <a:latin typeface="Arial Black"/>
                <a:cs typeface="Arial Black"/>
              </a:rPr>
              <a:t>1	2	3	4	5</a:t>
            </a:r>
            <a:endParaRPr sz="15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001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5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410588" y="0"/>
            <a:ext cx="4475987" cy="798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143000" y="0"/>
            <a:ext cx="68580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441448" y="1"/>
            <a:ext cx="2426589" cy="750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358259" y="1"/>
            <a:ext cx="637793" cy="750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486275" y="1"/>
            <a:ext cx="2242566" cy="750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6219062" y="1"/>
            <a:ext cx="636651" cy="750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5985" y="198270"/>
            <a:ext cx="3798094" cy="624690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9525">
              <a:spcBef>
                <a:spcPts val="71"/>
              </a:spcBef>
            </a:pPr>
            <a:r>
              <a:rPr sz="4000" spc="-15" dirty="0">
                <a:solidFill>
                  <a:srgbClr val="FFFFFF"/>
                </a:solidFill>
              </a:rPr>
              <a:t>Rumusan</a:t>
            </a:r>
            <a:r>
              <a:rPr sz="3000" spc="-38" dirty="0">
                <a:solidFill>
                  <a:srgbClr val="FFFFFF"/>
                </a:solidFill>
              </a:rPr>
              <a:t> </a:t>
            </a:r>
            <a:r>
              <a:rPr sz="3000" spc="-4" dirty="0">
                <a:solidFill>
                  <a:srgbClr val="FFFFFF"/>
                </a:solidFill>
              </a:rPr>
              <a:t>Masalah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1529238" y="1524000"/>
            <a:ext cx="4251008" cy="393425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567214" marR="141446" indent="-557689">
              <a:spcBef>
                <a:spcPts val="79"/>
              </a:spcBef>
              <a:buAutoNum type="arabicPeriod"/>
              <a:tabLst>
                <a:tab pos="567214" algn="l"/>
                <a:tab pos="567690" algn="l"/>
              </a:tabLst>
            </a:pPr>
            <a:r>
              <a:rPr sz="2400" dirty="0">
                <a:latin typeface="Arial"/>
                <a:cs typeface="Arial"/>
              </a:rPr>
              <a:t>Rumusan masalah</a:t>
            </a:r>
            <a:r>
              <a:rPr sz="2400" spc="-9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adalah  pangkal sebuah</a:t>
            </a:r>
            <a:r>
              <a:rPr sz="2400" spc="-4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penelitian</a:t>
            </a:r>
            <a:endParaRPr sz="2400" dirty="0">
              <a:latin typeface="Arial"/>
              <a:cs typeface="Arial"/>
            </a:endParaRPr>
          </a:p>
          <a:p>
            <a:pPr marL="567214" marR="3810" indent="-557689">
              <a:spcBef>
                <a:spcPts val="578"/>
              </a:spcBef>
              <a:buAutoNum type="arabicPeriod"/>
              <a:tabLst>
                <a:tab pos="567214" algn="l"/>
                <a:tab pos="567690" algn="l"/>
              </a:tabLst>
            </a:pPr>
            <a:r>
              <a:rPr sz="2400" dirty="0">
                <a:latin typeface="Arial"/>
                <a:cs typeface="Arial"/>
              </a:rPr>
              <a:t>Rumusan masalah</a:t>
            </a:r>
            <a:r>
              <a:rPr sz="2400" spc="-10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disusun  sebelum </a:t>
            </a:r>
            <a:r>
              <a:rPr sz="2400" spc="-4" dirty="0">
                <a:latin typeface="Arial"/>
                <a:cs typeface="Arial"/>
              </a:rPr>
              <a:t>penetapan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Judul</a:t>
            </a:r>
            <a:endParaRPr sz="2400" dirty="0">
              <a:latin typeface="Arial"/>
              <a:cs typeface="Arial"/>
            </a:endParaRPr>
          </a:p>
          <a:p>
            <a:pPr marL="567214" marR="308134" indent="-557689">
              <a:spcBef>
                <a:spcPts val="578"/>
              </a:spcBef>
              <a:buAutoNum type="arabicPeriod"/>
              <a:tabLst>
                <a:tab pos="567214" algn="l"/>
                <a:tab pos="567690" algn="l"/>
              </a:tabLst>
            </a:pPr>
            <a:r>
              <a:rPr sz="2400" dirty="0">
                <a:latin typeface="Arial"/>
                <a:cs typeface="Arial"/>
              </a:rPr>
              <a:t>Dari rumusan </a:t>
            </a:r>
            <a:r>
              <a:rPr sz="2400" spc="-4" dirty="0">
                <a:latin typeface="Arial"/>
                <a:cs typeface="Arial"/>
              </a:rPr>
              <a:t>masalah  dikembangkan</a:t>
            </a:r>
            <a:r>
              <a:rPr sz="2400" spc="-53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Research  Questions</a:t>
            </a:r>
            <a:endParaRPr sz="2400" dirty="0">
              <a:latin typeface="Arial"/>
              <a:cs typeface="Arial"/>
            </a:endParaRPr>
          </a:p>
          <a:p>
            <a:pPr marL="567214" marR="21907" indent="-557689" algn="just">
              <a:spcBef>
                <a:spcPts val="578"/>
              </a:spcBef>
              <a:buAutoNum type="arabicPeriod"/>
              <a:tabLst>
                <a:tab pos="567690" algn="l"/>
              </a:tabLst>
            </a:pPr>
            <a:r>
              <a:rPr sz="2400" dirty="0">
                <a:latin typeface="Arial"/>
                <a:cs typeface="Arial"/>
              </a:rPr>
              <a:t>Dari Pertanyaan </a:t>
            </a:r>
            <a:r>
              <a:rPr sz="2400" spc="-4" dirty="0">
                <a:latin typeface="Arial"/>
                <a:cs typeface="Arial"/>
              </a:rPr>
              <a:t>penelitian  dirumuskan </a:t>
            </a:r>
            <a:r>
              <a:rPr sz="2400" spc="-19" dirty="0">
                <a:latin typeface="Arial"/>
                <a:cs typeface="Arial"/>
              </a:rPr>
              <a:t>Tujuan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(Umum  </a:t>
            </a:r>
            <a:r>
              <a:rPr sz="2400" spc="-4" dirty="0">
                <a:latin typeface="Arial"/>
                <a:cs typeface="Arial"/>
              </a:rPr>
              <a:t>dan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Khusus)</a:t>
            </a:r>
          </a:p>
        </p:txBody>
      </p:sp>
      <p:sp>
        <p:nvSpPr>
          <p:cNvPr id="11" name="object 11"/>
          <p:cNvSpPr/>
          <p:nvPr/>
        </p:nvSpPr>
        <p:spPr>
          <a:xfrm>
            <a:off x="5673472" y="2705100"/>
            <a:ext cx="2327528" cy="2438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9127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8674" y="814197"/>
            <a:ext cx="483260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1143000" y="1752600"/>
            <a:ext cx="3932396" cy="45334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95764" marR="515303" indent="-386238">
              <a:spcBef>
                <a:spcPts val="71"/>
              </a:spcBef>
              <a:buFont typeface="Wingdings"/>
              <a:buChar char=""/>
              <a:tabLst>
                <a:tab pos="395764" algn="l"/>
                <a:tab pos="396240" algn="l"/>
              </a:tabLst>
            </a:pPr>
            <a:r>
              <a:rPr sz="2100" spc="-15" dirty="0">
                <a:latin typeface="Arial"/>
                <a:cs typeface="Arial"/>
              </a:rPr>
              <a:t>Tujuan </a:t>
            </a:r>
            <a:r>
              <a:rPr sz="2100" spc="-4" dirty="0">
                <a:latin typeface="Arial"/>
                <a:cs typeface="Arial"/>
              </a:rPr>
              <a:t>Umum </a:t>
            </a:r>
            <a:r>
              <a:rPr sz="2100" dirty="0">
                <a:latin typeface="Arial"/>
                <a:cs typeface="Arial"/>
              </a:rPr>
              <a:t>penelitian  menjawab</a:t>
            </a:r>
            <a:r>
              <a:rPr sz="2100" spc="-4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Permasalahan  </a:t>
            </a:r>
            <a:r>
              <a:rPr sz="2100" spc="-4" dirty="0">
                <a:latin typeface="Arial"/>
                <a:cs typeface="Arial"/>
              </a:rPr>
              <a:t>Umum</a:t>
            </a:r>
            <a:endParaRPr sz="2100" dirty="0">
              <a:latin typeface="Arial"/>
              <a:cs typeface="Arial"/>
            </a:endParaRPr>
          </a:p>
          <a:p>
            <a:pPr marL="395764" marR="100965" indent="-386238">
              <a:buFont typeface="Wingdings"/>
              <a:buChar char=""/>
              <a:tabLst>
                <a:tab pos="395764" algn="l"/>
                <a:tab pos="396240" algn="l"/>
              </a:tabLst>
            </a:pPr>
            <a:r>
              <a:rPr sz="2100" spc="-15" dirty="0">
                <a:latin typeface="Arial"/>
                <a:cs typeface="Arial"/>
              </a:rPr>
              <a:t>Tujuan </a:t>
            </a:r>
            <a:r>
              <a:rPr sz="2100" dirty="0">
                <a:latin typeface="Arial"/>
                <a:cs typeface="Arial"/>
              </a:rPr>
              <a:t>Spesific penjabaran  dari </a:t>
            </a:r>
            <a:r>
              <a:rPr sz="2100" spc="-4" dirty="0">
                <a:latin typeface="Arial"/>
                <a:cs typeface="Arial"/>
              </a:rPr>
              <a:t>tujuan umum, menjawab  </a:t>
            </a:r>
            <a:r>
              <a:rPr sz="2100" dirty="0">
                <a:latin typeface="Arial"/>
                <a:cs typeface="Arial"/>
              </a:rPr>
              <a:t>permasalahan</a:t>
            </a:r>
            <a:r>
              <a:rPr sz="2100" spc="8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sepsifik</a:t>
            </a:r>
          </a:p>
          <a:p>
            <a:pPr marL="395764" marR="387668" indent="-386238">
              <a:spcBef>
                <a:spcPts val="4"/>
              </a:spcBef>
              <a:buFont typeface="Wingdings"/>
              <a:buChar char=""/>
              <a:tabLst>
                <a:tab pos="395764" algn="l"/>
                <a:tab pos="396240" algn="l"/>
              </a:tabLst>
            </a:pPr>
            <a:r>
              <a:rPr sz="2100" spc="-15" dirty="0">
                <a:latin typeface="Arial"/>
                <a:cs typeface="Arial"/>
              </a:rPr>
              <a:t>Tujuan </a:t>
            </a:r>
            <a:r>
              <a:rPr sz="2100" dirty="0">
                <a:latin typeface="Arial"/>
                <a:cs typeface="Arial"/>
              </a:rPr>
              <a:t>menunjukkan pada  luaran (output) yang akan  dicapai</a:t>
            </a:r>
          </a:p>
          <a:p>
            <a:pPr marL="395764" marR="3810" indent="-386238">
              <a:buFont typeface="Wingdings"/>
              <a:buChar char=""/>
              <a:tabLst>
                <a:tab pos="395764" algn="l"/>
                <a:tab pos="396240" algn="l"/>
              </a:tabLst>
            </a:pPr>
            <a:r>
              <a:rPr sz="2100" spc="-15" dirty="0">
                <a:latin typeface="Arial"/>
                <a:cs typeface="Arial"/>
              </a:rPr>
              <a:t>Tujuan </a:t>
            </a:r>
            <a:r>
              <a:rPr sz="2100" dirty="0">
                <a:latin typeface="Arial"/>
                <a:cs typeface="Arial"/>
              </a:rPr>
              <a:t>menyiratkan kebaruan  penelitian </a:t>
            </a:r>
            <a:r>
              <a:rPr sz="2100" spc="-4" dirty="0">
                <a:latin typeface="Arial"/>
                <a:cs typeface="Arial"/>
              </a:rPr>
              <a:t>&amp;</a:t>
            </a:r>
            <a:r>
              <a:rPr sz="2100" spc="-8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Inovasi</a:t>
            </a:r>
          </a:p>
          <a:p>
            <a:pPr marL="395764" marR="155734" indent="-386238">
              <a:buFont typeface="Wingdings"/>
              <a:buChar char=""/>
              <a:tabLst>
                <a:tab pos="395764" algn="l"/>
                <a:tab pos="396240" algn="l"/>
              </a:tabLst>
            </a:pPr>
            <a:r>
              <a:rPr sz="2100" spc="-15" dirty="0">
                <a:latin typeface="Arial"/>
                <a:cs typeface="Arial"/>
              </a:rPr>
              <a:t>Tujuan </a:t>
            </a:r>
            <a:r>
              <a:rPr sz="2100" dirty="0">
                <a:latin typeface="Arial"/>
                <a:cs typeface="Arial"/>
              </a:rPr>
              <a:t>penelitian menjadi  acuan dalam monitoring dan  evaluasi</a:t>
            </a:r>
          </a:p>
        </p:txBody>
      </p:sp>
      <p:sp>
        <p:nvSpPr>
          <p:cNvPr id="4" name="object 4"/>
          <p:cNvSpPr/>
          <p:nvPr/>
        </p:nvSpPr>
        <p:spPr>
          <a:xfrm>
            <a:off x="1143000" y="0"/>
            <a:ext cx="6858000" cy="558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437893" y="0"/>
            <a:ext cx="6420231" cy="7989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143000" y="-1"/>
            <a:ext cx="6858000" cy="1054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468755" y="1"/>
            <a:ext cx="6231636" cy="750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7190612" y="1"/>
            <a:ext cx="636651" cy="750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01879" y="42144"/>
            <a:ext cx="5740241" cy="747801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9525">
              <a:spcBef>
                <a:spcPts val="71"/>
              </a:spcBef>
            </a:pPr>
            <a:r>
              <a:rPr sz="4000" spc="-15" dirty="0">
                <a:solidFill>
                  <a:srgbClr val="FFFFFF"/>
                </a:solidFill>
              </a:rPr>
              <a:t>Research </a:t>
            </a:r>
            <a:r>
              <a:rPr sz="4000" spc="-4" dirty="0">
                <a:solidFill>
                  <a:srgbClr val="FFFFFF"/>
                </a:solidFill>
              </a:rPr>
              <a:t>Que</a:t>
            </a:r>
            <a:r>
              <a:rPr sz="4800" spc="-4" dirty="0">
                <a:solidFill>
                  <a:srgbClr val="FFFFFF"/>
                </a:solidFill>
              </a:rPr>
              <a:t>s</a:t>
            </a:r>
            <a:r>
              <a:rPr sz="4000" spc="-4" dirty="0">
                <a:solidFill>
                  <a:srgbClr val="FFFFFF"/>
                </a:solidFill>
              </a:rPr>
              <a:t>tion &amp;</a:t>
            </a:r>
            <a:r>
              <a:rPr sz="4000" spc="-23" dirty="0">
                <a:solidFill>
                  <a:srgbClr val="FFFFFF"/>
                </a:solidFill>
              </a:rPr>
              <a:t> </a:t>
            </a:r>
            <a:r>
              <a:rPr sz="4000" spc="-4" dirty="0">
                <a:solidFill>
                  <a:srgbClr val="FFFFFF"/>
                </a:solidFill>
              </a:rPr>
              <a:t>Goals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884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ROADMAP PENELITI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dalam </a:t>
            </a:r>
            <a:r>
              <a:rPr lang="fi-FI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topik yang diteliti, kajian </a:t>
            </a:r>
            <a:r>
              <a:rPr lang="fi-FI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riset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terdahulu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yang 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up to date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relevan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tema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diusulkan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referensi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diutamakan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bersumber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jurnal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ilmiah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sekurangnya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meliputi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70%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keseluruhan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referensi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Roadmap (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peta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periset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mengacu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kepakaran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roadmap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disebutkan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relevan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juga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studi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pendahuluan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yang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telah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dilaksanakan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hasil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sudah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dicapai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pengusul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kepada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RIP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bidang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unggulan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perguruan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sebagai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acuan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primer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serta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hasil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757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5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423159" y="0"/>
            <a:ext cx="4450842" cy="798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143000" y="0"/>
            <a:ext cx="6858000" cy="509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454020" y="1"/>
            <a:ext cx="2052828" cy="750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997071" y="1"/>
            <a:ext cx="636651" cy="750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123943" y="1"/>
            <a:ext cx="2592324" cy="750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6206489" y="1"/>
            <a:ext cx="636651" cy="750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86335" y="5448"/>
            <a:ext cx="3773329" cy="470802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4" dirty="0">
                <a:solidFill>
                  <a:srgbClr val="FFFFFF"/>
                </a:solidFill>
              </a:rPr>
              <a:t>Metode</a:t>
            </a:r>
            <a:r>
              <a:rPr sz="3000" spc="-53" dirty="0">
                <a:solidFill>
                  <a:srgbClr val="FFFFFF"/>
                </a:solidFill>
              </a:rPr>
              <a:t> </a:t>
            </a:r>
            <a:r>
              <a:rPr sz="3000" spc="-11" dirty="0">
                <a:solidFill>
                  <a:srgbClr val="FFFFFF"/>
                </a:solidFill>
              </a:rPr>
              <a:t>Penelitian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1382192" y="692944"/>
            <a:ext cx="3446621" cy="4854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928688" indent="-257175">
              <a:spcBef>
                <a:spcPts val="71"/>
              </a:spcBef>
              <a:buFont typeface="Wingdings"/>
              <a:buChar char=""/>
              <a:tabLst>
                <a:tab pos="266224" algn="l"/>
                <a:tab pos="266700" algn="l"/>
              </a:tabLst>
            </a:pPr>
            <a:r>
              <a:rPr sz="2100" b="1" spc="-8" dirty="0">
                <a:latin typeface="Liberation Sans Narrow"/>
                <a:cs typeface="Liberation Sans Narrow"/>
              </a:rPr>
              <a:t>Metode </a:t>
            </a:r>
            <a:r>
              <a:rPr sz="2100" spc="-8" dirty="0">
                <a:latin typeface="Liberation Sans Narrow"/>
                <a:cs typeface="Liberation Sans Narrow"/>
              </a:rPr>
              <a:t>sesuai dengan  substansi</a:t>
            </a:r>
            <a:r>
              <a:rPr sz="2100" spc="-4" dirty="0">
                <a:latin typeface="Liberation Sans Narrow"/>
                <a:cs typeface="Liberation Sans Narrow"/>
              </a:rPr>
              <a:t> </a:t>
            </a:r>
            <a:r>
              <a:rPr sz="2100" spc="-8" dirty="0">
                <a:latin typeface="Liberation Sans Narrow"/>
                <a:cs typeface="Liberation Sans Narrow"/>
              </a:rPr>
              <a:t>penelitian</a:t>
            </a:r>
            <a:endParaRPr sz="2100">
              <a:latin typeface="Liberation Sans Narrow"/>
              <a:cs typeface="Liberation Sans Narrow"/>
            </a:endParaRPr>
          </a:p>
          <a:p>
            <a:pPr marL="266700" marR="3810" indent="-257175">
              <a:spcBef>
                <a:spcPts val="506"/>
              </a:spcBef>
              <a:buFont typeface="Wingdings"/>
              <a:buChar char=""/>
              <a:tabLst>
                <a:tab pos="266224" algn="l"/>
                <a:tab pos="266700" algn="l"/>
              </a:tabLst>
            </a:pPr>
            <a:r>
              <a:rPr sz="2100" b="1" spc="-4" dirty="0">
                <a:latin typeface="Liberation Sans Narrow"/>
                <a:cs typeface="Liberation Sans Narrow"/>
              </a:rPr>
              <a:t>Pendekatan </a:t>
            </a:r>
            <a:r>
              <a:rPr sz="2100" spc="-8" dirty="0">
                <a:latin typeface="Liberation Sans Narrow"/>
                <a:cs typeface="Liberation Sans Narrow"/>
              </a:rPr>
              <a:t>penelitian yang  tepat untuk mencapai tujuan dan  luaran</a:t>
            </a:r>
            <a:endParaRPr sz="2100">
              <a:latin typeface="Liberation Sans Narrow"/>
              <a:cs typeface="Liberation Sans Narrow"/>
            </a:endParaRPr>
          </a:p>
          <a:p>
            <a:pPr marL="266700" marR="114776" indent="-257175">
              <a:spcBef>
                <a:spcPts val="506"/>
              </a:spcBef>
              <a:buFont typeface="Wingdings"/>
              <a:buChar char=""/>
              <a:tabLst>
                <a:tab pos="266224" algn="l"/>
                <a:tab pos="266700" algn="l"/>
              </a:tabLst>
            </a:pPr>
            <a:r>
              <a:rPr sz="2100" b="1" spc="-8" dirty="0">
                <a:latin typeface="Liberation Sans Narrow"/>
                <a:cs typeface="Liberation Sans Narrow"/>
              </a:rPr>
              <a:t>Sasaran </a:t>
            </a:r>
            <a:r>
              <a:rPr sz="2100" spc="-4" dirty="0">
                <a:latin typeface="Liberation Sans Narrow"/>
                <a:cs typeface="Liberation Sans Narrow"/>
              </a:rPr>
              <a:t>dan </a:t>
            </a:r>
            <a:r>
              <a:rPr sz="2100" spc="-8" dirty="0">
                <a:latin typeface="Liberation Sans Narrow"/>
                <a:cs typeface="Liberation Sans Narrow"/>
              </a:rPr>
              <a:t>Subyek penelitian  harus jelas</a:t>
            </a:r>
            <a:endParaRPr sz="2100">
              <a:latin typeface="Liberation Sans Narrow"/>
              <a:cs typeface="Liberation Sans Narrow"/>
            </a:endParaRPr>
          </a:p>
          <a:p>
            <a:pPr marL="266700" marR="576739" indent="-257175">
              <a:spcBef>
                <a:spcPts val="503"/>
              </a:spcBef>
              <a:buFont typeface="Wingdings"/>
              <a:buChar char=""/>
              <a:tabLst>
                <a:tab pos="266224" algn="l"/>
                <a:tab pos="266700" algn="l"/>
              </a:tabLst>
            </a:pPr>
            <a:r>
              <a:rPr sz="2100" b="1" spc="-4" dirty="0">
                <a:latin typeface="Liberation Sans Narrow"/>
                <a:cs typeface="Liberation Sans Narrow"/>
              </a:rPr>
              <a:t>Informan </a:t>
            </a:r>
            <a:r>
              <a:rPr sz="2100" spc="-8" dirty="0">
                <a:latin typeface="Liberation Sans Narrow"/>
                <a:cs typeface="Liberation Sans Narrow"/>
              </a:rPr>
              <a:t>atau</a:t>
            </a:r>
            <a:r>
              <a:rPr sz="2100" spc="-49" dirty="0">
                <a:latin typeface="Liberation Sans Narrow"/>
                <a:cs typeface="Liberation Sans Narrow"/>
              </a:rPr>
              <a:t> </a:t>
            </a:r>
            <a:r>
              <a:rPr sz="2100" spc="-4" dirty="0">
                <a:latin typeface="Liberation Sans Narrow"/>
                <a:cs typeface="Liberation Sans Narrow"/>
              </a:rPr>
              <a:t>Responden  harus</a:t>
            </a:r>
            <a:r>
              <a:rPr sz="2100" spc="-11" dirty="0">
                <a:latin typeface="Liberation Sans Narrow"/>
                <a:cs typeface="Liberation Sans Narrow"/>
              </a:rPr>
              <a:t> </a:t>
            </a:r>
            <a:r>
              <a:rPr sz="2100" spc="-8" dirty="0">
                <a:latin typeface="Liberation Sans Narrow"/>
                <a:cs typeface="Liberation Sans Narrow"/>
              </a:rPr>
              <a:t>jelas</a:t>
            </a:r>
            <a:endParaRPr sz="2100">
              <a:latin typeface="Liberation Sans Narrow"/>
              <a:cs typeface="Liberation Sans Narrow"/>
            </a:endParaRPr>
          </a:p>
          <a:p>
            <a:pPr marL="266700" indent="-257175">
              <a:spcBef>
                <a:spcPts val="506"/>
              </a:spcBef>
              <a:buFont typeface="Wingdings"/>
              <a:buChar char=""/>
              <a:tabLst>
                <a:tab pos="266224" algn="l"/>
                <a:tab pos="266700" algn="l"/>
              </a:tabLst>
            </a:pPr>
            <a:r>
              <a:rPr sz="2100" b="1" spc="-19" dirty="0">
                <a:latin typeface="Liberation Sans Narrow"/>
                <a:cs typeface="Liberation Sans Narrow"/>
              </a:rPr>
              <a:t>Variabel </a:t>
            </a:r>
            <a:r>
              <a:rPr sz="2100" spc="-8" dirty="0">
                <a:latin typeface="Liberation Sans Narrow"/>
                <a:cs typeface="Liberation Sans Narrow"/>
              </a:rPr>
              <a:t>utama penelitian</a:t>
            </a:r>
            <a:r>
              <a:rPr sz="2100" spc="60" dirty="0">
                <a:latin typeface="Liberation Sans Narrow"/>
                <a:cs typeface="Liberation Sans Narrow"/>
              </a:rPr>
              <a:t> </a:t>
            </a:r>
            <a:r>
              <a:rPr sz="2100" spc="-8" dirty="0">
                <a:latin typeface="Liberation Sans Narrow"/>
                <a:cs typeface="Liberation Sans Narrow"/>
              </a:rPr>
              <a:t>jelas</a:t>
            </a:r>
            <a:endParaRPr sz="2100">
              <a:latin typeface="Liberation Sans Narrow"/>
              <a:cs typeface="Liberation Sans Narrow"/>
            </a:endParaRPr>
          </a:p>
          <a:p>
            <a:pPr marL="266700" marR="31909" indent="-257175">
              <a:spcBef>
                <a:spcPts val="503"/>
              </a:spcBef>
              <a:buFont typeface="Wingdings"/>
              <a:buChar char=""/>
              <a:tabLst>
                <a:tab pos="266224" algn="l"/>
                <a:tab pos="266700" algn="l"/>
              </a:tabLst>
            </a:pPr>
            <a:r>
              <a:rPr sz="2100" b="1" spc="-4" dirty="0">
                <a:latin typeface="Liberation Sans Narrow"/>
                <a:cs typeface="Liberation Sans Narrow"/>
              </a:rPr>
              <a:t>Prosedur </a:t>
            </a:r>
            <a:r>
              <a:rPr sz="2100" spc="-4" dirty="0">
                <a:latin typeface="Liberation Sans Narrow"/>
                <a:cs typeface="Liberation Sans Narrow"/>
              </a:rPr>
              <a:t>operasional </a:t>
            </a:r>
            <a:r>
              <a:rPr sz="2100" spc="-8" dirty="0">
                <a:latin typeface="Liberation Sans Narrow"/>
                <a:cs typeface="Liberation Sans Narrow"/>
              </a:rPr>
              <a:t>penelitian  </a:t>
            </a:r>
            <a:r>
              <a:rPr sz="2100" spc="-4" dirty="0">
                <a:latin typeface="Liberation Sans Narrow"/>
                <a:cs typeface="Liberation Sans Narrow"/>
              </a:rPr>
              <a:t>harus</a:t>
            </a:r>
            <a:r>
              <a:rPr sz="2100" spc="-11" dirty="0">
                <a:latin typeface="Liberation Sans Narrow"/>
                <a:cs typeface="Liberation Sans Narrow"/>
              </a:rPr>
              <a:t> </a:t>
            </a:r>
            <a:r>
              <a:rPr sz="2100" spc="-8" dirty="0">
                <a:latin typeface="Liberation Sans Narrow"/>
                <a:cs typeface="Liberation Sans Narrow"/>
              </a:rPr>
              <a:t>jelas</a:t>
            </a:r>
            <a:endParaRPr sz="2100">
              <a:latin typeface="Liberation Sans Narrow"/>
              <a:cs typeface="Liberation Sans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8813" y="1047462"/>
            <a:ext cx="3085910" cy="4633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749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6800" y="3640783"/>
            <a:ext cx="2197418" cy="139413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8103">
              <a:lnSpc>
                <a:spcPts val="3019"/>
              </a:lnSpc>
              <a:spcBef>
                <a:spcPts val="71"/>
              </a:spcBef>
            </a:pPr>
            <a:r>
              <a:rPr sz="3000" b="1" i="1" spc="-19" dirty="0" smtClean="0">
                <a:latin typeface="Arial"/>
                <a:cs typeface="Arial"/>
              </a:rPr>
              <a:t>Tips</a:t>
            </a:r>
            <a:r>
              <a:rPr lang="en-US" sz="3000" b="1" i="1" spc="-19" dirty="0" smtClean="0">
                <a:latin typeface="Arial"/>
                <a:cs typeface="Arial"/>
              </a:rPr>
              <a:t> - 1</a:t>
            </a:r>
            <a:endParaRPr sz="3000" dirty="0">
              <a:latin typeface="Arial"/>
              <a:cs typeface="Arial"/>
            </a:endParaRPr>
          </a:p>
          <a:p>
            <a:pPr marL="21907">
              <a:lnSpc>
                <a:spcPts val="4755"/>
              </a:lnSpc>
            </a:pPr>
            <a:r>
              <a:rPr sz="4950" b="1" dirty="0">
                <a:solidFill>
                  <a:srgbClr val="FF6600"/>
                </a:solidFill>
                <a:latin typeface="Arial"/>
                <a:cs typeface="Arial"/>
              </a:rPr>
              <a:t>LOLOS</a:t>
            </a:r>
            <a:endParaRPr sz="4950" dirty="0">
              <a:latin typeface="Arial"/>
              <a:cs typeface="Arial"/>
            </a:endParaRPr>
          </a:p>
          <a:p>
            <a:pPr marL="9525">
              <a:lnSpc>
                <a:spcPts val="3000"/>
              </a:lnSpc>
            </a:pPr>
            <a:r>
              <a:rPr sz="3000" b="1" i="1" spc="-8" dirty="0">
                <a:latin typeface="Arial"/>
                <a:cs typeface="Arial"/>
              </a:rPr>
              <a:t>PROPOSAL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6487" y="83439"/>
            <a:ext cx="96011" cy="495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3938016" y="100298"/>
            <a:ext cx="12859" cy="4888230"/>
          </a:xfrm>
          <a:custGeom>
            <a:avLst/>
            <a:gdLst/>
            <a:ahLst/>
            <a:cxnLst/>
            <a:rect l="l" t="t" r="r" b="b"/>
            <a:pathLst>
              <a:path w="17145" h="6517640">
                <a:moveTo>
                  <a:pt x="0" y="0"/>
                </a:moveTo>
                <a:lnTo>
                  <a:pt x="16637" y="6517462"/>
                </a:lnTo>
              </a:path>
            </a:pathLst>
          </a:custGeom>
          <a:ln w="25399">
            <a:solidFill>
              <a:srgbClr val="49452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4292477" y="1004162"/>
            <a:ext cx="3476149" cy="49955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spcBef>
                <a:spcPts val="75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spc="-4" dirty="0">
                <a:latin typeface="Liberation Sans Narrow"/>
                <a:cs typeface="Liberation Sans Narrow"/>
              </a:rPr>
              <a:t>Cermati pedoman yang baru, ikuti  semua ketentuan (Jangan sampai ada  yang</a:t>
            </a:r>
            <a:r>
              <a:rPr spc="15" dirty="0">
                <a:latin typeface="Liberation Sans Narrow"/>
                <a:cs typeface="Liberation Sans Narrow"/>
              </a:rPr>
              <a:t> </a:t>
            </a:r>
            <a:r>
              <a:rPr spc="-4" dirty="0">
                <a:latin typeface="Liberation Sans Narrow"/>
                <a:cs typeface="Liberation Sans Narrow"/>
              </a:rPr>
              <a:t>terlewat)</a:t>
            </a:r>
            <a:endParaRPr dirty="0">
              <a:latin typeface="Liberation Sans Narrow"/>
              <a:cs typeface="Liberation Sans Narrow"/>
            </a:endParaRPr>
          </a:p>
          <a:p>
            <a:pPr marL="266700" marR="330994" indent="-257175">
              <a:buAutoNum type="arabicPeriod"/>
              <a:tabLst>
                <a:tab pos="266224" algn="l"/>
                <a:tab pos="266700" algn="l"/>
              </a:tabLst>
            </a:pPr>
            <a:r>
              <a:rPr spc="-4" dirty="0">
                <a:latin typeface="Liberation Sans Narrow"/>
                <a:cs typeface="Liberation Sans Narrow"/>
              </a:rPr>
              <a:t>Sistematika Substansi isi Proposal  harus</a:t>
            </a:r>
            <a:r>
              <a:rPr spc="8" dirty="0">
                <a:latin typeface="Liberation Sans Narrow"/>
                <a:cs typeface="Liberation Sans Narrow"/>
              </a:rPr>
              <a:t> </a:t>
            </a:r>
            <a:r>
              <a:rPr spc="-8" dirty="0">
                <a:latin typeface="Liberation Sans Narrow"/>
                <a:cs typeface="Liberation Sans Narrow"/>
              </a:rPr>
              <a:t>lengkap</a:t>
            </a:r>
            <a:endParaRPr dirty="0">
              <a:latin typeface="Liberation Sans Narrow"/>
              <a:cs typeface="Liberation Sans Narrow"/>
            </a:endParaRPr>
          </a:p>
          <a:p>
            <a:pPr marL="266700" marR="298133" indent="-257175">
              <a:spcBef>
                <a:spcPts val="4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spc="-4" dirty="0">
                <a:latin typeface="Liberation Sans Narrow"/>
                <a:cs typeface="Liberation Sans Narrow"/>
              </a:rPr>
              <a:t>Hindari </a:t>
            </a:r>
            <a:r>
              <a:rPr spc="-8" dirty="0">
                <a:latin typeface="Liberation Sans Narrow"/>
                <a:cs typeface="Liberation Sans Narrow"/>
              </a:rPr>
              <a:t>kesalahan </a:t>
            </a:r>
            <a:r>
              <a:rPr spc="-4" dirty="0">
                <a:latin typeface="Liberation Sans Narrow"/>
                <a:cs typeface="Liberation Sans Narrow"/>
              </a:rPr>
              <a:t>teknis (Misalnya  </a:t>
            </a:r>
            <a:r>
              <a:rPr spc="-8" dirty="0">
                <a:latin typeface="Liberation Sans Narrow"/>
                <a:cs typeface="Liberation Sans Narrow"/>
              </a:rPr>
              <a:t>kesalahan</a:t>
            </a:r>
            <a:r>
              <a:rPr spc="41" dirty="0">
                <a:latin typeface="Liberation Sans Narrow"/>
                <a:cs typeface="Liberation Sans Narrow"/>
              </a:rPr>
              <a:t> </a:t>
            </a:r>
            <a:r>
              <a:rPr spc="-8" dirty="0">
                <a:latin typeface="Liberation Sans Narrow"/>
                <a:cs typeface="Liberation Sans Narrow"/>
              </a:rPr>
              <a:t>pengetikan)</a:t>
            </a:r>
            <a:endParaRPr dirty="0">
              <a:latin typeface="Liberation Sans Narrow"/>
              <a:cs typeface="Liberation Sans Narrow"/>
            </a:endParaRPr>
          </a:p>
          <a:p>
            <a:pPr marL="266700" marR="381476" indent="-257175">
              <a:buAutoNum type="arabicPeriod"/>
              <a:tabLst>
                <a:tab pos="266224" algn="l"/>
                <a:tab pos="266700" algn="l"/>
              </a:tabLst>
            </a:pPr>
            <a:r>
              <a:rPr dirty="0">
                <a:latin typeface="Liberation Sans Narrow"/>
                <a:cs typeface="Liberation Sans Narrow"/>
              </a:rPr>
              <a:t>Utamakan </a:t>
            </a:r>
            <a:r>
              <a:rPr spc="-4" dirty="0">
                <a:latin typeface="Liberation Sans Narrow"/>
                <a:cs typeface="Liberation Sans Narrow"/>
              </a:rPr>
              <a:t>aspek “</a:t>
            </a:r>
            <a:r>
              <a:rPr i="1" spc="-4" dirty="0">
                <a:latin typeface="Liberation Sans Narrow"/>
                <a:cs typeface="Liberation Sans Narrow"/>
              </a:rPr>
              <a:t>add value” </a:t>
            </a:r>
            <a:r>
              <a:rPr spc="-4" dirty="0">
                <a:latin typeface="Liberation Sans Narrow"/>
                <a:cs typeface="Liberation Sans Narrow"/>
              </a:rPr>
              <a:t>buat  dunia pendidikan atau </a:t>
            </a:r>
            <a:r>
              <a:rPr spc="-8" dirty="0">
                <a:latin typeface="Liberation Sans Narrow"/>
                <a:cs typeface="Liberation Sans Narrow"/>
              </a:rPr>
              <a:t>khalayak  </a:t>
            </a:r>
            <a:r>
              <a:rPr spc="-4" dirty="0">
                <a:latin typeface="Liberation Sans Narrow"/>
                <a:cs typeface="Liberation Sans Narrow"/>
              </a:rPr>
              <a:t>sasaran</a:t>
            </a:r>
            <a:endParaRPr dirty="0">
              <a:latin typeface="Liberation Sans Narrow"/>
              <a:cs typeface="Liberation Sans Narrow"/>
            </a:endParaRPr>
          </a:p>
          <a:p>
            <a:pPr marL="266700" marR="174784" indent="-257175">
              <a:buAutoNum type="arabicPeriod"/>
              <a:tabLst>
                <a:tab pos="266224" algn="l"/>
                <a:tab pos="266700" algn="l"/>
              </a:tabLst>
            </a:pPr>
            <a:r>
              <a:rPr spc="-4" dirty="0">
                <a:latin typeface="Liberation Sans Narrow"/>
                <a:cs typeface="Liberation Sans Narrow"/>
              </a:rPr>
              <a:t>Buat presentasi (PPT) yang menarik  perhatian</a:t>
            </a:r>
            <a:r>
              <a:rPr spc="19" dirty="0">
                <a:latin typeface="Liberation Sans Narrow"/>
                <a:cs typeface="Liberation Sans Narrow"/>
              </a:rPr>
              <a:t> </a:t>
            </a:r>
            <a:r>
              <a:rPr spc="-8" dirty="0">
                <a:latin typeface="Liberation Sans Narrow"/>
                <a:cs typeface="Liberation Sans Narrow"/>
              </a:rPr>
              <a:t>Reviewer</a:t>
            </a:r>
            <a:endParaRPr dirty="0">
              <a:latin typeface="Liberation Sans Narrow"/>
              <a:cs typeface="Liberation Sans Narrow"/>
            </a:endParaRPr>
          </a:p>
          <a:p>
            <a:pPr marL="266700" marR="272891" indent="-257175">
              <a:buAutoNum type="arabicPeriod"/>
              <a:tabLst>
                <a:tab pos="266224" algn="l"/>
                <a:tab pos="266700" algn="l"/>
              </a:tabLst>
            </a:pPr>
            <a:r>
              <a:rPr spc="-4" dirty="0">
                <a:latin typeface="Liberation Sans Narrow"/>
                <a:cs typeface="Liberation Sans Narrow"/>
              </a:rPr>
              <a:t>Perhatikan batas waktu </a:t>
            </a:r>
            <a:r>
              <a:rPr spc="-8" dirty="0" smtClean="0">
                <a:latin typeface="Liberation Sans Narrow"/>
                <a:cs typeface="Liberation Sans Narrow"/>
              </a:rPr>
              <a:t>upload </a:t>
            </a:r>
            <a:r>
              <a:rPr spc="-4" dirty="0">
                <a:latin typeface="Liberation Sans Narrow"/>
                <a:cs typeface="Liberation Sans Narrow"/>
              </a:rPr>
              <a:t>by  System</a:t>
            </a:r>
            <a:r>
              <a:rPr spc="8" dirty="0">
                <a:latin typeface="Liberation Sans Narrow"/>
                <a:cs typeface="Liberation Sans Narrow"/>
              </a:rPr>
              <a:t> </a:t>
            </a:r>
            <a:r>
              <a:rPr spc="-15" dirty="0">
                <a:latin typeface="Liberation Sans Narrow"/>
                <a:cs typeface="Liberation Sans Narrow"/>
              </a:rPr>
              <a:t>Web</a:t>
            </a:r>
            <a:endParaRPr dirty="0">
              <a:latin typeface="Liberation Sans Narrow"/>
              <a:cs typeface="Liberation Sans Narrow"/>
            </a:endParaRPr>
          </a:p>
          <a:p>
            <a:pPr marL="266700" indent="-257175">
              <a:spcBef>
                <a:spcPts val="4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spc="-4" dirty="0">
                <a:latin typeface="Liberation Sans Narrow"/>
                <a:cs typeface="Liberation Sans Narrow"/>
              </a:rPr>
              <a:t>Biaya </a:t>
            </a:r>
            <a:r>
              <a:rPr dirty="0">
                <a:latin typeface="Liberation Sans Narrow"/>
                <a:cs typeface="Liberation Sans Narrow"/>
              </a:rPr>
              <a:t>&amp; </a:t>
            </a:r>
            <a:r>
              <a:rPr spc="-15" dirty="0">
                <a:latin typeface="Liberation Sans Narrow"/>
                <a:cs typeface="Liberation Sans Narrow"/>
              </a:rPr>
              <a:t>Waktu</a:t>
            </a:r>
            <a:r>
              <a:rPr spc="30" dirty="0">
                <a:latin typeface="Liberation Sans Narrow"/>
                <a:cs typeface="Liberation Sans Narrow"/>
              </a:rPr>
              <a:t> </a:t>
            </a:r>
            <a:r>
              <a:rPr spc="-4" dirty="0">
                <a:latin typeface="Liberation Sans Narrow"/>
                <a:cs typeface="Liberation Sans Narrow"/>
              </a:rPr>
              <a:t>‘Rasional’</a:t>
            </a:r>
            <a:endParaRPr dirty="0">
              <a:latin typeface="Liberation Sans Narrow"/>
              <a:cs typeface="Liberation Sans Narrow"/>
            </a:endParaRPr>
          </a:p>
          <a:p>
            <a:pPr marL="266700" marR="474345" indent="-257175">
              <a:buAutoNum type="arabicPeriod"/>
              <a:tabLst>
                <a:tab pos="266224" algn="l"/>
                <a:tab pos="266700" algn="l"/>
              </a:tabLst>
            </a:pPr>
            <a:r>
              <a:rPr spc="-4" dirty="0">
                <a:latin typeface="Liberation Sans Narrow"/>
                <a:cs typeface="Liberation Sans Narrow"/>
              </a:rPr>
              <a:t>Jangan pernah berdebat dengan  </a:t>
            </a:r>
            <a:r>
              <a:rPr spc="-8" dirty="0">
                <a:latin typeface="Liberation Sans Narrow"/>
                <a:cs typeface="Liberation Sans Narrow"/>
              </a:rPr>
              <a:t>Reviewer</a:t>
            </a:r>
            <a:endParaRPr dirty="0">
              <a:latin typeface="Liberation Sans Narrow"/>
              <a:cs typeface="Liberation Sans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3" y="1076261"/>
            <a:ext cx="31369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5285" y="3474815"/>
            <a:ext cx="2197418" cy="139413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8103">
              <a:lnSpc>
                <a:spcPts val="3019"/>
              </a:lnSpc>
              <a:spcBef>
                <a:spcPts val="71"/>
              </a:spcBef>
            </a:pPr>
            <a:r>
              <a:rPr sz="3000" b="1" i="1" spc="-15" dirty="0">
                <a:latin typeface="Arial"/>
                <a:cs typeface="Arial"/>
              </a:rPr>
              <a:t>Tips-2</a:t>
            </a:r>
            <a:endParaRPr sz="3000">
              <a:latin typeface="Arial"/>
              <a:cs typeface="Arial"/>
            </a:endParaRPr>
          </a:p>
          <a:p>
            <a:pPr marL="21907">
              <a:lnSpc>
                <a:spcPts val="4755"/>
              </a:lnSpc>
            </a:pPr>
            <a:r>
              <a:rPr sz="4950" b="1" dirty="0">
                <a:solidFill>
                  <a:srgbClr val="FF6600"/>
                </a:solidFill>
                <a:latin typeface="Arial"/>
                <a:cs typeface="Arial"/>
              </a:rPr>
              <a:t>LOLOS</a:t>
            </a:r>
            <a:endParaRPr sz="4950">
              <a:latin typeface="Arial"/>
              <a:cs typeface="Arial"/>
            </a:endParaRPr>
          </a:p>
          <a:p>
            <a:pPr marL="9525">
              <a:lnSpc>
                <a:spcPts val="3000"/>
              </a:lnSpc>
            </a:pPr>
            <a:r>
              <a:rPr sz="3000" b="1" i="1" spc="-8" dirty="0">
                <a:latin typeface="Arial"/>
                <a:cs typeface="Arial"/>
              </a:rPr>
              <a:t>PROPOSAL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6487" y="83439"/>
            <a:ext cx="96011" cy="495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3938016" y="100298"/>
            <a:ext cx="12859" cy="4888230"/>
          </a:xfrm>
          <a:custGeom>
            <a:avLst/>
            <a:gdLst/>
            <a:ahLst/>
            <a:cxnLst/>
            <a:rect l="l" t="t" r="r" b="b"/>
            <a:pathLst>
              <a:path w="17145" h="6517640">
                <a:moveTo>
                  <a:pt x="0" y="0"/>
                </a:moveTo>
                <a:lnTo>
                  <a:pt x="16637" y="6517462"/>
                </a:lnTo>
              </a:path>
            </a:pathLst>
          </a:custGeom>
          <a:ln w="25399">
            <a:solidFill>
              <a:srgbClr val="49452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4197668" y="148876"/>
            <a:ext cx="3495675" cy="5182027"/>
          </a:xfrm>
          <a:prstGeom prst="rect">
            <a:avLst/>
          </a:prstGeom>
        </p:spPr>
        <p:txBody>
          <a:bodyPr vert="horz" wrap="square" lIns="0" tIns="6191" rIns="0" bIns="0" rtlCol="0">
            <a:spAutoFit/>
          </a:bodyPr>
          <a:lstStyle/>
          <a:p>
            <a:pPr marL="266700" marR="392906" indent="-257175">
              <a:lnSpc>
                <a:spcPct val="100899"/>
              </a:lnSpc>
              <a:spcBef>
                <a:spcPts val="49"/>
              </a:spcBef>
              <a:buSzPct val="96428"/>
              <a:buAutoNum type="arabicPeriod"/>
              <a:tabLst>
                <a:tab pos="266700" algn="l"/>
              </a:tabLst>
            </a:pPr>
            <a:r>
              <a:rPr sz="2100" spc="-60" dirty="0">
                <a:latin typeface="Arial Black"/>
                <a:cs typeface="Arial Black"/>
              </a:rPr>
              <a:t>On </a:t>
            </a:r>
            <a:r>
              <a:rPr sz="2100" spc="-94" dirty="0">
                <a:latin typeface="Arial Black"/>
                <a:cs typeface="Arial Black"/>
              </a:rPr>
              <a:t>Time. </a:t>
            </a:r>
            <a:r>
              <a:rPr lang="en-US" sz="2100" spc="-4" dirty="0" smtClean="0">
                <a:latin typeface="Liberation Sans Narrow"/>
                <a:cs typeface="Liberation Sans Narrow"/>
              </a:rPr>
              <a:t>Upload proposal </a:t>
            </a:r>
            <a:r>
              <a:rPr lang="en-US" sz="2100" spc="-4" dirty="0" err="1" smtClean="0">
                <a:latin typeface="Liberation Sans Narrow"/>
                <a:cs typeface="Liberation Sans Narrow"/>
              </a:rPr>
              <a:t>anda</a:t>
            </a:r>
            <a:r>
              <a:rPr lang="en-US" sz="2100" spc="-4" dirty="0" smtClean="0">
                <a:latin typeface="Liberation Sans Narrow"/>
                <a:cs typeface="Liberation Sans Narrow"/>
              </a:rPr>
              <a:t> </a:t>
            </a:r>
            <a:r>
              <a:rPr lang="en-US" sz="2100" spc="-4" dirty="0" err="1" smtClean="0">
                <a:latin typeface="Liberation Sans Narrow"/>
                <a:cs typeface="Liberation Sans Narrow"/>
              </a:rPr>
              <a:t>ke</a:t>
            </a:r>
            <a:r>
              <a:rPr lang="en-US" sz="2100" spc="-4" dirty="0" smtClean="0">
                <a:latin typeface="Liberation Sans Narrow"/>
                <a:cs typeface="Liberation Sans Narrow"/>
              </a:rPr>
              <a:t> SIRIS </a:t>
            </a:r>
            <a:r>
              <a:rPr lang="en-US" sz="2100" spc="-4" dirty="0" err="1" smtClean="0">
                <a:latin typeface="Liberation Sans Narrow"/>
                <a:cs typeface="Liberation Sans Narrow"/>
              </a:rPr>
              <a:t>sesuai</a:t>
            </a:r>
            <a:r>
              <a:rPr lang="en-US" sz="2100" spc="-4" dirty="0" smtClean="0">
                <a:latin typeface="Liberation Sans Narrow"/>
                <a:cs typeface="Liberation Sans Narrow"/>
              </a:rPr>
              <a:t> </a:t>
            </a:r>
            <a:r>
              <a:rPr lang="en-US" sz="2100" spc="-4" dirty="0" err="1" smtClean="0">
                <a:latin typeface="Liberation Sans Narrow"/>
                <a:cs typeface="Liberation Sans Narrow"/>
              </a:rPr>
              <a:t>dengan</a:t>
            </a:r>
            <a:r>
              <a:rPr lang="en-US" sz="2100" spc="-4" dirty="0" smtClean="0">
                <a:latin typeface="Liberation Sans Narrow"/>
                <a:cs typeface="Liberation Sans Narrow"/>
              </a:rPr>
              <a:t> </a:t>
            </a:r>
            <a:r>
              <a:rPr lang="en-US" sz="2100" spc="-4" dirty="0" err="1" smtClean="0">
                <a:latin typeface="Liberation Sans Narrow"/>
                <a:cs typeface="Liberation Sans Narrow"/>
              </a:rPr>
              <a:t>jadwal</a:t>
            </a:r>
            <a:r>
              <a:rPr lang="en-US" sz="2100" spc="-4" dirty="0" smtClean="0">
                <a:latin typeface="Liberation Sans Narrow"/>
                <a:cs typeface="Liberation Sans Narrow"/>
              </a:rPr>
              <a:t> yang </a:t>
            </a:r>
            <a:r>
              <a:rPr lang="en-US" sz="2100" spc="-4" dirty="0" err="1" smtClean="0">
                <a:latin typeface="Liberation Sans Narrow"/>
                <a:cs typeface="Liberation Sans Narrow"/>
              </a:rPr>
              <a:t>sudah</a:t>
            </a:r>
            <a:r>
              <a:rPr lang="en-US" sz="2100" spc="-4" dirty="0" smtClean="0">
                <a:latin typeface="Liberation Sans Narrow"/>
                <a:cs typeface="Liberation Sans Narrow"/>
              </a:rPr>
              <a:t> </a:t>
            </a:r>
            <a:r>
              <a:rPr lang="en-US" sz="2100" spc="-4" dirty="0" err="1" smtClean="0">
                <a:latin typeface="Liberation Sans Narrow"/>
                <a:cs typeface="Liberation Sans Narrow"/>
              </a:rPr>
              <a:t>ditentukan</a:t>
            </a:r>
            <a:endParaRPr sz="2100" dirty="0">
              <a:latin typeface="Liberation Sans Narrow"/>
              <a:cs typeface="Liberation Sans Narrow"/>
            </a:endParaRPr>
          </a:p>
          <a:p>
            <a:pPr marL="266700" indent="-257175">
              <a:lnSpc>
                <a:spcPts val="2459"/>
              </a:lnSpc>
              <a:buSzPct val="96428"/>
              <a:buAutoNum type="arabicPeriod"/>
              <a:tabLst>
                <a:tab pos="266700" algn="l"/>
              </a:tabLst>
            </a:pPr>
            <a:r>
              <a:rPr sz="2100" spc="-113" dirty="0">
                <a:latin typeface="Arial Black"/>
                <a:cs typeface="Arial Black"/>
              </a:rPr>
              <a:t>Track </a:t>
            </a:r>
            <a:r>
              <a:rPr sz="2100" spc="-98" dirty="0">
                <a:latin typeface="Arial Black"/>
                <a:cs typeface="Arial Black"/>
              </a:rPr>
              <a:t>Record </a:t>
            </a:r>
            <a:r>
              <a:rPr lang="en-US" sz="2100" spc="-8" dirty="0">
                <a:latin typeface="Liberation Sans Narrow"/>
                <a:cs typeface="Liberation Sans Narrow"/>
              </a:rPr>
              <a:t>P</a:t>
            </a:r>
            <a:r>
              <a:rPr sz="2100" spc="-8" dirty="0" smtClean="0">
                <a:latin typeface="Liberation Sans Narrow"/>
                <a:cs typeface="Liberation Sans Narrow"/>
              </a:rPr>
              <a:t>eneliti</a:t>
            </a:r>
            <a:r>
              <a:rPr sz="2100" spc="-266" dirty="0" smtClean="0">
                <a:latin typeface="Liberation Sans Narrow"/>
                <a:cs typeface="Liberation Sans Narrow"/>
              </a:rPr>
              <a:t> </a:t>
            </a:r>
            <a:r>
              <a:rPr sz="2100" spc="-8" dirty="0" smtClean="0">
                <a:latin typeface="Liberation Sans Narrow"/>
                <a:cs typeface="Liberation Sans Narrow"/>
              </a:rPr>
              <a:t>bahanpertimbangan </a:t>
            </a:r>
            <a:r>
              <a:rPr sz="2100" spc="-8" dirty="0">
                <a:latin typeface="Liberation Sans Narrow"/>
                <a:cs typeface="Liberation Sans Narrow"/>
              </a:rPr>
              <a:t>penilaian. </a:t>
            </a:r>
            <a:r>
              <a:rPr sz="2100" spc="-4" dirty="0">
                <a:latin typeface="Liberation Sans Narrow"/>
                <a:cs typeface="Liberation Sans Narrow"/>
              </a:rPr>
              <a:t>Catatan  </a:t>
            </a:r>
            <a:r>
              <a:rPr sz="2100" spc="-8" dirty="0">
                <a:latin typeface="Liberation Sans Narrow"/>
                <a:cs typeface="Liberation Sans Narrow"/>
              </a:rPr>
              <a:t>buruk peneliti sebelumnya akan  menghambat pengusulan  berikutnya.</a:t>
            </a:r>
            <a:endParaRPr sz="2100" dirty="0">
              <a:latin typeface="Liberation Sans Narrow"/>
              <a:cs typeface="Liberation Sans Narrow"/>
            </a:endParaRPr>
          </a:p>
          <a:p>
            <a:pPr marL="266700" indent="-257175">
              <a:lnSpc>
                <a:spcPts val="2459"/>
              </a:lnSpc>
              <a:buSzPct val="96428"/>
              <a:buAutoNum type="arabicPeriod" startAt="3"/>
              <a:tabLst>
                <a:tab pos="266700" algn="l"/>
              </a:tabLst>
            </a:pPr>
            <a:r>
              <a:rPr sz="2100" spc="-101" dirty="0">
                <a:latin typeface="Arial Black"/>
                <a:cs typeface="Arial Black"/>
              </a:rPr>
              <a:t>Completed</a:t>
            </a:r>
            <a:r>
              <a:rPr sz="2100" spc="-251" dirty="0">
                <a:latin typeface="Arial Black"/>
                <a:cs typeface="Arial Black"/>
              </a:rPr>
              <a:t> </a:t>
            </a:r>
            <a:r>
              <a:rPr sz="2100" spc="-94" dirty="0">
                <a:latin typeface="Arial Black"/>
                <a:cs typeface="Arial Black"/>
              </a:rPr>
              <a:t>Report</a:t>
            </a:r>
            <a:r>
              <a:rPr sz="2100" spc="-94" dirty="0">
                <a:latin typeface="Liberation Sans Narrow"/>
                <a:cs typeface="Liberation Sans Narrow"/>
              </a:rPr>
              <a:t>.</a:t>
            </a:r>
            <a:endParaRPr sz="2100" dirty="0">
              <a:latin typeface="Liberation Sans Narrow"/>
              <a:cs typeface="Liberation Sans Narrow"/>
            </a:endParaRPr>
          </a:p>
          <a:p>
            <a:pPr marL="266700" marR="259080">
              <a:spcBef>
                <a:spcPts val="60"/>
              </a:spcBef>
            </a:pPr>
            <a:r>
              <a:rPr sz="2100" spc="-15" dirty="0">
                <a:latin typeface="Liberation Sans Narrow"/>
                <a:cs typeface="Liberation Sans Narrow"/>
              </a:rPr>
              <a:t>Hardcopy, </a:t>
            </a:r>
            <a:r>
              <a:rPr sz="2100" spc="-8" dirty="0">
                <a:latin typeface="Liberation Sans Narrow"/>
                <a:cs typeface="Liberation Sans Narrow"/>
              </a:rPr>
              <a:t>Softcopy laporan,  </a:t>
            </a:r>
            <a:r>
              <a:rPr sz="2100" spc="-4" dirty="0">
                <a:latin typeface="Liberation Sans Narrow"/>
                <a:cs typeface="Liberation Sans Narrow"/>
              </a:rPr>
              <a:t>Artikel, </a:t>
            </a:r>
            <a:r>
              <a:rPr sz="2100" spc="-8" dirty="0">
                <a:latin typeface="Liberation Sans Narrow"/>
                <a:cs typeface="Liberation Sans Narrow"/>
              </a:rPr>
              <a:t>Laporan Keuangan </a:t>
            </a:r>
            <a:r>
              <a:rPr sz="2100" spc="-4" dirty="0">
                <a:latin typeface="Liberation Sans Narrow"/>
                <a:cs typeface="Liberation Sans Narrow"/>
              </a:rPr>
              <a:t>+  </a:t>
            </a:r>
            <a:r>
              <a:rPr sz="2100" spc="-8" dirty="0">
                <a:latin typeface="Liberation Sans Narrow"/>
                <a:cs typeface="Liberation Sans Narrow"/>
              </a:rPr>
              <a:t>Bukti </a:t>
            </a:r>
            <a:r>
              <a:rPr sz="2100" spc="-4" dirty="0">
                <a:latin typeface="Liberation Sans Narrow"/>
                <a:cs typeface="Liberation Sans Narrow"/>
              </a:rPr>
              <a:t>Fisik </a:t>
            </a:r>
            <a:r>
              <a:rPr sz="2100" spc="-15" dirty="0">
                <a:latin typeface="Liberation Sans Narrow"/>
                <a:cs typeface="Liberation Sans Narrow"/>
              </a:rPr>
              <a:t>(faktur, </a:t>
            </a:r>
            <a:r>
              <a:rPr sz="2100" spc="-8" dirty="0">
                <a:latin typeface="Liberation Sans Narrow"/>
                <a:cs typeface="Liberation Sans Narrow"/>
              </a:rPr>
              <a:t>dll.),</a:t>
            </a:r>
            <a:r>
              <a:rPr sz="2100" spc="38" dirty="0">
                <a:latin typeface="Liberation Sans Narrow"/>
                <a:cs typeface="Liberation Sans Narrow"/>
              </a:rPr>
              <a:t> </a:t>
            </a:r>
            <a:r>
              <a:rPr sz="2100" spc="-8" dirty="0">
                <a:latin typeface="Liberation Sans Narrow"/>
                <a:cs typeface="Liberation Sans Narrow"/>
              </a:rPr>
              <a:t>Banner</a:t>
            </a:r>
            <a:endParaRPr sz="2100" dirty="0">
              <a:latin typeface="Liberation Sans Narrow"/>
              <a:cs typeface="Liberation Sans Narrow"/>
            </a:endParaRPr>
          </a:p>
          <a:p>
            <a:pPr marL="266700" indent="-257175">
              <a:lnSpc>
                <a:spcPts val="2459"/>
              </a:lnSpc>
              <a:buSzPct val="96428"/>
              <a:buAutoNum type="arabicPeriod" startAt="4"/>
              <a:tabLst>
                <a:tab pos="266700" algn="l"/>
              </a:tabLst>
            </a:pPr>
            <a:r>
              <a:rPr sz="2100" spc="-86" dirty="0">
                <a:latin typeface="Arial Black"/>
                <a:cs typeface="Arial Black"/>
              </a:rPr>
              <a:t>Do’a </a:t>
            </a:r>
            <a:r>
              <a:rPr sz="2100" spc="-8" dirty="0">
                <a:latin typeface="Liberation Sans Narrow"/>
                <a:cs typeface="Liberation Sans Narrow"/>
              </a:rPr>
              <a:t>yang</a:t>
            </a:r>
            <a:r>
              <a:rPr sz="2100" spc="-150" dirty="0">
                <a:latin typeface="Liberation Sans Narrow"/>
                <a:cs typeface="Liberation Sans Narrow"/>
              </a:rPr>
              <a:t> </a:t>
            </a:r>
            <a:r>
              <a:rPr sz="2100" spc="-8" dirty="0">
                <a:latin typeface="Liberation Sans Narrow"/>
                <a:cs typeface="Liberation Sans Narrow"/>
              </a:rPr>
              <a:t>khusuk</a:t>
            </a:r>
            <a:endParaRPr sz="2100" dirty="0">
              <a:latin typeface="Liberation Sans Narrow"/>
              <a:cs typeface="Liberation Sans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3" y="1076261"/>
            <a:ext cx="31369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7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RENCANA INDUK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bab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diuraikan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diulas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kesesuaian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proposal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Rencana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(RIP)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khususnya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hal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Peta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Jalan </a:t>
            </a:r>
            <a:r>
              <a:rPr lang="nb-N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Penelitian. Peneliti menentukan bidang unggulan dan topik yang 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relevan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Peta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demikian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dapat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menjelaskan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sinergi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antar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kelompok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dibangun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untuk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menghasilkan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inovasi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yang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ditargetkan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Jelaskan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pula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kontribusi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diusulkan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mendukung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capaian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Rencana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strategis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Perguruan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Bab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disajikan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maksimum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halaman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5720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520940" cy="3579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 PELATIHAN</a:t>
            </a:r>
          </a:p>
          <a:p>
            <a:pPr marL="0" indent="0"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pemilihan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Skema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Rencana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Target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Luaran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Kontribusi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RoadMap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Rencana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Induk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96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Unggulan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Berdasarkan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RIP 2016-2010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TEST\Desktop\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34904"/>
            <a:ext cx="63214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0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015" y="2256803"/>
            <a:ext cx="6631400" cy="2797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696838" y="1746505"/>
            <a:ext cx="1304162" cy="1336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6823710" y="2108834"/>
            <a:ext cx="1177290" cy="70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757225" y="1789367"/>
            <a:ext cx="1243965" cy="1215866"/>
          </a:xfrm>
          <a:custGeom>
            <a:avLst/>
            <a:gdLst/>
            <a:ahLst/>
            <a:cxnLst/>
            <a:rect l="l" t="t" r="r" b="b"/>
            <a:pathLst>
              <a:path w="1658620" h="1621154">
                <a:moveTo>
                  <a:pt x="829183" y="0"/>
                </a:moveTo>
                <a:lnTo>
                  <a:pt x="780460" y="1375"/>
                </a:lnTo>
                <a:lnTo>
                  <a:pt x="732479" y="5452"/>
                </a:lnTo>
                <a:lnTo>
                  <a:pt x="685318" y="12153"/>
                </a:lnTo>
                <a:lnTo>
                  <a:pt x="639053" y="21404"/>
                </a:lnTo>
                <a:lnTo>
                  <a:pt x="593764" y="33127"/>
                </a:lnTo>
                <a:lnTo>
                  <a:pt x="549527" y="47247"/>
                </a:lnTo>
                <a:lnTo>
                  <a:pt x="506420" y="63688"/>
                </a:lnTo>
                <a:lnTo>
                  <a:pt x="464521" y="82374"/>
                </a:lnTo>
                <a:lnTo>
                  <a:pt x="423909" y="103229"/>
                </a:lnTo>
                <a:lnTo>
                  <a:pt x="384660" y="126177"/>
                </a:lnTo>
                <a:lnTo>
                  <a:pt x="346852" y="151142"/>
                </a:lnTo>
                <a:lnTo>
                  <a:pt x="310564" y="178048"/>
                </a:lnTo>
                <a:lnTo>
                  <a:pt x="275872" y="206818"/>
                </a:lnTo>
                <a:lnTo>
                  <a:pt x="242855" y="237378"/>
                </a:lnTo>
                <a:lnTo>
                  <a:pt x="211591" y="269651"/>
                </a:lnTo>
                <a:lnTo>
                  <a:pt x="182156" y="303561"/>
                </a:lnTo>
                <a:lnTo>
                  <a:pt x="154630" y="339032"/>
                </a:lnTo>
                <a:lnTo>
                  <a:pt x="129089" y="375989"/>
                </a:lnTo>
                <a:lnTo>
                  <a:pt x="105612" y="414354"/>
                </a:lnTo>
                <a:lnTo>
                  <a:pt x="84276" y="454052"/>
                </a:lnTo>
                <a:lnTo>
                  <a:pt x="65158" y="495008"/>
                </a:lnTo>
                <a:lnTo>
                  <a:pt x="48338" y="537144"/>
                </a:lnTo>
                <a:lnTo>
                  <a:pt x="33892" y="580386"/>
                </a:lnTo>
                <a:lnTo>
                  <a:pt x="21898" y="624657"/>
                </a:lnTo>
                <a:lnTo>
                  <a:pt x="12434" y="669882"/>
                </a:lnTo>
                <a:lnTo>
                  <a:pt x="5578" y="715983"/>
                </a:lnTo>
                <a:lnTo>
                  <a:pt x="1407" y="762886"/>
                </a:lnTo>
                <a:lnTo>
                  <a:pt x="0" y="810513"/>
                </a:lnTo>
                <a:lnTo>
                  <a:pt x="1407" y="858141"/>
                </a:lnTo>
                <a:lnTo>
                  <a:pt x="5578" y="905044"/>
                </a:lnTo>
                <a:lnTo>
                  <a:pt x="12434" y="951145"/>
                </a:lnTo>
                <a:lnTo>
                  <a:pt x="21898" y="996370"/>
                </a:lnTo>
                <a:lnTo>
                  <a:pt x="33892" y="1040641"/>
                </a:lnTo>
                <a:lnTo>
                  <a:pt x="48338" y="1083883"/>
                </a:lnTo>
                <a:lnTo>
                  <a:pt x="65158" y="1126019"/>
                </a:lnTo>
                <a:lnTo>
                  <a:pt x="84276" y="1166975"/>
                </a:lnTo>
                <a:lnTo>
                  <a:pt x="105612" y="1206673"/>
                </a:lnTo>
                <a:lnTo>
                  <a:pt x="129089" y="1245038"/>
                </a:lnTo>
                <a:lnTo>
                  <a:pt x="154630" y="1281995"/>
                </a:lnTo>
                <a:lnTo>
                  <a:pt x="182156" y="1317466"/>
                </a:lnTo>
                <a:lnTo>
                  <a:pt x="211591" y="1351376"/>
                </a:lnTo>
                <a:lnTo>
                  <a:pt x="242855" y="1383649"/>
                </a:lnTo>
                <a:lnTo>
                  <a:pt x="275872" y="1414209"/>
                </a:lnTo>
                <a:lnTo>
                  <a:pt x="310564" y="1442979"/>
                </a:lnTo>
                <a:lnTo>
                  <a:pt x="346852" y="1469885"/>
                </a:lnTo>
                <a:lnTo>
                  <a:pt x="384660" y="1494850"/>
                </a:lnTo>
                <a:lnTo>
                  <a:pt x="423909" y="1517798"/>
                </a:lnTo>
                <a:lnTo>
                  <a:pt x="464521" y="1538653"/>
                </a:lnTo>
                <a:lnTo>
                  <a:pt x="506420" y="1557339"/>
                </a:lnTo>
                <a:lnTo>
                  <a:pt x="549527" y="1573780"/>
                </a:lnTo>
                <a:lnTo>
                  <a:pt x="593764" y="1587900"/>
                </a:lnTo>
                <a:lnTo>
                  <a:pt x="639053" y="1599623"/>
                </a:lnTo>
                <a:lnTo>
                  <a:pt x="685318" y="1608874"/>
                </a:lnTo>
                <a:lnTo>
                  <a:pt x="732479" y="1615575"/>
                </a:lnTo>
                <a:lnTo>
                  <a:pt x="780460" y="1619652"/>
                </a:lnTo>
                <a:lnTo>
                  <a:pt x="829183" y="1621027"/>
                </a:lnTo>
                <a:lnTo>
                  <a:pt x="877905" y="1619652"/>
                </a:lnTo>
                <a:lnTo>
                  <a:pt x="925886" y="1615575"/>
                </a:lnTo>
                <a:lnTo>
                  <a:pt x="973047" y="1608874"/>
                </a:lnTo>
                <a:lnTo>
                  <a:pt x="1019312" y="1599623"/>
                </a:lnTo>
                <a:lnTo>
                  <a:pt x="1064601" y="1587900"/>
                </a:lnTo>
                <a:lnTo>
                  <a:pt x="1108838" y="1573780"/>
                </a:lnTo>
                <a:lnTo>
                  <a:pt x="1151945" y="1557339"/>
                </a:lnTo>
                <a:lnTo>
                  <a:pt x="1193844" y="1538653"/>
                </a:lnTo>
                <a:lnTo>
                  <a:pt x="1234456" y="1517798"/>
                </a:lnTo>
                <a:lnTo>
                  <a:pt x="1273705" y="1494850"/>
                </a:lnTo>
                <a:lnTo>
                  <a:pt x="1311513" y="1469885"/>
                </a:lnTo>
                <a:lnTo>
                  <a:pt x="1347801" y="1442979"/>
                </a:lnTo>
                <a:lnTo>
                  <a:pt x="1382493" y="1414209"/>
                </a:lnTo>
                <a:lnTo>
                  <a:pt x="1415510" y="1383649"/>
                </a:lnTo>
                <a:lnTo>
                  <a:pt x="1446774" y="1351376"/>
                </a:lnTo>
                <a:lnTo>
                  <a:pt x="1476209" y="1317466"/>
                </a:lnTo>
                <a:lnTo>
                  <a:pt x="1503735" y="1281995"/>
                </a:lnTo>
                <a:lnTo>
                  <a:pt x="1529276" y="1245038"/>
                </a:lnTo>
                <a:lnTo>
                  <a:pt x="1552753" y="1206673"/>
                </a:lnTo>
                <a:lnTo>
                  <a:pt x="1574089" y="1166975"/>
                </a:lnTo>
                <a:lnTo>
                  <a:pt x="1593207" y="1126019"/>
                </a:lnTo>
                <a:lnTo>
                  <a:pt x="1610027" y="1083883"/>
                </a:lnTo>
                <a:lnTo>
                  <a:pt x="1624473" y="1040641"/>
                </a:lnTo>
                <a:lnTo>
                  <a:pt x="1636467" y="996370"/>
                </a:lnTo>
                <a:lnTo>
                  <a:pt x="1645931" y="951145"/>
                </a:lnTo>
                <a:lnTo>
                  <a:pt x="1652787" y="905044"/>
                </a:lnTo>
                <a:lnTo>
                  <a:pt x="1656958" y="858141"/>
                </a:lnTo>
                <a:lnTo>
                  <a:pt x="1658366" y="810513"/>
                </a:lnTo>
                <a:lnTo>
                  <a:pt x="1656958" y="762886"/>
                </a:lnTo>
                <a:lnTo>
                  <a:pt x="1652787" y="715983"/>
                </a:lnTo>
                <a:lnTo>
                  <a:pt x="1645931" y="669882"/>
                </a:lnTo>
                <a:lnTo>
                  <a:pt x="1636467" y="624657"/>
                </a:lnTo>
                <a:lnTo>
                  <a:pt x="1624473" y="580386"/>
                </a:lnTo>
                <a:lnTo>
                  <a:pt x="1610027" y="537144"/>
                </a:lnTo>
                <a:lnTo>
                  <a:pt x="1593207" y="495008"/>
                </a:lnTo>
                <a:lnTo>
                  <a:pt x="1574089" y="454052"/>
                </a:lnTo>
                <a:lnTo>
                  <a:pt x="1552753" y="414354"/>
                </a:lnTo>
                <a:lnTo>
                  <a:pt x="1529276" y="375989"/>
                </a:lnTo>
                <a:lnTo>
                  <a:pt x="1503735" y="339032"/>
                </a:lnTo>
                <a:lnTo>
                  <a:pt x="1476209" y="303561"/>
                </a:lnTo>
                <a:lnTo>
                  <a:pt x="1446774" y="269651"/>
                </a:lnTo>
                <a:lnTo>
                  <a:pt x="1415510" y="237378"/>
                </a:lnTo>
                <a:lnTo>
                  <a:pt x="1382493" y="206818"/>
                </a:lnTo>
                <a:lnTo>
                  <a:pt x="1347801" y="178048"/>
                </a:lnTo>
                <a:lnTo>
                  <a:pt x="1311513" y="151142"/>
                </a:lnTo>
                <a:lnTo>
                  <a:pt x="1273705" y="126177"/>
                </a:lnTo>
                <a:lnTo>
                  <a:pt x="1234456" y="103229"/>
                </a:lnTo>
                <a:lnTo>
                  <a:pt x="1193844" y="82374"/>
                </a:lnTo>
                <a:lnTo>
                  <a:pt x="1151945" y="63688"/>
                </a:lnTo>
                <a:lnTo>
                  <a:pt x="1108838" y="47247"/>
                </a:lnTo>
                <a:lnTo>
                  <a:pt x="1064601" y="33127"/>
                </a:lnTo>
                <a:lnTo>
                  <a:pt x="1019312" y="21404"/>
                </a:lnTo>
                <a:lnTo>
                  <a:pt x="973047" y="12153"/>
                </a:lnTo>
                <a:lnTo>
                  <a:pt x="925886" y="5452"/>
                </a:lnTo>
                <a:lnTo>
                  <a:pt x="877905" y="1375"/>
                </a:lnTo>
                <a:lnTo>
                  <a:pt x="829183" y="0"/>
                </a:lnTo>
                <a:close/>
              </a:path>
            </a:pathLst>
          </a:custGeom>
          <a:solidFill>
            <a:srgbClr val="0D0D0D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757225" y="1789367"/>
            <a:ext cx="1243965" cy="1215866"/>
          </a:xfrm>
          <a:custGeom>
            <a:avLst/>
            <a:gdLst/>
            <a:ahLst/>
            <a:cxnLst/>
            <a:rect l="l" t="t" r="r" b="b"/>
            <a:pathLst>
              <a:path w="1658620" h="1621154">
                <a:moveTo>
                  <a:pt x="0" y="810513"/>
                </a:moveTo>
                <a:lnTo>
                  <a:pt x="1407" y="762886"/>
                </a:lnTo>
                <a:lnTo>
                  <a:pt x="5578" y="715983"/>
                </a:lnTo>
                <a:lnTo>
                  <a:pt x="12434" y="669882"/>
                </a:lnTo>
                <a:lnTo>
                  <a:pt x="21898" y="624657"/>
                </a:lnTo>
                <a:lnTo>
                  <a:pt x="33892" y="580386"/>
                </a:lnTo>
                <a:lnTo>
                  <a:pt x="48338" y="537144"/>
                </a:lnTo>
                <a:lnTo>
                  <a:pt x="65158" y="495008"/>
                </a:lnTo>
                <a:lnTo>
                  <a:pt x="84276" y="454052"/>
                </a:lnTo>
                <a:lnTo>
                  <a:pt x="105612" y="414354"/>
                </a:lnTo>
                <a:lnTo>
                  <a:pt x="129089" y="375989"/>
                </a:lnTo>
                <a:lnTo>
                  <a:pt x="154630" y="339032"/>
                </a:lnTo>
                <a:lnTo>
                  <a:pt x="182156" y="303561"/>
                </a:lnTo>
                <a:lnTo>
                  <a:pt x="211591" y="269651"/>
                </a:lnTo>
                <a:lnTo>
                  <a:pt x="242855" y="237378"/>
                </a:lnTo>
                <a:lnTo>
                  <a:pt x="275872" y="206818"/>
                </a:lnTo>
                <a:lnTo>
                  <a:pt x="310564" y="178048"/>
                </a:lnTo>
                <a:lnTo>
                  <a:pt x="346852" y="151142"/>
                </a:lnTo>
                <a:lnTo>
                  <a:pt x="384660" y="126177"/>
                </a:lnTo>
                <a:lnTo>
                  <a:pt x="423909" y="103229"/>
                </a:lnTo>
                <a:lnTo>
                  <a:pt x="464521" y="82374"/>
                </a:lnTo>
                <a:lnTo>
                  <a:pt x="506420" y="63688"/>
                </a:lnTo>
                <a:lnTo>
                  <a:pt x="549527" y="47247"/>
                </a:lnTo>
                <a:lnTo>
                  <a:pt x="593764" y="33127"/>
                </a:lnTo>
                <a:lnTo>
                  <a:pt x="639053" y="21404"/>
                </a:lnTo>
                <a:lnTo>
                  <a:pt x="685318" y="12153"/>
                </a:lnTo>
                <a:lnTo>
                  <a:pt x="732479" y="5452"/>
                </a:lnTo>
                <a:lnTo>
                  <a:pt x="780460" y="1375"/>
                </a:lnTo>
                <a:lnTo>
                  <a:pt x="829183" y="0"/>
                </a:lnTo>
                <a:lnTo>
                  <a:pt x="877905" y="1375"/>
                </a:lnTo>
                <a:lnTo>
                  <a:pt x="925886" y="5452"/>
                </a:lnTo>
                <a:lnTo>
                  <a:pt x="973047" y="12153"/>
                </a:lnTo>
                <a:lnTo>
                  <a:pt x="1019312" y="21404"/>
                </a:lnTo>
                <a:lnTo>
                  <a:pt x="1064601" y="33127"/>
                </a:lnTo>
                <a:lnTo>
                  <a:pt x="1108838" y="47247"/>
                </a:lnTo>
                <a:lnTo>
                  <a:pt x="1151945" y="63688"/>
                </a:lnTo>
                <a:lnTo>
                  <a:pt x="1193844" y="82374"/>
                </a:lnTo>
                <a:lnTo>
                  <a:pt x="1234456" y="103229"/>
                </a:lnTo>
                <a:lnTo>
                  <a:pt x="1273705" y="126177"/>
                </a:lnTo>
                <a:lnTo>
                  <a:pt x="1311513" y="151142"/>
                </a:lnTo>
                <a:lnTo>
                  <a:pt x="1347801" y="178048"/>
                </a:lnTo>
                <a:lnTo>
                  <a:pt x="1382493" y="206818"/>
                </a:lnTo>
                <a:lnTo>
                  <a:pt x="1415510" y="237378"/>
                </a:lnTo>
                <a:lnTo>
                  <a:pt x="1446774" y="269651"/>
                </a:lnTo>
                <a:lnTo>
                  <a:pt x="1476209" y="303561"/>
                </a:lnTo>
                <a:lnTo>
                  <a:pt x="1503735" y="339032"/>
                </a:lnTo>
                <a:lnTo>
                  <a:pt x="1529276" y="375989"/>
                </a:lnTo>
                <a:lnTo>
                  <a:pt x="1552753" y="414354"/>
                </a:lnTo>
                <a:lnTo>
                  <a:pt x="1574089" y="454052"/>
                </a:lnTo>
                <a:lnTo>
                  <a:pt x="1593207" y="495008"/>
                </a:lnTo>
                <a:lnTo>
                  <a:pt x="1610027" y="537144"/>
                </a:lnTo>
                <a:lnTo>
                  <a:pt x="1624473" y="580386"/>
                </a:lnTo>
                <a:lnTo>
                  <a:pt x="1636467" y="624657"/>
                </a:lnTo>
                <a:lnTo>
                  <a:pt x="1645931" y="669882"/>
                </a:lnTo>
                <a:lnTo>
                  <a:pt x="1652787" y="715983"/>
                </a:lnTo>
                <a:lnTo>
                  <a:pt x="1656958" y="762886"/>
                </a:lnTo>
                <a:lnTo>
                  <a:pt x="1658366" y="810513"/>
                </a:lnTo>
                <a:lnTo>
                  <a:pt x="1656958" y="858141"/>
                </a:lnTo>
                <a:lnTo>
                  <a:pt x="1652787" y="905044"/>
                </a:lnTo>
                <a:lnTo>
                  <a:pt x="1645931" y="951145"/>
                </a:lnTo>
                <a:lnTo>
                  <a:pt x="1636467" y="996370"/>
                </a:lnTo>
                <a:lnTo>
                  <a:pt x="1624473" y="1040641"/>
                </a:lnTo>
                <a:lnTo>
                  <a:pt x="1610027" y="1083883"/>
                </a:lnTo>
                <a:lnTo>
                  <a:pt x="1593207" y="1126019"/>
                </a:lnTo>
                <a:lnTo>
                  <a:pt x="1574089" y="1166975"/>
                </a:lnTo>
                <a:lnTo>
                  <a:pt x="1552753" y="1206673"/>
                </a:lnTo>
                <a:lnTo>
                  <a:pt x="1529276" y="1245038"/>
                </a:lnTo>
                <a:lnTo>
                  <a:pt x="1503735" y="1281995"/>
                </a:lnTo>
                <a:lnTo>
                  <a:pt x="1476209" y="1317466"/>
                </a:lnTo>
                <a:lnTo>
                  <a:pt x="1446774" y="1351376"/>
                </a:lnTo>
                <a:lnTo>
                  <a:pt x="1415510" y="1383649"/>
                </a:lnTo>
                <a:lnTo>
                  <a:pt x="1382493" y="1414209"/>
                </a:lnTo>
                <a:lnTo>
                  <a:pt x="1347801" y="1442979"/>
                </a:lnTo>
                <a:lnTo>
                  <a:pt x="1311513" y="1469885"/>
                </a:lnTo>
                <a:lnTo>
                  <a:pt x="1273705" y="1494850"/>
                </a:lnTo>
                <a:lnTo>
                  <a:pt x="1234456" y="1517798"/>
                </a:lnTo>
                <a:lnTo>
                  <a:pt x="1193844" y="1538653"/>
                </a:lnTo>
                <a:lnTo>
                  <a:pt x="1151945" y="1557339"/>
                </a:lnTo>
                <a:lnTo>
                  <a:pt x="1108838" y="1573780"/>
                </a:lnTo>
                <a:lnTo>
                  <a:pt x="1064601" y="1587900"/>
                </a:lnTo>
                <a:lnTo>
                  <a:pt x="1019312" y="1599623"/>
                </a:lnTo>
                <a:lnTo>
                  <a:pt x="973047" y="1608874"/>
                </a:lnTo>
                <a:lnTo>
                  <a:pt x="925886" y="1615575"/>
                </a:lnTo>
                <a:lnTo>
                  <a:pt x="877905" y="1619652"/>
                </a:lnTo>
                <a:lnTo>
                  <a:pt x="829183" y="1621027"/>
                </a:lnTo>
                <a:lnTo>
                  <a:pt x="780460" y="1619652"/>
                </a:lnTo>
                <a:lnTo>
                  <a:pt x="732479" y="1615575"/>
                </a:lnTo>
                <a:lnTo>
                  <a:pt x="685318" y="1608874"/>
                </a:lnTo>
                <a:lnTo>
                  <a:pt x="639053" y="1599623"/>
                </a:lnTo>
                <a:lnTo>
                  <a:pt x="593764" y="1587900"/>
                </a:lnTo>
                <a:lnTo>
                  <a:pt x="549527" y="1573780"/>
                </a:lnTo>
                <a:lnTo>
                  <a:pt x="506420" y="1557339"/>
                </a:lnTo>
                <a:lnTo>
                  <a:pt x="464521" y="1538653"/>
                </a:lnTo>
                <a:lnTo>
                  <a:pt x="423909" y="1517798"/>
                </a:lnTo>
                <a:lnTo>
                  <a:pt x="384660" y="1494850"/>
                </a:lnTo>
                <a:lnTo>
                  <a:pt x="346852" y="1469885"/>
                </a:lnTo>
                <a:lnTo>
                  <a:pt x="310564" y="1442979"/>
                </a:lnTo>
                <a:lnTo>
                  <a:pt x="275872" y="1414209"/>
                </a:lnTo>
                <a:lnTo>
                  <a:pt x="242855" y="1383649"/>
                </a:lnTo>
                <a:lnTo>
                  <a:pt x="211591" y="1351376"/>
                </a:lnTo>
                <a:lnTo>
                  <a:pt x="182156" y="1317466"/>
                </a:lnTo>
                <a:lnTo>
                  <a:pt x="154630" y="1281995"/>
                </a:lnTo>
                <a:lnTo>
                  <a:pt x="129089" y="1245038"/>
                </a:lnTo>
                <a:lnTo>
                  <a:pt x="105612" y="1206673"/>
                </a:lnTo>
                <a:lnTo>
                  <a:pt x="84276" y="1166975"/>
                </a:lnTo>
                <a:lnTo>
                  <a:pt x="65158" y="1126019"/>
                </a:lnTo>
                <a:lnTo>
                  <a:pt x="48338" y="1083883"/>
                </a:lnTo>
                <a:lnTo>
                  <a:pt x="33892" y="1040641"/>
                </a:lnTo>
                <a:lnTo>
                  <a:pt x="21898" y="996370"/>
                </a:lnTo>
                <a:lnTo>
                  <a:pt x="12434" y="951145"/>
                </a:lnTo>
                <a:lnTo>
                  <a:pt x="5578" y="905044"/>
                </a:lnTo>
                <a:lnTo>
                  <a:pt x="1407" y="858141"/>
                </a:lnTo>
                <a:lnTo>
                  <a:pt x="0" y="810513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7030402" y="2185988"/>
            <a:ext cx="700088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344" dirty="0">
                <a:solidFill>
                  <a:srgbClr val="FFFFFF"/>
                </a:solidFill>
                <a:latin typeface="Arial"/>
                <a:cs typeface="Arial"/>
              </a:rPr>
              <a:t>RISET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0" y="1746505"/>
            <a:ext cx="1307592" cy="1336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1221866" y="2108834"/>
            <a:ext cx="1159002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1146133" y="1789367"/>
            <a:ext cx="1243965" cy="1215866"/>
          </a:xfrm>
          <a:custGeom>
            <a:avLst/>
            <a:gdLst/>
            <a:ahLst/>
            <a:cxnLst/>
            <a:rect l="l" t="t" r="r" b="b"/>
            <a:pathLst>
              <a:path w="1658620" h="1621154">
                <a:moveTo>
                  <a:pt x="829184" y="0"/>
                </a:moveTo>
                <a:lnTo>
                  <a:pt x="780463" y="1375"/>
                </a:lnTo>
                <a:lnTo>
                  <a:pt x="732483" y="5452"/>
                </a:lnTo>
                <a:lnTo>
                  <a:pt x="685322" y="12153"/>
                </a:lnTo>
                <a:lnTo>
                  <a:pt x="639058" y="21404"/>
                </a:lnTo>
                <a:lnTo>
                  <a:pt x="593769" y="33127"/>
                </a:lnTo>
                <a:lnTo>
                  <a:pt x="549533" y="47247"/>
                </a:lnTo>
                <a:lnTo>
                  <a:pt x="506426" y="63688"/>
                </a:lnTo>
                <a:lnTo>
                  <a:pt x="464528" y="82374"/>
                </a:lnTo>
                <a:lnTo>
                  <a:pt x="423915" y="103229"/>
                </a:lnTo>
                <a:lnTo>
                  <a:pt x="384666" y="126177"/>
                </a:lnTo>
                <a:lnTo>
                  <a:pt x="346859" y="151142"/>
                </a:lnTo>
                <a:lnTo>
                  <a:pt x="310570" y="178048"/>
                </a:lnTo>
                <a:lnTo>
                  <a:pt x="275878" y="206818"/>
                </a:lnTo>
                <a:lnTo>
                  <a:pt x="242861" y="237378"/>
                </a:lnTo>
                <a:lnTo>
                  <a:pt x="211596" y="269651"/>
                </a:lnTo>
                <a:lnTo>
                  <a:pt x="182161" y="303561"/>
                </a:lnTo>
                <a:lnTo>
                  <a:pt x="154634" y="339032"/>
                </a:lnTo>
                <a:lnTo>
                  <a:pt x="129093" y="375989"/>
                </a:lnTo>
                <a:lnTo>
                  <a:pt x="105615" y="414354"/>
                </a:lnTo>
                <a:lnTo>
                  <a:pt x="84278" y="454052"/>
                </a:lnTo>
                <a:lnTo>
                  <a:pt x="65160" y="495008"/>
                </a:lnTo>
                <a:lnTo>
                  <a:pt x="48339" y="537144"/>
                </a:lnTo>
                <a:lnTo>
                  <a:pt x="33893" y="580386"/>
                </a:lnTo>
                <a:lnTo>
                  <a:pt x="21899" y="624657"/>
                </a:lnTo>
                <a:lnTo>
                  <a:pt x="12434" y="669882"/>
                </a:lnTo>
                <a:lnTo>
                  <a:pt x="5578" y="715983"/>
                </a:lnTo>
                <a:lnTo>
                  <a:pt x="1407" y="762886"/>
                </a:lnTo>
                <a:lnTo>
                  <a:pt x="0" y="810513"/>
                </a:lnTo>
                <a:lnTo>
                  <a:pt x="1407" y="858141"/>
                </a:lnTo>
                <a:lnTo>
                  <a:pt x="5578" y="905044"/>
                </a:lnTo>
                <a:lnTo>
                  <a:pt x="12434" y="951145"/>
                </a:lnTo>
                <a:lnTo>
                  <a:pt x="21899" y="996370"/>
                </a:lnTo>
                <a:lnTo>
                  <a:pt x="33893" y="1040641"/>
                </a:lnTo>
                <a:lnTo>
                  <a:pt x="48339" y="1083883"/>
                </a:lnTo>
                <a:lnTo>
                  <a:pt x="65160" y="1126019"/>
                </a:lnTo>
                <a:lnTo>
                  <a:pt x="84278" y="1166975"/>
                </a:lnTo>
                <a:lnTo>
                  <a:pt x="105615" y="1206673"/>
                </a:lnTo>
                <a:lnTo>
                  <a:pt x="129093" y="1245038"/>
                </a:lnTo>
                <a:lnTo>
                  <a:pt x="154634" y="1281995"/>
                </a:lnTo>
                <a:lnTo>
                  <a:pt x="182161" y="1317466"/>
                </a:lnTo>
                <a:lnTo>
                  <a:pt x="211596" y="1351376"/>
                </a:lnTo>
                <a:lnTo>
                  <a:pt x="242861" y="1383649"/>
                </a:lnTo>
                <a:lnTo>
                  <a:pt x="275878" y="1414209"/>
                </a:lnTo>
                <a:lnTo>
                  <a:pt x="310570" y="1442979"/>
                </a:lnTo>
                <a:lnTo>
                  <a:pt x="346859" y="1469885"/>
                </a:lnTo>
                <a:lnTo>
                  <a:pt x="384666" y="1494850"/>
                </a:lnTo>
                <a:lnTo>
                  <a:pt x="423915" y="1517798"/>
                </a:lnTo>
                <a:lnTo>
                  <a:pt x="464528" y="1538653"/>
                </a:lnTo>
                <a:lnTo>
                  <a:pt x="506426" y="1557339"/>
                </a:lnTo>
                <a:lnTo>
                  <a:pt x="549533" y="1573780"/>
                </a:lnTo>
                <a:lnTo>
                  <a:pt x="593769" y="1587900"/>
                </a:lnTo>
                <a:lnTo>
                  <a:pt x="639058" y="1599623"/>
                </a:lnTo>
                <a:lnTo>
                  <a:pt x="685322" y="1608874"/>
                </a:lnTo>
                <a:lnTo>
                  <a:pt x="732483" y="1615575"/>
                </a:lnTo>
                <a:lnTo>
                  <a:pt x="780463" y="1619652"/>
                </a:lnTo>
                <a:lnTo>
                  <a:pt x="829184" y="1621027"/>
                </a:lnTo>
                <a:lnTo>
                  <a:pt x="877908" y="1619652"/>
                </a:lnTo>
                <a:lnTo>
                  <a:pt x="925890" y="1615575"/>
                </a:lnTo>
                <a:lnTo>
                  <a:pt x="973052" y="1608874"/>
                </a:lnTo>
                <a:lnTo>
                  <a:pt x="1019318" y="1599623"/>
                </a:lnTo>
                <a:lnTo>
                  <a:pt x="1064608" y="1587900"/>
                </a:lnTo>
                <a:lnTo>
                  <a:pt x="1108846" y="1573780"/>
                </a:lnTo>
                <a:lnTo>
                  <a:pt x="1151954" y="1557339"/>
                </a:lnTo>
                <a:lnTo>
                  <a:pt x="1193853" y="1538653"/>
                </a:lnTo>
                <a:lnTo>
                  <a:pt x="1234466" y="1517798"/>
                </a:lnTo>
                <a:lnTo>
                  <a:pt x="1273716" y="1494850"/>
                </a:lnTo>
                <a:lnTo>
                  <a:pt x="1311524" y="1469885"/>
                </a:lnTo>
                <a:lnTo>
                  <a:pt x="1347813" y="1442979"/>
                </a:lnTo>
                <a:lnTo>
                  <a:pt x="1382505" y="1414209"/>
                </a:lnTo>
                <a:lnTo>
                  <a:pt x="1415522" y="1383649"/>
                </a:lnTo>
                <a:lnTo>
                  <a:pt x="1446787" y="1351376"/>
                </a:lnTo>
                <a:lnTo>
                  <a:pt x="1476222" y="1317466"/>
                </a:lnTo>
                <a:lnTo>
                  <a:pt x="1503748" y="1281995"/>
                </a:lnTo>
                <a:lnTo>
                  <a:pt x="1529289" y="1245038"/>
                </a:lnTo>
                <a:lnTo>
                  <a:pt x="1552767" y="1206673"/>
                </a:lnTo>
                <a:lnTo>
                  <a:pt x="1574103" y="1166975"/>
                </a:lnTo>
                <a:lnTo>
                  <a:pt x="1593220" y="1126019"/>
                </a:lnTo>
                <a:lnTo>
                  <a:pt x="1610041" y="1083883"/>
                </a:lnTo>
                <a:lnTo>
                  <a:pt x="1624487" y="1040641"/>
                </a:lnTo>
                <a:lnTo>
                  <a:pt x="1636481" y="996370"/>
                </a:lnTo>
                <a:lnTo>
                  <a:pt x="1645945" y="951145"/>
                </a:lnTo>
                <a:lnTo>
                  <a:pt x="1652801" y="905044"/>
                </a:lnTo>
                <a:lnTo>
                  <a:pt x="1656972" y="858141"/>
                </a:lnTo>
                <a:lnTo>
                  <a:pt x="1658379" y="810513"/>
                </a:lnTo>
                <a:lnTo>
                  <a:pt x="1656972" y="762886"/>
                </a:lnTo>
                <a:lnTo>
                  <a:pt x="1652801" y="715983"/>
                </a:lnTo>
                <a:lnTo>
                  <a:pt x="1645945" y="669882"/>
                </a:lnTo>
                <a:lnTo>
                  <a:pt x="1636481" y="624657"/>
                </a:lnTo>
                <a:lnTo>
                  <a:pt x="1624487" y="580386"/>
                </a:lnTo>
                <a:lnTo>
                  <a:pt x="1610041" y="537144"/>
                </a:lnTo>
                <a:lnTo>
                  <a:pt x="1593220" y="495008"/>
                </a:lnTo>
                <a:lnTo>
                  <a:pt x="1574103" y="454052"/>
                </a:lnTo>
                <a:lnTo>
                  <a:pt x="1552767" y="414354"/>
                </a:lnTo>
                <a:lnTo>
                  <a:pt x="1529289" y="375989"/>
                </a:lnTo>
                <a:lnTo>
                  <a:pt x="1503748" y="339032"/>
                </a:lnTo>
                <a:lnTo>
                  <a:pt x="1476222" y="303561"/>
                </a:lnTo>
                <a:lnTo>
                  <a:pt x="1446787" y="269651"/>
                </a:lnTo>
                <a:lnTo>
                  <a:pt x="1415522" y="237378"/>
                </a:lnTo>
                <a:lnTo>
                  <a:pt x="1382505" y="206818"/>
                </a:lnTo>
                <a:lnTo>
                  <a:pt x="1347813" y="178048"/>
                </a:lnTo>
                <a:lnTo>
                  <a:pt x="1311524" y="151142"/>
                </a:lnTo>
                <a:lnTo>
                  <a:pt x="1273716" y="126177"/>
                </a:lnTo>
                <a:lnTo>
                  <a:pt x="1234466" y="103229"/>
                </a:lnTo>
                <a:lnTo>
                  <a:pt x="1193853" y="82374"/>
                </a:lnTo>
                <a:lnTo>
                  <a:pt x="1151954" y="63688"/>
                </a:lnTo>
                <a:lnTo>
                  <a:pt x="1108846" y="47247"/>
                </a:lnTo>
                <a:lnTo>
                  <a:pt x="1064608" y="33127"/>
                </a:lnTo>
                <a:lnTo>
                  <a:pt x="1019318" y="21404"/>
                </a:lnTo>
                <a:lnTo>
                  <a:pt x="973052" y="12153"/>
                </a:lnTo>
                <a:lnTo>
                  <a:pt x="925890" y="5452"/>
                </a:lnTo>
                <a:lnTo>
                  <a:pt x="877908" y="1375"/>
                </a:lnTo>
                <a:lnTo>
                  <a:pt x="829184" y="0"/>
                </a:lnTo>
                <a:close/>
              </a:path>
            </a:pathLst>
          </a:custGeom>
          <a:solidFill>
            <a:srgbClr val="0D0D0D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1146133" y="1789367"/>
            <a:ext cx="1243965" cy="1215866"/>
          </a:xfrm>
          <a:custGeom>
            <a:avLst/>
            <a:gdLst/>
            <a:ahLst/>
            <a:cxnLst/>
            <a:rect l="l" t="t" r="r" b="b"/>
            <a:pathLst>
              <a:path w="1658620" h="1621154">
                <a:moveTo>
                  <a:pt x="0" y="810513"/>
                </a:moveTo>
                <a:lnTo>
                  <a:pt x="1407" y="762886"/>
                </a:lnTo>
                <a:lnTo>
                  <a:pt x="5578" y="715983"/>
                </a:lnTo>
                <a:lnTo>
                  <a:pt x="12434" y="669882"/>
                </a:lnTo>
                <a:lnTo>
                  <a:pt x="21899" y="624657"/>
                </a:lnTo>
                <a:lnTo>
                  <a:pt x="33893" y="580386"/>
                </a:lnTo>
                <a:lnTo>
                  <a:pt x="48339" y="537144"/>
                </a:lnTo>
                <a:lnTo>
                  <a:pt x="65160" y="495008"/>
                </a:lnTo>
                <a:lnTo>
                  <a:pt x="84278" y="454052"/>
                </a:lnTo>
                <a:lnTo>
                  <a:pt x="105615" y="414354"/>
                </a:lnTo>
                <a:lnTo>
                  <a:pt x="129093" y="375989"/>
                </a:lnTo>
                <a:lnTo>
                  <a:pt x="154634" y="339032"/>
                </a:lnTo>
                <a:lnTo>
                  <a:pt x="182161" y="303561"/>
                </a:lnTo>
                <a:lnTo>
                  <a:pt x="211596" y="269651"/>
                </a:lnTo>
                <a:lnTo>
                  <a:pt x="242861" y="237378"/>
                </a:lnTo>
                <a:lnTo>
                  <a:pt x="275878" y="206818"/>
                </a:lnTo>
                <a:lnTo>
                  <a:pt x="310570" y="178048"/>
                </a:lnTo>
                <a:lnTo>
                  <a:pt x="346859" y="151142"/>
                </a:lnTo>
                <a:lnTo>
                  <a:pt x="384666" y="126177"/>
                </a:lnTo>
                <a:lnTo>
                  <a:pt x="423915" y="103229"/>
                </a:lnTo>
                <a:lnTo>
                  <a:pt x="464528" y="82374"/>
                </a:lnTo>
                <a:lnTo>
                  <a:pt x="506426" y="63688"/>
                </a:lnTo>
                <a:lnTo>
                  <a:pt x="549533" y="47247"/>
                </a:lnTo>
                <a:lnTo>
                  <a:pt x="593769" y="33127"/>
                </a:lnTo>
                <a:lnTo>
                  <a:pt x="639058" y="21404"/>
                </a:lnTo>
                <a:lnTo>
                  <a:pt x="685322" y="12153"/>
                </a:lnTo>
                <a:lnTo>
                  <a:pt x="732483" y="5452"/>
                </a:lnTo>
                <a:lnTo>
                  <a:pt x="780463" y="1375"/>
                </a:lnTo>
                <a:lnTo>
                  <a:pt x="829184" y="0"/>
                </a:lnTo>
                <a:lnTo>
                  <a:pt x="877908" y="1375"/>
                </a:lnTo>
                <a:lnTo>
                  <a:pt x="925890" y="5452"/>
                </a:lnTo>
                <a:lnTo>
                  <a:pt x="973052" y="12153"/>
                </a:lnTo>
                <a:lnTo>
                  <a:pt x="1019318" y="21404"/>
                </a:lnTo>
                <a:lnTo>
                  <a:pt x="1064608" y="33127"/>
                </a:lnTo>
                <a:lnTo>
                  <a:pt x="1108846" y="47247"/>
                </a:lnTo>
                <a:lnTo>
                  <a:pt x="1151954" y="63688"/>
                </a:lnTo>
                <a:lnTo>
                  <a:pt x="1193853" y="82374"/>
                </a:lnTo>
                <a:lnTo>
                  <a:pt x="1234466" y="103229"/>
                </a:lnTo>
                <a:lnTo>
                  <a:pt x="1273716" y="126177"/>
                </a:lnTo>
                <a:lnTo>
                  <a:pt x="1311524" y="151142"/>
                </a:lnTo>
                <a:lnTo>
                  <a:pt x="1347813" y="178048"/>
                </a:lnTo>
                <a:lnTo>
                  <a:pt x="1382505" y="206818"/>
                </a:lnTo>
                <a:lnTo>
                  <a:pt x="1415522" y="237378"/>
                </a:lnTo>
                <a:lnTo>
                  <a:pt x="1446787" y="269651"/>
                </a:lnTo>
                <a:lnTo>
                  <a:pt x="1476222" y="303561"/>
                </a:lnTo>
                <a:lnTo>
                  <a:pt x="1503748" y="339032"/>
                </a:lnTo>
                <a:lnTo>
                  <a:pt x="1529289" y="375989"/>
                </a:lnTo>
                <a:lnTo>
                  <a:pt x="1552767" y="414354"/>
                </a:lnTo>
                <a:lnTo>
                  <a:pt x="1574103" y="454052"/>
                </a:lnTo>
                <a:lnTo>
                  <a:pt x="1593220" y="495008"/>
                </a:lnTo>
                <a:lnTo>
                  <a:pt x="1610041" y="537144"/>
                </a:lnTo>
                <a:lnTo>
                  <a:pt x="1624487" y="580386"/>
                </a:lnTo>
                <a:lnTo>
                  <a:pt x="1636481" y="624657"/>
                </a:lnTo>
                <a:lnTo>
                  <a:pt x="1645945" y="669882"/>
                </a:lnTo>
                <a:lnTo>
                  <a:pt x="1652801" y="715983"/>
                </a:lnTo>
                <a:lnTo>
                  <a:pt x="1656972" y="762886"/>
                </a:lnTo>
                <a:lnTo>
                  <a:pt x="1658379" y="810513"/>
                </a:lnTo>
                <a:lnTo>
                  <a:pt x="1656972" y="858141"/>
                </a:lnTo>
                <a:lnTo>
                  <a:pt x="1652801" y="905044"/>
                </a:lnTo>
                <a:lnTo>
                  <a:pt x="1645945" y="951145"/>
                </a:lnTo>
                <a:lnTo>
                  <a:pt x="1636481" y="996370"/>
                </a:lnTo>
                <a:lnTo>
                  <a:pt x="1624487" y="1040641"/>
                </a:lnTo>
                <a:lnTo>
                  <a:pt x="1610041" y="1083883"/>
                </a:lnTo>
                <a:lnTo>
                  <a:pt x="1593220" y="1126019"/>
                </a:lnTo>
                <a:lnTo>
                  <a:pt x="1574103" y="1166975"/>
                </a:lnTo>
                <a:lnTo>
                  <a:pt x="1552767" y="1206673"/>
                </a:lnTo>
                <a:lnTo>
                  <a:pt x="1529289" y="1245038"/>
                </a:lnTo>
                <a:lnTo>
                  <a:pt x="1503748" y="1281995"/>
                </a:lnTo>
                <a:lnTo>
                  <a:pt x="1476222" y="1317466"/>
                </a:lnTo>
                <a:lnTo>
                  <a:pt x="1446787" y="1351376"/>
                </a:lnTo>
                <a:lnTo>
                  <a:pt x="1415522" y="1383649"/>
                </a:lnTo>
                <a:lnTo>
                  <a:pt x="1382505" y="1414209"/>
                </a:lnTo>
                <a:lnTo>
                  <a:pt x="1347813" y="1442979"/>
                </a:lnTo>
                <a:lnTo>
                  <a:pt x="1311524" y="1469885"/>
                </a:lnTo>
                <a:lnTo>
                  <a:pt x="1273716" y="1494850"/>
                </a:lnTo>
                <a:lnTo>
                  <a:pt x="1234466" y="1517798"/>
                </a:lnTo>
                <a:lnTo>
                  <a:pt x="1193853" y="1538653"/>
                </a:lnTo>
                <a:lnTo>
                  <a:pt x="1151954" y="1557339"/>
                </a:lnTo>
                <a:lnTo>
                  <a:pt x="1108846" y="1573780"/>
                </a:lnTo>
                <a:lnTo>
                  <a:pt x="1064608" y="1587900"/>
                </a:lnTo>
                <a:lnTo>
                  <a:pt x="1019318" y="1599623"/>
                </a:lnTo>
                <a:lnTo>
                  <a:pt x="973052" y="1608874"/>
                </a:lnTo>
                <a:lnTo>
                  <a:pt x="925890" y="1615575"/>
                </a:lnTo>
                <a:lnTo>
                  <a:pt x="877908" y="1619652"/>
                </a:lnTo>
                <a:lnTo>
                  <a:pt x="829184" y="1621027"/>
                </a:lnTo>
                <a:lnTo>
                  <a:pt x="780463" y="1619652"/>
                </a:lnTo>
                <a:lnTo>
                  <a:pt x="732483" y="1615575"/>
                </a:lnTo>
                <a:lnTo>
                  <a:pt x="685322" y="1608874"/>
                </a:lnTo>
                <a:lnTo>
                  <a:pt x="639058" y="1599623"/>
                </a:lnTo>
                <a:lnTo>
                  <a:pt x="593769" y="1587900"/>
                </a:lnTo>
                <a:lnTo>
                  <a:pt x="549533" y="1573780"/>
                </a:lnTo>
                <a:lnTo>
                  <a:pt x="506426" y="1557339"/>
                </a:lnTo>
                <a:lnTo>
                  <a:pt x="464528" y="1538653"/>
                </a:lnTo>
                <a:lnTo>
                  <a:pt x="423915" y="1517798"/>
                </a:lnTo>
                <a:lnTo>
                  <a:pt x="384666" y="1494850"/>
                </a:lnTo>
                <a:lnTo>
                  <a:pt x="346859" y="1469885"/>
                </a:lnTo>
                <a:lnTo>
                  <a:pt x="310570" y="1442979"/>
                </a:lnTo>
                <a:lnTo>
                  <a:pt x="275878" y="1414209"/>
                </a:lnTo>
                <a:lnTo>
                  <a:pt x="242861" y="1383649"/>
                </a:lnTo>
                <a:lnTo>
                  <a:pt x="211596" y="1351376"/>
                </a:lnTo>
                <a:lnTo>
                  <a:pt x="182161" y="1317466"/>
                </a:lnTo>
                <a:lnTo>
                  <a:pt x="154634" y="1281995"/>
                </a:lnTo>
                <a:lnTo>
                  <a:pt x="129093" y="1245038"/>
                </a:lnTo>
                <a:lnTo>
                  <a:pt x="105615" y="1206673"/>
                </a:lnTo>
                <a:lnTo>
                  <a:pt x="84278" y="1166975"/>
                </a:lnTo>
                <a:lnTo>
                  <a:pt x="65160" y="1126019"/>
                </a:lnTo>
                <a:lnTo>
                  <a:pt x="48339" y="1083883"/>
                </a:lnTo>
                <a:lnTo>
                  <a:pt x="33893" y="1040641"/>
                </a:lnTo>
                <a:lnTo>
                  <a:pt x="21899" y="996370"/>
                </a:lnTo>
                <a:lnTo>
                  <a:pt x="12434" y="951145"/>
                </a:lnTo>
                <a:lnTo>
                  <a:pt x="5578" y="905044"/>
                </a:lnTo>
                <a:lnTo>
                  <a:pt x="1407" y="858141"/>
                </a:lnTo>
                <a:lnTo>
                  <a:pt x="0" y="810513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1427454" y="2185988"/>
            <a:ext cx="681038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131" dirty="0">
                <a:solidFill>
                  <a:srgbClr val="FFFFFF"/>
                </a:solidFill>
                <a:latin typeface="Arial"/>
                <a:cs typeface="Arial"/>
              </a:rPr>
              <a:t>ILMU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90098" y="896544"/>
            <a:ext cx="4360545" cy="42511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375" dirty="0">
                <a:solidFill>
                  <a:srgbClr val="000000"/>
                </a:solidFill>
                <a:latin typeface="Arial"/>
                <a:cs typeface="Arial"/>
              </a:rPr>
              <a:t>SIKLUS </a:t>
            </a:r>
            <a:r>
              <a:rPr sz="2700" spc="-300" dirty="0">
                <a:solidFill>
                  <a:srgbClr val="000000"/>
                </a:solidFill>
                <a:latin typeface="Arial"/>
                <a:cs typeface="Arial"/>
              </a:rPr>
              <a:t>PENGEMBANGAN</a:t>
            </a:r>
            <a:r>
              <a:rPr sz="2700" spc="-3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700" spc="-386" dirty="0">
                <a:solidFill>
                  <a:srgbClr val="000000"/>
                </a:solidFill>
                <a:latin typeface="Arial"/>
                <a:cs typeface="Arial"/>
              </a:rPr>
              <a:t>RISET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93050" y="5334000"/>
            <a:ext cx="5055869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spc="-90" dirty="0">
                <a:latin typeface="Arial"/>
                <a:cs typeface="Arial"/>
              </a:rPr>
              <a:t>Riset </a:t>
            </a:r>
            <a:r>
              <a:rPr sz="1500" spc="-98" dirty="0">
                <a:latin typeface="Arial"/>
                <a:cs typeface="Arial"/>
              </a:rPr>
              <a:t>yang </a:t>
            </a:r>
            <a:r>
              <a:rPr sz="1500" spc="-60" dirty="0">
                <a:latin typeface="Arial"/>
                <a:cs typeface="Arial"/>
              </a:rPr>
              <a:t>dilakukan </a:t>
            </a:r>
            <a:r>
              <a:rPr sz="1500" spc="-83" dirty="0">
                <a:latin typeface="Arial"/>
                <a:cs typeface="Arial"/>
              </a:rPr>
              <a:t>dengan </a:t>
            </a:r>
            <a:r>
              <a:rPr sz="1500" spc="-56" dirty="0">
                <a:latin typeface="Arial"/>
                <a:cs typeface="Arial"/>
              </a:rPr>
              <a:t>benar </a:t>
            </a:r>
            <a:r>
              <a:rPr sz="1500" spc="-94" dirty="0">
                <a:latin typeface="Arial"/>
                <a:cs typeface="Arial"/>
              </a:rPr>
              <a:t>akan </a:t>
            </a:r>
            <a:r>
              <a:rPr sz="1500" spc="-75" dirty="0">
                <a:latin typeface="Arial"/>
                <a:cs typeface="Arial"/>
              </a:rPr>
              <a:t>menghasilkan </a:t>
            </a:r>
            <a:r>
              <a:rPr sz="1500" spc="-23" dirty="0">
                <a:latin typeface="Arial"/>
                <a:cs typeface="Arial"/>
              </a:rPr>
              <a:t>ilmu</a:t>
            </a:r>
            <a:r>
              <a:rPr sz="1500" spc="-49" dirty="0">
                <a:latin typeface="Arial"/>
                <a:cs typeface="Arial"/>
              </a:rPr>
              <a:t> baru,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spc="-56" dirty="0">
                <a:latin typeface="Arial"/>
                <a:cs typeface="Arial"/>
              </a:rPr>
              <a:t>atau </a:t>
            </a:r>
            <a:r>
              <a:rPr sz="1500" spc="-49" dirty="0">
                <a:latin typeface="Arial"/>
                <a:cs typeface="Arial"/>
              </a:rPr>
              <a:t>memperkuat </a:t>
            </a:r>
            <a:r>
              <a:rPr sz="1500" spc="-56" dirty="0">
                <a:latin typeface="Arial"/>
                <a:cs typeface="Arial"/>
              </a:rPr>
              <a:t>keilmuan </a:t>
            </a:r>
            <a:r>
              <a:rPr sz="1500" spc="-98" dirty="0">
                <a:latin typeface="Arial"/>
                <a:cs typeface="Arial"/>
              </a:rPr>
              <a:t>yang </a:t>
            </a:r>
            <a:r>
              <a:rPr sz="1500" spc="-86" dirty="0">
                <a:latin typeface="Arial"/>
                <a:cs typeface="Arial"/>
              </a:rPr>
              <a:t>sudah </a:t>
            </a:r>
            <a:r>
              <a:rPr sz="1500" spc="-94" dirty="0">
                <a:latin typeface="Arial"/>
                <a:cs typeface="Arial"/>
              </a:rPr>
              <a:t>ada </a:t>
            </a:r>
            <a:r>
              <a:rPr sz="1500" i="1" spc="-79" dirty="0">
                <a:latin typeface="Trebuchet MS"/>
                <a:cs typeface="Trebuchet MS"/>
              </a:rPr>
              <a:t>(Existing</a:t>
            </a:r>
            <a:r>
              <a:rPr sz="1500" i="1" spc="-161" dirty="0">
                <a:latin typeface="Trebuchet MS"/>
                <a:cs typeface="Trebuchet MS"/>
              </a:rPr>
              <a:t> </a:t>
            </a:r>
            <a:r>
              <a:rPr sz="1500" i="1" spc="-90" dirty="0">
                <a:latin typeface="Trebuchet MS"/>
                <a:cs typeface="Trebuchet MS"/>
              </a:rPr>
              <a:t>Theory)</a:t>
            </a:r>
            <a:endParaRPr sz="1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87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4398264" cy="38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53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DRPM </a:t>
            </a:r>
            <a:r>
              <a:rPr lang="en-US" dirty="0" err="1" smtClean="0"/>
              <a:t>Ditjen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. Peta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. </a:t>
            </a:r>
            <a:r>
              <a:rPr lang="en-US" dirty="0" err="1" smtClean="0"/>
              <a:t>Diakses</a:t>
            </a:r>
            <a:r>
              <a:rPr lang="en-US" dirty="0" smtClean="0"/>
              <a:t> 12 </a:t>
            </a:r>
            <a:r>
              <a:rPr lang="en-US" dirty="0" err="1" smtClean="0"/>
              <a:t>Nopember</a:t>
            </a:r>
            <a:r>
              <a:rPr lang="en-US" dirty="0" smtClean="0"/>
              <a:t> 2018. </a:t>
            </a:r>
          </a:p>
          <a:p>
            <a:r>
              <a:rPr lang="en-US" dirty="0" err="1" smtClean="0"/>
              <a:t>Cepi</a:t>
            </a:r>
            <a:r>
              <a:rPr lang="en-US" dirty="0" smtClean="0"/>
              <a:t> </a:t>
            </a:r>
            <a:r>
              <a:rPr lang="en-US" dirty="0" err="1" smtClean="0"/>
              <a:t>Riyana</a:t>
            </a:r>
            <a:r>
              <a:rPr lang="en-US" dirty="0" smtClean="0"/>
              <a:t>. Tips, </a:t>
            </a:r>
            <a:r>
              <a:rPr lang="en-US" dirty="0" err="1" smtClean="0"/>
              <a:t>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Proposal </a:t>
            </a:r>
            <a:r>
              <a:rPr lang="en-US" dirty="0" err="1" smtClean="0"/>
              <a:t>Riset</a:t>
            </a:r>
            <a:r>
              <a:rPr lang="en-US" dirty="0" smtClean="0"/>
              <a:t>. </a:t>
            </a:r>
            <a:r>
              <a:rPr lang="en-US" dirty="0" err="1" smtClean="0"/>
              <a:t>Diakses</a:t>
            </a:r>
            <a:r>
              <a:rPr lang="en-US" dirty="0" smtClean="0"/>
              <a:t> 12 </a:t>
            </a:r>
            <a:r>
              <a:rPr lang="en-US" dirty="0" err="1" smtClean="0"/>
              <a:t>Nopember</a:t>
            </a:r>
            <a:r>
              <a:rPr lang="en-US" dirty="0" smtClean="0"/>
              <a:t>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KETENTUAN 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Ketua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pelaksana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dosen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tetap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perguruan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yang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Nomor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Induk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Dosen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Nasional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(NIDN)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Dosen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Khusus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Biro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Sumber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Daya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Manusia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Proposal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diusulkan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setiap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dosen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periset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disahkan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Ketua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Kelompok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Keilmuan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dimana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dosen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tersebut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bernaung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Ketua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Program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Studi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Ketua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n-NO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Pusat </a:t>
            </a:r>
            <a:r>
              <a:rPr lang="nn-NO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Penelitian dikirim ke Pusat Penelitian Universitas Mercu Buana </a:t>
            </a:r>
            <a:r>
              <a:rPr lang="nn-NO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dengan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diunggah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melalui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SIRIS (http://siris.mercubuana.ac.id). 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Setiap </a:t>
            </a:r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dosen wajib mengajukan minimal satu proposal sebagai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ketua yang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disyaratkan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Pusat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  <a:r>
              <a:rPr lang="nn-NO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Setiap dosen berhak mengusulkan maksimal dua proposal penelitian (minimal 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satu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proposal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sebagai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ketua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tidak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diijinkan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hanya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menjadi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anggota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kedua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proposal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</a:p>
          <a:p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4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Khusus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untuk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dosen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memiliki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h-index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lebih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besar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 (2) yang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didapatkan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lembaga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pengindeks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internasional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bereputasi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dapat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mengajukan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proposal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hingga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maksimal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empat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proposal (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sebagai </a:t>
            </a:r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ketua dan dua sebagai anggota; atau satu sebagai ketua dan tiga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sebagai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anggota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Satu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proposal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dapat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diajukan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peneliti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tunggal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beranggota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maksimal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orang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yang </a:t>
            </a:r>
            <a:r>
              <a:rPr lang="en-US" sz="1800" dirty="0" err="1"/>
              <a:t>dihentikan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waktunya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kelalaian</a:t>
            </a:r>
            <a:endParaRPr lang="en-US" sz="1800" dirty="0"/>
          </a:p>
          <a:p>
            <a:r>
              <a:rPr lang="fi-FI" sz="1800" dirty="0"/>
              <a:t>peneliti/pelaksana atau terbukti mendapatkan duplikasi pendanaan</a:t>
            </a:r>
          </a:p>
          <a:p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mengusulkan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 smtClean="0"/>
              <a:t>didanai</a:t>
            </a:r>
            <a:r>
              <a:rPr lang="en-US" sz="1800" dirty="0"/>
              <a:t> </a:t>
            </a:r>
            <a:r>
              <a:rPr lang="fi-FI" sz="1800" dirty="0" smtClean="0"/>
              <a:t>sebelumnya</a:t>
            </a:r>
            <a:r>
              <a:rPr lang="fi-FI" sz="1800" dirty="0"/>
              <a:t>, maka ketua peneliti/pelaksana tersebut </a:t>
            </a:r>
            <a:r>
              <a:rPr lang="fi-FI" sz="1800" dirty="0" smtClean="0"/>
              <a:t>tidak </a:t>
            </a:r>
            <a:r>
              <a:rPr lang="en-US" sz="1800" dirty="0" err="1" smtClean="0"/>
              <a:t>diperkenankan</a:t>
            </a:r>
            <a:r>
              <a:rPr lang="en-US" sz="1800" dirty="0" smtClean="0"/>
              <a:t> </a:t>
            </a:r>
            <a:r>
              <a:rPr lang="en-US" sz="1800" dirty="0" err="1"/>
              <a:t>mengusulkan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yang </a:t>
            </a:r>
            <a:r>
              <a:rPr lang="en-US" sz="1800" dirty="0" err="1"/>
              <a:t>didanai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/>
              <a:t>1 (</a:t>
            </a:r>
            <a:r>
              <a:rPr lang="en-US" sz="1800" dirty="0" err="1"/>
              <a:t>satu</a:t>
            </a:r>
            <a:r>
              <a:rPr lang="en-US" sz="1800" dirty="0"/>
              <a:t>)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berturut-turut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diwajibkan</a:t>
            </a:r>
            <a:r>
              <a:rPr lang="en-US" sz="1800" dirty="0"/>
              <a:t> </a:t>
            </a:r>
            <a:r>
              <a:rPr lang="en-US" sz="1800" dirty="0" err="1"/>
              <a:t>mengembalikan</a:t>
            </a:r>
            <a:r>
              <a:rPr lang="en-US" sz="1800" dirty="0"/>
              <a:t> </a:t>
            </a:r>
            <a:r>
              <a:rPr lang="en-US" sz="1800" dirty="0" err="1"/>
              <a:t>dana</a:t>
            </a:r>
            <a:r>
              <a:rPr lang="en-US" sz="1800" dirty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/>
              <a:t>diterima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kas</a:t>
            </a:r>
            <a:r>
              <a:rPr lang="en-US" sz="1800" dirty="0"/>
              <a:t> </a:t>
            </a:r>
            <a:r>
              <a:rPr lang="en-US" sz="1800" dirty="0" err="1"/>
              <a:t>Universitas</a:t>
            </a:r>
            <a:r>
              <a:rPr lang="en-US" sz="1800" dirty="0"/>
              <a:t> </a:t>
            </a:r>
            <a:r>
              <a:rPr lang="en-US" sz="1800" dirty="0" err="1"/>
              <a:t>Mecu</a:t>
            </a:r>
            <a:r>
              <a:rPr lang="en-US" sz="1800" dirty="0"/>
              <a:t> </a:t>
            </a:r>
            <a:r>
              <a:rPr lang="en-US" sz="1800" dirty="0" err="1"/>
              <a:t>Buana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0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SKEMA PENELITIAN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DOSEN MUDA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NIDN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Biro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Sumber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Daya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Manusia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Pendidikan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Harus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S2</a:t>
            </a:r>
            <a:r>
              <a:rPr lang="en-US" dirty="0" smtClean="0"/>
              <a:t>, </a:t>
            </a:r>
            <a:r>
              <a:rPr lang="nn-NO" dirty="0">
                <a:latin typeface="Verdana" pitchFamily="34" charset="0"/>
                <a:ea typeface="Verdana" pitchFamily="34" charset="0"/>
                <a:cs typeface="Verdana" pitchFamily="34" charset="0"/>
              </a:rPr>
              <a:t>Mempunyai kepangkatan akademik maksimal Asisten </a:t>
            </a:r>
            <a:r>
              <a:rPr lang="nn-N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Ahli.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DOSEN MADYA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NIDN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Biro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Sumber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Daya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Manusia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Pendidikan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Harus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S2</a:t>
            </a:r>
            <a:r>
              <a:rPr lang="en-US" dirty="0" smtClean="0"/>
              <a:t>, </a:t>
            </a:r>
            <a:r>
              <a:rPr lang="nn-N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Mempunyai kepangkatan akademik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Lektor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DOSEN PRIMA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NIDN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Biro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Sumber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Daya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Manusia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Pendidikan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Harus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S3</a:t>
            </a:r>
            <a:r>
              <a:rPr lang="en-US" dirty="0" smtClean="0"/>
              <a:t>, </a:t>
            </a:r>
            <a:r>
              <a:rPr lang="nn-N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Mempunyai kepangkatan akademik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Lektor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UNGGULAN MUDA</a:t>
            </a:r>
          </a:p>
          <a:p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NIDN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Biro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Sumber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Daya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Manusia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Pendidikan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S2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JFA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Tenaga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Pengajar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asisten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ahli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Memiliki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Publikasi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Artikel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jurnal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terindeks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Scopus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kekayaan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intelektual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minimal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terdaftar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memliki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ID SINTA,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syarat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anggota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pengusul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Maksimal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 orang).</a:t>
            </a:r>
          </a:p>
          <a:p>
            <a:pPr marL="0" indent="0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UNGGULAN MADYA</a:t>
            </a:r>
          </a:p>
          <a:p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NIDN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Biro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Sumber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Daya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Manusia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Pendidikan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S2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JFA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Lektor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Memiliki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Publikasi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Artikel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jurnal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terindeks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Scopus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kekayaan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intelektual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minimal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terdaftar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memliki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ID SINTA,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syarat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anggota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pengusul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Maksimal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2 orang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0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UNGGULAN PRIMA</a:t>
            </a:r>
          </a:p>
          <a:p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NIDN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Biro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Sumber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Daya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Manusia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Pendidikan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S2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JFA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Lektor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Kepala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S3,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Memiliki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Publikasi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Artikel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jurnal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terindeks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Scopus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kekayaan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intelektual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minimal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terdaftar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memliki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ID SINTA,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syarat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anggota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pengusul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Maksimal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2 orang).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5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 LUARAN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035917"/>
              </p:ext>
            </p:extLst>
          </p:nvPr>
        </p:nvGraphicFramePr>
        <p:xfrm>
          <a:off x="381000" y="2743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Publikasi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Ilmiah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Nasional</a:t>
                      </a:r>
                      <a:r>
                        <a:rPr lang="en-US" sz="1800" dirty="0" smtClean="0"/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Skim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Dosen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Muda</a:t>
                      </a:r>
                      <a:endParaRPr lang="en-U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Publikasi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Ilmiah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Nasional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Terakreditasi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Skim </a:t>
                      </a:r>
                      <a:r>
                        <a:rPr lang="en-US" dirty="0" err="1" smtClean="0"/>
                        <a:t>Dosen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Muda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Madya</a:t>
                      </a:r>
                      <a:r>
                        <a:rPr lang="en-US" baseline="0" dirty="0" smtClean="0"/>
                        <a:t> Dan Prima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Publikasi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Ilmiah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Internasional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Skim </a:t>
                      </a:r>
                      <a:r>
                        <a:rPr lang="en-US" dirty="0" err="1" smtClean="0"/>
                        <a:t>Dosen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Muda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Madya</a:t>
                      </a:r>
                      <a:r>
                        <a:rPr lang="en-US" baseline="0" dirty="0" smtClean="0"/>
                        <a:t> Dan Prima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Publikasi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Ilmiah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Internasional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Bereputasi</a:t>
                      </a:r>
                      <a:r>
                        <a:rPr lang="en-US" sz="1800" dirty="0" smtClean="0"/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Skim </a:t>
                      </a:r>
                      <a:r>
                        <a:rPr lang="en-US" dirty="0" err="1" smtClean="0"/>
                        <a:t>Dosen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Muda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Madya</a:t>
                      </a:r>
                      <a:r>
                        <a:rPr lang="en-US" baseline="0" dirty="0" smtClean="0"/>
                        <a:t> Dan Prima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5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KONTRIBUSI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dituliskan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,</a:t>
            </a:r>
            <a:r>
              <a:rPr lang="fi-FI" dirty="0" smtClean="0"/>
              <a:t>seperti sumber pendanaan riset, saran dari dosen periset lain atau pihak </a:t>
            </a:r>
            <a:r>
              <a:rPr lang="en-US" dirty="0" err="1" smtClean="0"/>
              <a:t>eksternal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substansial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75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1187</Words>
  <Application>Microsoft Macintosh PowerPoint</Application>
  <PresentationFormat>On-screen Show (4:3)</PresentationFormat>
  <Paragraphs>138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 Black</vt:lpstr>
      <vt:lpstr>Calibri</vt:lpstr>
      <vt:lpstr>Constantia</vt:lpstr>
      <vt:lpstr>Liberation Sans Narrow</vt:lpstr>
      <vt:lpstr>Trebuchet MS</vt:lpstr>
      <vt:lpstr>Verdana</vt:lpstr>
      <vt:lpstr>Wingdings</vt:lpstr>
      <vt:lpstr>Wingdings 2</vt:lpstr>
      <vt:lpstr>Arial</vt:lpstr>
      <vt:lpstr>Flow</vt:lpstr>
      <vt:lpstr>Pelatihan Penyusunan Proposal Penelitian Internal </vt:lpstr>
      <vt:lpstr>PowerPoint Presentation</vt:lpstr>
      <vt:lpstr>KETENTUAN UMUM</vt:lpstr>
      <vt:lpstr>PowerPoint Presentation</vt:lpstr>
      <vt:lpstr>SKEMA PENELITIAN</vt:lpstr>
      <vt:lpstr>PowerPoint Presentation</vt:lpstr>
      <vt:lpstr>PowerPoint Presentation</vt:lpstr>
      <vt:lpstr>TARGET LUARAN</vt:lpstr>
      <vt:lpstr>KONTRIBUSI PENELITIAN</vt:lpstr>
      <vt:lpstr>PowerPoint Presentation</vt:lpstr>
      <vt:lpstr>ACTUAL ISSUE</vt:lpstr>
      <vt:lpstr>Judul Penelitian</vt:lpstr>
      <vt:lpstr>Rumusan Masalah</vt:lpstr>
      <vt:lpstr>Research Question &amp; Goals</vt:lpstr>
      <vt:lpstr>ROADMAP PENELITI</vt:lpstr>
      <vt:lpstr>Metode Penelitian</vt:lpstr>
      <vt:lpstr>PowerPoint Presentation</vt:lpstr>
      <vt:lpstr>PowerPoint Presentation</vt:lpstr>
      <vt:lpstr>RENCANA INDUK PENELITIAN</vt:lpstr>
      <vt:lpstr>PowerPoint Presentation</vt:lpstr>
      <vt:lpstr>SIKLUS PENGEMBANGAN RISET</vt:lpstr>
      <vt:lpstr>PowerPoint Presentation</vt:lpstr>
      <vt:lpstr>Referensi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Devi Fitrianah</cp:lastModifiedBy>
  <cp:revision>23</cp:revision>
  <dcterms:created xsi:type="dcterms:W3CDTF">2018-11-15T06:41:07Z</dcterms:created>
  <dcterms:modified xsi:type="dcterms:W3CDTF">2018-11-16T00:56:48Z</dcterms:modified>
</cp:coreProperties>
</file>