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Lst>
  <p:notesMasterIdLst>
    <p:notesMasterId r:id="rId32"/>
  </p:notesMasterIdLst>
  <p:handoutMasterIdLst>
    <p:handoutMasterId r:id="rId33"/>
  </p:handoutMasterIdLst>
  <p:sldIdLst>
    <p:sldId id="642" r:id="rId2"/>
    <p:sldId id="1030" r:id="rId3"/>
    <p:sldId id="1094" r:id="rId4"/>
    <p:sldId id="1028" r:id="rId5"/>
    <p:sldId id="575" r:id="rId6"/>
    <p:sldId id="999" r:id="rId7"/>
    <p:sldId id="1057" r:id="rId8"/>
    <p:sldId id="1058" r:id="rId9"/>
    <p:sldId id="1059" r:id="rId10"/>
    <p:sldId id="1060" r:id="rId11"/>
    <p:sldId id="1064" r:id="rId12"/>
    <p:sldId id="349" r:id="rId13"/>
    <p:sldId id="529" r:id="rId14"/>
    <p:sldId id="1017" r:id="rId15"/>
    <p:sldId id="1012" r:id="rId16"/>
    <p:sldId id="554" r:id="rId17"/>
    <p:sldId id="545" r:id="rId18"/>
    <p:sldId id="546" r:id="rId19"/>
    <p:sldId id="555" r:id="rId20"/>
    <p:sldId id="566" r:id="rId21"/>
    <p:sldId id="1046" r:id="rId22"/>
    <p:sldId id="1000" r:id="rId23"/>
    <p:sldId id="1003" r:id="rId24"/>
    <p:sldId id="1035" r:id="rId25"/>
    <p:sldId id="538" r:id="rId26"/>
    <p:sldId id="1036" r:id="rId27"/>
    <p:sldId id="1037" r:id="rId28"/>
    <p:sldId id="1095" r:id="rId29"/>
    <p:sldId id="1066" r:id="rId30"/>
    <p:sldId id="543" r:id="rId31"/>
  </p:sldIdLst>
  <p:sldSz cx="12192000" cy="6858000"/>
  <p:notesSz cx="9296400" cy="7010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3">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284174"/>
    <a:srgbClr val="C84111"/>
    <a:srgbClr val="324C7F"/>
    <a:srgbClr val="961314"/>
    <a:srgbClr val="DBC635"/>
    <a:srgbClr val="EDD539"/>
    <a:srgbClr val="C8413A"/>
    <a:srgbClr val="C59049"/>
    <a:srgbClr val="FFD45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66" autoAdjust="0"/>
    <p:restoredTop sz="89718" autoAdjust="0"/>
  </p:normalViewPr>
  <p:slideViewPr>
    <p:cSldViewPr snapToGrid="0">
      <p:cViewPr varScale="1">
        <p:scale>
          <a:sx n="71" d="100"/>
          <a:sy n="71" d="100"/>
        </p:scale>
        <p:origin x="588" y="60"/>
      </p:cViewPr>
      <p:guideLst>
        <p:guide orient="horz" pos="2133"/>
        <p:guide pos="3840"/>
      </p:guideLst>
    </p:cSldViewPr>
  </p:slideViewPr>
  <p:notesTextViewPr>
    <p:cViewPr>
      <p:scale>
        <a:sx n="1" d="1"/>
        <a:sy n="1" d="1"/>
      </p:scale>
      <p:origin x="0" y="0"/>
    </p:cViewPr>
  </p:notesTextViewPr>
  <p:notesViewPr>
    <p:cSldViewPr snapToGrid="0">
      <p:cViewPr varScale="1">
        <p:scale>
          <a:sx n="112" d="100"/>
          <a:sy n="112" d="100"/>
        </p:scale>
        <p:origin x="2512" y="184"/>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441" cy="351738"/>
          </a:xfrm>
          <a:prstGeom prst="rect">
            <a:avLst/>
          </a:prstGeom>
        </p:spPr>
        <p:txBody>
          <a:bodyPr vert="horz" lIns="93505" tIns="46752" rIns="93505" bIns="46752" rtlCol="0"/>
          <a:lstStyle>
            <a:lvl1pPr algn="l">
              <a:defRPr sz="1300"/>
            </a:lvl1pPr>
          </a:lstStyle>
          <a:p>
            <a:endParaRPr lang="en-US" dirty="0">
              <a:latin typeface="Century Gothic Regular" charset="0"/>
            </a:endParaRPr>
          </a:p>
        </p:txBody>
      </p:sp>
      <p:sp>
        <p:nvSpPr>
          <p:cNvPr id="3" name="Date Placeholder 2"/>
          <p:cNvSpPr>
            <a:spLocks noGrp="1"/>
          </p:cNvSpPr>
          <p:nvPr>
            <p:ph type="dt" sz="quarter" idx="1"/>
          </p:nvPr>
        </p:nvSpPr>
        <p:spPr>
          <a:xfrm>
            <a:off x="5265810" y="1"/>
            <a:ext cx="4028441" cy="351738"/>
          </a:xfrm>
          <a:prstGeom prst="rect">
            <a:avLst/>
          </a:prstGeom>
        </p:spPr>
        <p:txBody>
          <a:bodyPr vert="horz" lIns="93505" tIns="46752" rIns="93505" bIns="46752" rtlCol="0"/>
          <a:lstStyle>
            <a:lvl1pPr algn="r">
              <a:defRPr sz="1300"/>
            </a:lvl1pPr>
          </a:lstStyle>
          <a:p>
            <a:fld id="{D526CEE2-B31D-4A71-8DA1-A2E824E76A59}" type="datetimeFigureOut">
              <a:rPr lang="en-US" smtClean="0">
                <a:latin typeface="Century Gothic Regular" charset="0"/>
              </a:rPr>
              <a:t>7/8/2019</a:t>
            </a:fld>
            <a:endParaRPr lang="en-US" dirty="0">
              <a:latin typeface="Century Gothic Regular" charset="0"/>
            </a:endParaRPr>
          </a:p>
        </p:txBody>
      </p:sp>
      <p:sp>
        <p:nvSpPr>
          <p:cNvPr id="4" name="Footer Placeholder 3"/>
          <p:cNvSpPr>
            <a:spLocks noGrp="1"/>
          </p:cNvSpPr>
          <p:nvPr>
            <p:ph type="ftr" sz="quarter" idx="2"/>
          </p:nvPr>
        </p:nvSpPr>
        <p:spPr>
          <a:xfrm>
            <a:off x="1" y="6658664"/>
            <a:ext cx="4028441" cy="351737"/>
          </a:xfrm>
          <a:prstGeom prst="rect">
            <a:avLst/>
          </a:prstGeom>
        </p:spPr>
        <p:txBody>
          <a:bodyPr vert="horz" lIns="93505" tIns="46752" rIns="93505" bIns="46752" rtlCol="0" anchor="b"/>
          <a:lstStyle>
            <a:lvl1pPr algn="l">
              <a:defRPr sz="1300"/>
            </a:lvl1pPr>
          </a:lstStyle>
          <a:p>
            <a:endParaRPr lang="en-US" dirty="0">
              <a:latin typeface="Century Gothic Regular" charset="0"/>
            </a:endParaRPr>
          </a:p>
        </p:txBody>
      </p:sp>
      <p:sp>
        <p:nvSpPr>
          <p:cNvPr id="5" name="Slide Number Placeholder 4"/>
          <p:cNvSpPr>
            <a:spLocks noGrp="1"/>
          </p:cNvSpPr>
          <p:nvPr>
            <p:ph type="sldNum" sz="quarter" idx="3"/>
          </p:nvPr>
        </p:nvSpPr>
        <p:spPr>
          <a:xfrm>
            <a:off x="5265810" y="6658664"/>
            <a:ext cx="4028441" cy="351737"/>
          </a:xfrm>
          <a:prstGeom prst="rect">
            <a:avLst/>
          </a:prstGeom>
        </p:spPr>
        <p:txBody>
          <a:bodyPr vert="horz" lIns="93505" tIns="46752" rIns="93505" bIns="46752" rtlCol="0" anchor="b"/>
          <a:lstStyle>
            <a:lvl1pPr algn="r">
              <a:defRPr sz="1300"/>
            </a:lvl1pPr>
          </a:lstStyle>
          <a:p>
            <a:fld id="{AF60CAAA-F5F3-4B71-B6F2-6B26E6635442}" type="slidenum">
              <a:rPr lang="en-US" smtClean="0">
                <a:latin typeface="Century Gothic Regular" charset="0"/>
              </a:rPr>
              <a:t>‹#›</a:t>
            </a:fld>
            <a:endParaRPr lang="en-US" dirty="0">
              <a:latin typeface="Century Gothic Regular" charset="0"/>
            </a:endParaRPr>
          </a:p>
        </p:txBody>
      </p:sp>
    </p:spTree>
    <p:extLst>
      <p:ext uri="{BB962C8B-B14F-4D97-AF65-F5344CB8AC3E}">
        <p14:creationId xmlns:p14="http://schemas.microsoft.com/office/powerpoint/2010/main" val="172495163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1"/>
            <a:ext cx="4028441" cy="351738"/>
          </a:xfrm>
          <a:prstGeom prst="rect">
            <a:avLst/>
          </a:prstGeom>
        </p:spPr>
        <p:txBody>
          <a:bodyPr vert="horz" lIns="93505" tIns="46752" rIns="93505" bIns="46752" rtlCol="0"/>
          <a:lstStyle>
            <a:lvl1pPr algn="l">
              <a:defRPr sz="1300" b="0" i="0">
                <a:latin typeface="Century Gothic Regular" charset="0"/>
              </a:defRPr>
            </a:lvl1pPr>
          </a:lstStyle>
          <a:p>
            <a:endParaRPr lang="en-US" dirty="0"/>
          </a:p>
        </p:txBody>
      </p:sp>
      <p:sp>
        <p:nvSpPr>
          <p:cNvPr id="3" name="Date Placeholder 2"/>
          <p:cNvSpPr>
            <a:spLocks noGrp="1"/>
          </p:cNvSpPr>
          <p:nvPr>
            <p:ph type="dt" idx="1"/>
          </p:nvPr>
        </p:nvSpPr>
        <p:spPr>
          <a:xfrm>
            <a:off x="5265810" y="1"/>
            <a:ext cx="4028441" cy="351738"/>
          </a:xfrm>
          <a:prstGeom prst="rect">
            <a:avLst/>
          </a:prstGeom>
        </p:spPr>
        <p:txBody>
          <a:bodyPr vert="horz" lIns="93505" tIns="46752" rIns="93505" bIns="46752" rtlCol="0"/>
          <a:lstStyle>
            <a:lvl1pPr algn="r">
              <a:defRPr sz="1300" b="0" i="0">
                <a:latin typeface="Century Gothic Regular" charset="0"/>
              </a:defRPr>
            </a:lvl1pPr>
          </a:lstStyle>
          <a:p>
            <a:fld id="{38D3198E-7F9E-4125-8E2A-0FE1D41C1473}" type="datetimeFigureOut">
              <a:rPr lang="en-US" smtClean="0"/>
              <a:t>7/8/2019</a:t>
            </a:fld>
            <a:endParaRPr lang="en-US" dirty="0"/>
          </a:p>
        </p:txBody>
      </p:sp>
      <p:sp>
        <p:nvSpPr>
          <p:cNvPr id="4" name="Slide Image Placeholder 3"/>
          <p:cNvSpPr>
            <a:spLocks noGrp="1" noRot="1" noChangeAspect="1"/>
          </p:cNvSpPr>
          <p:nvPr>
            <p:ph type="sldImg" idx="2"/>
          </p:nvPr>
        </p:nvSpPr>
        <p:spPr>
          <a:xfrm>
            <a:off x="2544763" y="876300"/>
            <a:ext cx="4206875" cy="2366963"/>
          </a:xfrm>
          <a:prstGeom prst="rect">
            <a:avLst/>
          </a:prstGeom>
          <a:noFill/>
          <a:ln w="12700">
            <a:solidFill>
              <a:prstClr val="black"/>
            </a:solidFill>
          </a:ln>
        </p:spPr>
        <p:txBody>
          <a:bodyPr vert="horz" lIns="93505" tIns="46752" rIns="93505" bIns="46752" rtlCol="0" anchor="ctr"/>
          <a:lstStyle/>
          <a:p>
            <a:endParaRPr lang="en-US" dirty="0"/>
          </a:p>
        </p:txBody>
      </p:sp>
      <p:sp>
        <p:nvSpPr>
          <p:cNvPr id="5" name="Notes Placeholder 4"/>
          <p:cNvSpPr>
            <a:spLocks noGrp="1"/>
          </p:cNvSpPr>
          <p:nvPr>
            <p:ph type="body" sz="quarter" idx="3"/>
          </p:nvPr>
        </p:nvSpPr>
        <p:spPr>
          <a:xfrm>
            <a:off x="929640" y="3373756"/>
            <a:ext cx="7437120" cy="2760345"/>
          </a:xfrm>
          <a:prstGeom prst="rect">
            <a:avLst/>
          </a:prstGeom>
        </p:spPr>
        <p:txBody>
          <a:bodyPr vert="horz" lIns="93505" tIns="46752" rIns="93505" bIns="46752"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1" y="6658664"/>
            <a:ext cx="4028441" cy="351737"/>
          </a:xfrm>
          <a:prstGeom prst="rect">
            <a:avLst/>
          </a:prstGeom>
        </p:spPr>
        <p:txBody>
          <a:bodyPr vert="horz" lIns="93505" tIns="46752" rIns="93505" bIns="46752" rtlCol="0" anchor="b"/>
          <a:lstStyle>
            <a:lvl1pPr algn="l">
              <a:defRPr sz="1300" b="0" i="0">
                <a:latin typeface="Century Gothic Regular" charset="0"/>
              </a:defRPr>
            </a:lvl1pPr>
          </a:lstStyle>
          <a:p>
            <a:endParaRPr lang="en-US" dirty="0"/>
          </a:p>
        </p:txBody>
      </p:sp>
      <p:sp>
        <p:nvSpPr>
          <p:cNvPr id="7" name="Slide Number Placeholder 6"/>
          <p:cNvSpPr>
            <a:spLocks noGrp="1"/>
          </p:cNvSpPr>
          <p:nvPr>
            <p:ph type="sldNum" sz="quarter" idx="5"/>
          </p:nvPr>
        </p:nvSpPr>
        <p:spPr>
          <a:xfrm>
            <a:off x="5265810" y="6658664"/>
            <a:ext cx="4028441" cy="351737"/>
          </a:xfrm>
          <a:prstGeom prst="rect">
            <a:avLst/>
          </a:prstGeom>
        </p:spPr>
        <p:txBody>
          <a:bodyPr vert="horz" lIns="93505" tIns="46752" rIns="93505" bIns="46752" rtlCol="0" anchor="b"/>
          <a:lstStyle>
            <a:lvl1pPr algn="r">
              <a:defRPr sz="1300" b="0" i="0">
                <a:latin typeface="Century Gothic Regular" charset="0"/>
              </a:defRPr>
            </a:lvl1pPr>
          </a:lstStyle>
          <a:p>
            <a:fld id="{C5533FB8-91DC-44D5-8620-6D7968FCF987}" type="slidenum">
              <a:rPr lang="en-US" smtClean="0"/>
              <a:t>‹#›</a:t>
            </a:fld>
            <a:endParaRPr lang="en-US" dirty="0"/>
          </a:p>
        </p:txBody>
      </p:sp>
    </p:spTree>
    <p:extLst>
      <p:ext uri="{BB962C8B-B14F-4D97-AF65-F5344CB8AC3E}">
        <p14:creationId xmlns:p14="http://schemas.microsoft.com/office/powerpoint/2010/main" val="263516361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b="0" i="0" kern="1200">
        <a:solidFill>
          <a:schemeClr val="tx1"/>
        </a:solidFill>
        <a:latin typeface="Century Gothic Regular" charset="0"/>
        <a:ea typeface="+mn-ea"/>
        <a:cs typeface="+mn-cs"/>
      </a:defRPr>
    </a:lvl1pPr>
    <a:lvl2pPr marL="457200" algn="l" defTabSz="914400" rtl="0" eaLnBrk="1" latinLnBrk="0" hangingPunct="1">
      <a:defRPr sz="1200" b="0" i="0" kern="1200">
        <a:solidFill>
          <a:schemeClr val="tx1"/>
        </a:solidFill>
        <a:latin typeface="Century Gothic Regular" charset="0"/>
        <a:ea typeface="+mn-ea"/>
        <a:cs typeface="+mn-cs"/>
      </a:defRPr>
    </a:lvl2pPr>
    <a:lvl3pPr marL="914400" algn="l" defTabSz="914400" rtl="0" eaLnBrk="1" latinLnBrk="0" hangingPunct="1">
      <a:defRPr sz="1200" b="0" i="0" kern="1200">
        <a:solidFill>
          <a:schemeClr val="tx1"/>
        </a:solidFill>
        <a:latin typeface="Century Gothic Regular" charset="0"/>
        <a:ea typeface="+mn-ea"/>
        <a:cs typeface="+mn-cs"/>
      </a:defRPr>
    </a:lvl3pPr>
    <a:lvl4pPr marL="1371600" algn="l" defTabSz="914400" rtl="0" eaLnBrk="1" latinLnBrk="0" hangingPunct="1">
      <a:defRPr sz="1200" b="0" i="0" kern="1200">
        <a:solidFill>
          <a:schemeClr val="tx1"/>
        </a:solidFill>
        <a:latin typeface="Century Gothic Regular" charset="0"/>
        <a:ea typeface="+mn-ea"/>
        <a:cs typeface="+mn-cs"/>
      </a:defRPr>
    </a:lvl4pPr>
    <a:lvl5pPr marL="1828800" algn="l" defTabSz="914400" rtl="0" eaLnBrk="1" latinLnBrk="0" hangingPunct="1">
      <a:defRPr sz="1200" b="0" i="0" kern="1200">
        <a:solidFill>
          <a:schemeClr val="tx1"/>
        </a:solidFill>
        <a:latin typeface="Century Gothic Regular"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xfrm>
            <a:off x="2554288" y="879475"/>
            <a:ext cx="4217987" cy="2371725"/>
          </a:xfrm>
          <a:noFill/>
          <a:ln>
            <a:solidFill>
              <a:srgbClr val="000000"/>
            </a:solidFill>
            <a:miter lim="800000"/>
          </a:ln>
        </p:spPr>
      </p:sp>
      <p:sp>
        <p:nvSpPr>
          <p:cNvPr id="17411" name="Notes Placeholder 2"/>
          <p:cNvSpPr>
            <a:spLocks noGrp="1"/>
          </p:cNvSpPr>
          <p:nvPr>
            <p:ph type="body" idx="1"/>
          </p:nvPr>
        </p:nvSpPr>
        <p:spPr bwMode="auto">
          <a:noFill/>
        </p:spPr>
        <p:txBody>
          <a:bodyPr wrap="square" numCol="1" anchor="t" anchorCtr="0" compatLnSpc="1"/>
          <a:lstStyle/>
          <a:p>
            <a:pPr marL="228600" indent="-228600">
              <a:buAutoNum type="arabicPeriod"/>
            </a:pPr>
            <a:endParaRPr lang="en-US" dirty="0"/>
          </a:p>
        </p:txBody>
      </p:sp>
      <p:sp>
        <p:nvSpPr>
          <p:cNvPr id="17412" name="Slide Number Placeholder 3"/>
          <p:cNvSpPr>
            <a:spLocks noGrp="1"/>
          </p:cNvSpPr>
          <p:nvPr>
            <p:ph type="sldNum" sz="quarter" idx="5"/>
          </p:nvPr>
        </p:nvSpPr>
        <p:spPr bwMode="auto">
          <a:noFill/>
        </p:spPr>
        <p:txBody>
          <a:bodyPr/>
          <a:lstStyle>
            <a:lvl1pPr>
              <a:defRPr>
                <a:solidFill>
                  <a:schemeClr val="tx1"/>
                </a:solidFill>
                <a:latin typeface="Arial" panose="020B0604020202020204" pitchFamily="34" charset="0"/>
                <a:ea typeface="MS PGothic" panose="020B0600070205080204" charset="-128"/>
                <a:cs typeface="Arial" panose="020B0604020202020204" pitchFamily="34" charset="0"/>
              </a:defRPr>
            </a:lvl1pPr>
            <a:lvl2pPr marL="741680" indent="-285115">
              <a:defRPr>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0460" indent="-227965">
              <a:defRPr>
                <a:solidFill>
                  <a:schemeClr val="tx1"/>
                </a:solidFill>
                <a:latin typeface="Arial" panose="020B0604020202020204" pitchFamily="34" charset="0"/>
                <a:ea typeface="Arial" panose="020B0604020202020204" pitchFamily="34" charset="0"/>
                <a:cs typeface="Arial" panose="020B0604020202020204" pitchFamily="34" charset="0"/>
              </a:defRPr>
            </a:lvl3pPr>
            <a:lvl4pPr marL="1598295" indent="-227965">
              <a:defRPr>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4860" indent="-227965">
              <a:defRPr>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1425" indent="-227965"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6pPr>
            <a:lvl7pPr marL="2967355" indent="-227965"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7pPr>
            <a:lvl8pPr marL="3423920" indent="-227965"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8pPr>
            <a:lvl9pPr marL="3879850" indent="-227965" eaLnBrk="0" fontAlgn="base" hangingPunct="0">
              <a:spcBef>
                <a:spcPct val="0"/>
              </a:spcBef>
              <a:spcAft>
                <a:spcPct val="0"/>
              </a:spcAft>
              <a:defRPr>
                <a:solidFill>
                  <a:schemeClr val="tx1"/>
                </a:solidFill>
                <a:latin typeface="Arial" panose="020B0604020202020204" pitchFamily="34" charset="0"/>
                <a:ea typeface="Arial" panose="020B0604020202020204" pitchFamily="34" charset="0"/>
                <a:cs typeface="Arial" panose="020B0604020202020204" pitchFamily="34" charset="0"/>
              </a:defRPr>
            </a:lvl9pPr>
          </a:lstStyle>
          <a:p>
            <a:fld id="{C6207C41-BACF-6242-9D27-6B5751D7A463}" type="slidenum">
              <a:rPr lang="en-US">
                <a:latin typeface="Century Gothic Regular" charset="0"/>
              </a:rPr>
              <a:t>1</a:t>
            </a:fld>
            <a:endParaRPr lang="en-US" dirty="0">
              <a:latin typeface="Century Gothic Regular" charset="0"/>
            </a:endParaRPr>
          </a:p>
        </p:txBody>
      </p:sp>
    </p:spTree>
    <p:extLst>
      <p:ext uri="{BB962C8B-B14F-4D97-AF65-F5344CB8AC3E}">
        <p14:creationId xmlns:p14="http://schemas.microsoft.com/office/powerpoint/2010/main" val="4497684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SKD + TPA</a:t>
            </a:r>
          </a:p>
          <a:p>
            <a:r>
              <a:rPr lang="en-US" dirty="0"/>
              <a:t>Online on</a:t>
            </a:r>
            <a:r>
              <a:rPr lang="en-US" baseline="0" dirty="0"/>
              <a:t> the spot</a:t>
            </a:r>
          </a:p>
          <a:p>
            <a:r>
              <a:rPr lang="en-US" baseline="0" dirty="0" err="1"/>
              <a:t>Wawancara</a:t>
            </a:r>
            <a:r>
              <a:rPr lang="en-US" baseline="0" dirty="0"/>
              <a:t> 2</a:t>
            </a:r>
          </a:p>
          <a:p>
            <a:r>
              <a:rPr lang="en-US" baseline="0" dirty="0"/>
              <a:t>Reviewer by invitation (open bidding </a:t>
            </a:r>
            <a:r>
              <a:rPr lang="en-US" baseline="0" dirty="0" err="1"/>
              <a:t>dihapuskan</a:t>
            </a:r>
            <a:r>
              <a:rPr lang="en-US" baseline="0" dirty="0"/>
              <a:t>)</a:t>
            </a:r>
          </a:p>
          <a:p>
            <a:r>
              <a:rPr lang="en-US" baseline="0" dirty="0" err="1"/>
              <a:t>Pleno</a:t>
            </a:r>
            <a:r>
              <a:rPr lang="en-US" baseline="0" dirty="0"/>
              <a:t> = </a:t>
            </a:r>
            <a:r>
              <a:rPr lang="en-US" baseline="0" dirty="0" err="1"/>
              <a:t>komite</a:t>
            </a:r>
            <a:r>
              <a:rPr lang="en-US" baseline="0" dirty="0"/>
              <a:t> </a:t>
            </a:r>
            <a:r>
              <a:rPr lang="en-US" baseline="0" dirty="0" err="1"/>
              <a:t>seleksi</a:t>
            </a:r>
            <a:endParaRPr lang="en-US" baseline="0" dirty="0"/>
          </a:p>
          <a:p>
            <a:r>
              <a:rPr lang="en-US" baseline="0" dirty="0" err="1"/>
              <a:t>Psikolog</a:t>
            </a:r>
            <a:r>
              <a:rPr lang="en-US" baseline="0" dirty="0"/>
              <a:t> </a:t>
            </a:r>
            <a:r>
              <a:rPr lang="en-US" baseline="0" dirty="0" err="1"/>
              <a:t>bila</a:t>
            </a:r>
            <a:r>
              <a:rPr lang="en-US" baseline="0" dirty="0"/>
              <a:t> </a:t>
            </a:r>
            <a:r>
              <a:rPr lang="en-US" baseline="0" dirty="0" err="1"/>
              <a:t>diperlukan</a:t>
            </a:r>
            <a:endParaRPr lang="en-US" baseline="0" dirty="0"/>
          </a:p>
          <a:p>
            <a:endParaRPr lang="id-ID" dirty="0"/>
          </a:p>
        </p:txBody>
      </p:sp>
      <p:sp>
        <p:nvSpPr>
          <p:cNvPr id="4" name="Slide Number Placeholder 3"/>
          <p:cNvSpPr>
            <a:spLocks noGrp="1"/>
          </p:cNvSpPr>
          <p:nvPr>
            <p:ph type="sldNum" sz="quarter" idx="10"/>
          </p:nvPr>
        </p:nvSpPr>
        <p:spPr/>
        <p:txBody>
          <a:bodyPr/>
          <a:lstStyle/>
          <a:p>
            <a:fld id="{7F7E2B36-5C23-44A5-BCA7-901F714C840D}" type="slidenum">
              <a:rPr lang="en-US" smtClean="0"/>
              <a:t>24</a:t>
            </a:fld>
            <a:endParaRPr lang="en-US"/>
          </a:p>
        </p:txBody>
      </p:sp>
    </p:spTree>
    <p:extLst>
      <p:ext uri="{BB962C8B-B14F-4D97-AF65-F5344CB8AC3E}">
        <p14:creationId xmlns:p14="http://schemas.microsoft.com/office/powerpoint/2010/main" val="27246348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SKD + TPA</a:t>
            </a:r>
          </a:p>
          <a:p>
            <a:r>
              <a:rPr lang="en-US" dirty="0"/>
              <a:t>Online on</a:t>
            </a:r>
            <a:r>
              <a:rPr lang="en-US" baseline="0" dirty="0"/>
              <a:t> the spot</a:t>
            </a:r>
          </a:p>
          <a:p>
            <a:r>
              <a:rPr lang="en-US" baseline="0" dirty="0" err="1"/>
              <a:t>Wawancara</a:t>
            </a:r>
            <a:r>
              <a:rPr lang="en-US" baseline="0" dirty="0"/>
              <a:t> 2</a:t>
            </a:r>
          </a:p>
          <a:p>
            <a:r>
              <a:rPr lang="en-US" baseline="0" dirty="0"/>
              <a:t>Reviewer by invitation (open bidding </a:t>
            </a:r>
            <a:r>
              <a:rPr lang="en-US" baseline="0" dirty="0" err="1"/>
              <a:t>dihapuskan</a:t>
            </a:r>
            <a:r>
              <a:rPr lang="en-US" baseline="0" dirty="0"/>
              <a:t>)</a:t>
            </a:r>
          </a:p>
          <a:p>
            <a:r>
              <a:rPr lang="en-US" baseline="0" dirty="0" err="1"/>
              <a:t>Pleno</a:t>
            </a:r>
            <a:r>
              <a:rPr lang="en-US" baseline="0" dirty="0"/>
              <a:t> = </a:t>
            </a:r>
            <a:r>
              <a:rPr lang="en-US" baseline="0" dirty="0" err="1"/>
              <a:t>komite</a:t>
            </a:r>
            <a:r>
              <a:rPr lang="en-US" baseline="0" dirty="0"/>
              <a:t> </a:t>
            </a:r>
            <a:r>
              <a:rPr lang="en-US" baseline="0" dirty="0" err="1"/>
              <a:t>seleksi</a:t>
            </a:r>
            <a:endParaRPr lang="en-US" baseline="0" dirty="0"/>
          </a:p>
          <a:p>
            <a:r>
              <a:rPr lang="en-US" baseline="0" dirty="0" err="1"/>
              <a:t>Psikolog</a:t>
            </a:r>
            <a:r>
              <a:rPr lang="en-US" baseline="0" dirty="0"/>
              <a:t> </a:t>
            </a:r>
            <a:r>
              <a:rPr lang="en-US" baseline="0" dirty="0" err="1"/>
              <a:t>bila</a:t>
            </a:r>
            <a:r>
              <a:rPr lang="en-US" baseline="0" dirty="0"/>
              <a:t> </a:t>
            </a:r>
            <a:r>
              <a:rPr lang="en-US" baseline="0" dirty="0" err="1"/>
              <a:t>diperlukan</a:t>
            </a:r>
            <a:endParaRPr lang="en-US" baseline="0" dirty="0"/>
          </a:p>
          <a:p>
            <a:endParaRPr lang="id-ID" dirty="0"/>
          </a:p>
        </p:txBody>
      </p:sp>
      <p:sp>
        <p:nvSpPr>
          <p:cNvPr id="4" name="Slide Number Placeholder 3"/>
          <p:cNvSpPr>
            <a:spLocks noGrp="1"/>
          </p:cNvSpPr>
          <p:nvPr>
            <p:ph type="sldNum" sz="quarter" idx="10"/>
          </p:nvPr>
        </p:nvSpPr>
        <p:spPr/>
        <p:txBody>
          <a:bodyPr/>
          <a:lstStyle/>
          <a:p>
            <a:fld id="{7F7E2B36-5C23-44A5-BCA7-901F714C840D}" type="slidenum">
              <a:rPr lang="en-US" smtClean="0"/>
              <a:t>25</a:t>
            </a:fld>
            <a:endParaRPr lang="en-US"/>
          </a:p>
        </p:txBody>
      </p:sp>
    </p:spTree>
    <p:extLst>
      <p:ext uri="{BB962C8B-B14F-4D97-AF65-F5344CB8AC3E}">
        <p14:creationId xmlns:p14="http://schemas.microsoft.com/office/powerpoint/2010/main" val="32424785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SKD + TPA</a:t>
            </a:r>
          </a:p>
          <a:p>
            <a:r>
              <a:rPr lang="en-US" dirty="0"/>
              <a:t>Online on</a:t>
            </a:r>
            <a:r>
              <a:rPr lang="en-US" baseline="0" dirty="0"/>
              <a:t> the spot</a:t>
            </a:r>
          </a:p>
          <a:p>
            <a:r>
              <a:rPr lang="en-US" baseline="0" dirty="0" err="1"/>
              <a:t>Wawancara</a:t>
            </a:r>
            <a:r>
              <a:rPr lang="en-US" baseline="0" dirty="0"/>
              <a:t> 2</a:t>
            </a:r>
          </a:p>
          <a:p>
            <a:r>
              <a:rPr lang="en-US" baseline="0" dirty="0"/>
              <a:t>Reviewer by invitation (open bidding </a:t>
            </a:r>
            <a:r>
              <a:rPr lang="en-US" baseline="0" dirty="0" err="1"/>
              <a:t>dihapuskan</a:t>
            </a:r>
            <a:r>
              <a:rPr lang="en-US" baseline="0" dirty="0"/>
              <a:t>)</a:t>
            </a:r>
          </a:p>
          <a:p>
            <a:r>
              <a:rPr lang="en-US" baseline="0" dirty="0" err="1"/>
              <a:t>Pleno</a:t>
            </a:r>
            <a:r>
              <a:rPr lang="en-US" baseline="0" dirty="0"/>
              <a:t> = </a:t>
            </a:r>
            <a:r>
              <a:rPr lang="en-US" baseline="0" dirty="0" err="1"/>
              <a:t>komite</a:t>
            </a:r>
            <a:r>
              <a:rPr lang="en-US" baseline="0" dirty="0"/>
              <a:t> </a:t>
            </a:r>
            <a:r>
              <a:rPr lang="en-US" baseline="0" dirty="0" err="1"/>
              <a:t>seleksi</a:t>
            </a:r>
            <a:endParaRPr lang="en-US" baseline="0" dirty="0"/>
          </a:p>
          <a:p>
            <a:r>
              <a:rPr lang="en-US" baseline="0" dirty="0" err="1"/>
              <a:t>Psikolog</a:t>
            </a:r>
            <a:r>
              <a:rPr lang="en-US" baseline="0" dirty="0"/>
              <a:t> </a:t>
            </a:r>
            <a:r>
              <a:rPr lang="en-US" baseline="0" dirty="0" err="1"/>
              <a:t>bila</a:t>
            </a:r>
            <a:r>
              <a:rPr lang="en-US" baseline="0" dirty="0"/>
              <a:t> </a:t>
            </a:r>
            <a:r>
              <a:rPr lang="en-US" baseline="0" dirty="0" err="1"/>
              <a:t>diperlukan</a:t>
            </a:r>
            <a:endParaRPr lang="en-US" baseline="0" dirty="0"/>
          </a:p>
          <a:p>
            <a:endParaRPr lang="id-ID" dirty="0"/>
          </a:p>
        </p:txBody>
      </p:sp>
      <p:sp>
        <p:nvSpPr>
          <p:cNvPr id="4" name="Slide Number Placeholder 3"/>
          <p:cNvSpPr>
            <a:spLocks noGrp="1"/>
          </p:cNvSpPr>
          <p:nvPr>
            <p:ph type="sldNum" sz="quarter" idx="10"/>
          </p:nvPr>
        </p:nvSpPr>
        <p:spPr/>
        <p:txBody>
          <a:bodyPr/>
          <a:lstStyle/>
          <a:p>
            <a:fld id="{7F7E2B36-5C23-44A5-BCA7-901F714C840D}" type="slidenum">
              <a:rPr lang="en-US" smtClean="0"/>
              <a:t>26</a:t>
            </a:fld>
            <a:endParaRPr lang="en-US"/>
          </a:p>
        </p:txBody>
      </p:sp>
    </p:spTree>
    <p:extLst>
      <p:ext uri="{BB962C8B-B14F-4D97-AF65-F5344CB8AC3E}">
        <p14:creationId xmlns:p14="http://schemas.microsoft.com/office/powerpoint/2010/main" val="16897277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d-ID" dirty="0"/>
              <a:t>Berikut kami sampaikan gambaran terkait RISPRO Kompetisi dan RISPRO Invitasi:</a:t>
            </a:r>
            <a:br>
              <a:rPr lang="id-ID" dirty="0"/>
            </a:br>
            <a:r>
              <a:rPr lang="id-ID" dirty="0"/>
              <a:t>Perbedaan utama yaitu :</a:t>
            </a:r>
            <a:br>
              <a:rPr lang="id-ID" dirty="0"/>
            </a:br>
            <a:r>
              <a:rPr lang="id-ID" dirty="0"/>
              <a:t>1. Entry level yakni TKT.</a:t>
            </a:r>
            <a:br>
              <a:rPr lang="id-ID" dirty="0"/>
            </a:br>
            <a:r>
              <a:rPr lang="id-ID" dirty="0"/>
              <a:t>2. Proses Pendanaan antara lain besaran dana dan jangka waktu.</a:t>
            </a:r>
            <a:br>
              <a:rPr lang="id-ID" dirty="0"/>
            </a:br>
            <a:r>
              <a:rPr lang="id-ID" dirty="0"/>
              <a:t>Adapun untuk Output diharapkan pada akhir tahun pendanaan memiliki luaran sesuai skema RISPRO, dengan tingkat TKT minimal 7 atau lebih. </a:t>
            </a:r>
          </a:p>
          <a:p>
            <a:endParaRPr lang="id-ID" dirty="0"/>
          </a:p>
        </p:txBody>
      </p:sp>
      <p:sp>
        <p:nvSpPr>
          <p:cNvPr id="4" name="Slide Number Placeholder 3"/>
          <p:cNvSpPr>
            <a:spLocks noGrp="1"/>
          </p:cNvSpPr>
          <p:nvPr>
            <p:ph type="sldNum" sz="quarter" idx="10"/>
          </p:nvPr>
        </p:nvSpPr>
        <p:spPr/>
        <p:txBody>
          <a:bodyPr/>
          <a:lstStyle/>
          <a:p>
            <a:fld id="{7F7E2B36-5C23-44A5-BCA7-901F714C840D}" type="slidenum">
              <a:rPr lang="en-US" smtClean="0"/>
              <a:t>28</a:t>
            </a:fld>
            <a:endParaRPr lang="en-US"/>
          </a:p>
        </p:txBody>
      </p:sp>
    </p:spTree>
    <p:extLst>
      <p:ext uri="{BB962C8B-B14F-4D97-AF65-F5344CB8AC3E}">
        <p14:creationId xmlns:p14="http://schemas.microsoft.com/office/powerpoint/2010/main" val="41139277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Slide Image Placeholder 1"/>
          <p:cNvSpPr>
            <a:spLocks noGrp="1" noRot="1" noChangeAspect="1" noTextEdit="1"/>
          </p:cNvSpPr>
          <p:nvPr>
            <p:ph type="sldImg"/>
          </p:nvPr>
        </p:nvSpPr>
        <p:spPr bwMode="auto">
          <a:xfrm>
            <a:off x="-2452688" y="2005013"/>
            <a:ext cx="9626601" cy="5414962"/>
          </a:xfrm>
          <a:noFill/>
          <a:ln>
            <a:solidFill>
              <a:srgbClr val="000000"/>
            </a:solidFill>
            <a:miter lim="800000"/>
          </a:ln>
          <a:extLst>
            <a:ext uri="{909E8E84-426E-40DD-AFC4-6F175D3DCCD1}">
              <a14:hiddenFill xmlns:a14="http://schemas.microsoft.com/office/drawing/2010/main">
                <a:solidFill>
                  <a:srgbClr val="FFFFFF"/>
                </a:solidFill>
              </a14:hiddenFill>
            </a:ext>
          </a:extLst>
        </p:spPr>
      </p:sp>
      <p:sp>
        <p:nvSpPr>
          <p:cNvPr id="41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lstStyle/>
          <a:p>
            <a:pPr eaLnBrk="1" hangingPunct="1">
              <a:spcBef>
                <a:spcPct val="0"/>
              </a:spcBef>
            </a:pPr>
            <a:r>
              <a:rPr lang="id-ID" altLang="id-ID" dirty="0"/>
              <a:t>squezee</a:t>
            </a:r>
          </a:p>
        </p:txBody>
      </p:sp>
      <p:sp>
        <p:nvSpPr>
          <p:cNvPr id="41988" name="Slide Number Placeholder 3"/>
          <p:cNvSpPr>
            <a:spLocks noGrp="1"/>
          </p:cNvSpPr>
          <p:nvPr>
            <p:ph type="sldNum" sz="quarter" idx="5"/>
          </p:nvPr>
        </p:nvSpPr>
        <p:spPr bwMode="auto">
          <a:xfrm>
            <a:off x="3846789" y="9437384"/>
            <a:ext cx="2943451" cy="49646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59460" indent="-291465">
              <a:defRPr>
                <a:solidFill>
                  <a:schemeClr val="tx1"/>
                </a:solidFill>
                <a:latin typeface="Arial" panose="020B0604020202020204" pitchFamily="34" charset="0"/>
                <a:cs typeface="Arial" panose="020B0604020202020204" pitchFamily="34" charset="0"/>
              </a:defRPr>
            </a:lvl2pPr>
            <a:lvl3pPr marL="1169670" indent="-232410">
              <a:defRPr>
                <a:solidFill>
                  <a:schemeClr val="tx1"/>
                </a:solidFill>
                <a:latin typeface="Arial" panose="020B0604020202020204" pitchFamily="34" charset="0"/>
                <a:cs typeface="Arial" panose="020B0604020202020204" pitchFamily="34" charset="0"/>
              </a:defRPr>
            </a:lvl3pPr>
            <a:lvl4pPr marL="1636395" indent="-232410">
              <a:defRPr>
                <a:solidFill>
                  <a:schemeClr val="tx1"/>
                </a:solidFill>
                <a:latin typeface="Arial" panose="020B0604020202020204" pitchFamily="34" charset="0"/>
                <a:cs typeface="Arial" panose="020B0604020202020204" pitchFamily="34" charset="0"/>
              </a:defRPr>
            </a:lvl4pPr>
            <a:lvl5pPr marL="2105025" indent="-232410">
              <a:defRPr>
                <a:solidFill>
                  <a:schemeClr val="tx1"/>
                </a:solidFill>
                <a:latin typeface="Arial" panose="020B0604020202020204" pitchFamily="34" charset="0"/>
                <a:cs typeface="Arial" panose="020B0604020202020204" pitchFamily="34" charset="0"/>
              </a:defRPr>
            </a:lvl5pPr>
            <a:lvl6pPr marL="2573020" indent="-2324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3041650" indent="-2324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510280" indent="-2324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978910" indent="-23241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hangingPunct="0"/>
            <a:fld id="{27FF9098-1C11-4B5D-9028-B2A1D8195D4E}" type="slidenum">
              <a:rPr lang="en-US" altLang="id-ID" kern="0" smtClean="0">
                <a:solidFill>
                  <a:prstClr val="black"/>
                </a:solidFill>
                <a:latin typeface="Segoe UI" panose="020B0502040204020203" pitchFamily="34" charset="0"/>
                <a:ea typeface="Calibri" panose="020F0502020204030204"/>
                <a:sym typeface="Calibri" panose="020F0502020204030204"/>
              </a:rPr>
              <a:t>30</a:t>
            </a:fld>
            <a:endParaRPr lang="en-US" altLang="id-ID" kern="0" dirty="0">
              <a:solidFill>
                <a:prstClr val="black"/>
              </a:solidFill>
              <a:latin typeface="Segoe UI" panose="020B0502040204020203" pitchFamily="34" charset="0"/>
              <a:ea typeface="Calibri" panose="020F0502020204030204"/>
              <a:sym typeface="Calibri" panose="020F0502020204030204"/>
            </a:endParaRPr>
          </a:p>
        </p:txBody>
      </p:sp>
    </p:spTree>
    <p:extLst>
      <p:ext uri="{BB962C8B-B14F-4D97-AF65-F5344CB8AC3E}">
        <p14:creationId xmlns:p14="http://schemas.microsoft.com/office/powerpoint/2010/main" val="19390593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D" dirty="0"/>
          </a:p>
        </p:txBody>
      </p:sp>
      <p:sp>
        <p:nvSpPr>
          <p:cNvPr id="4" name="Slide Number Placeholder 3"/>
          <p:cNvSpPr>
            <a:spLocks noGrp="1"/>
          </p:cNvSpPr>
          <p:nvPr>
            <p:ph type="sldNum" sz="quarter" idx="5"/>
          </p:nvPr>
        </p:nvSpPr>
        <p:spPr/>
        <p:txBody>
          <a:bodyPr/>
          <a:lstStyle/>
          <a:p>
            <a:fld id="{C5533FB8-91DC-44D5-8620-6D7968FCF987}" type="slidenum">
              <a:rPr lang="en-US" smtClean="0"/>
              <a:t>4</a:t>
            </a:fld>
            <a:endParaRPr lang="en-US" dirty="0"/>
          </a:p>
        </p:txBody>
      </p:sp>
    </p:spTree>
    <p:extLst>
      <p:ext uri="{BB962C8B-B14F-4D97-AF65-F5344CB8AC3E}">
        <p14:creationId xmlns:p14="http://schemas.microsoft.com/office/powerpoint/2010/main" val="22705703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533FB8-91DC-44D5-8620-6D7968FCF987}" type="slidenum">
              <a:rPr lang="en-US" smtClean="0"/>
              <a:t>6</a:t>
            </a:fld>
            <a:endParaRPr lang="en-US" dirty="0"/>
          </a:p>
        </p:txBody>
      </p:sp>
    </p:spTree>
    <p:extLst>
      <p:ext uri="{BB962C8B-B14F-4D97-AF65-F5344CB8AC3E}">
        <p14:creationId xmlns:p14="http://schemas.microsoft.com/office/powerpoint/2010/main" val="1091974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d-ID" dirty="0"/>
          </a:p>
        </p:txBody>
      </p:sp>
      <p:sp>
        <p:nvSpPr>
          <p:cNvPr id="4" name="Slide Number Placeholder 3"/>
          <p:cNvSpPr>
            <a:spLocks noGrp="1"/>
          </p:cNvSpPr>
          <p:nvPr>
            <p:ph type="sldNum" sz="quarter" idx="10"/>
          </p:nvPr>
        </p:nvSpPr>
        <p:spPr/>
        <p:txBody>
          <a:bodyPr/>
          <a:lstStyle/>
          <a:p>
            <a:fld id="{7F7E2B36-5C23-44A5-BCA7-901F714C840D}" type="slidenum">
              <a:rPr lang="en-US" smtClean="0"/>
              <a:t>13</a:t>
            </a:fld>
            <a:endParaRPr lang="en-US"/>
          </a:p>
        </p:txBody>
      </p:sp>
    </p:spTree>
    <p:extLst>
      <p:ext uri="{BB962C8B-B14F-4D97-AF65-F5344CB8AC3E}">
        <p14:creationId xmlns:p14="http://schemas.microsoft.com/office/powerpoint/2010/main" val="21168894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endParaRPr lang="en-US"/>
          </a:p>
        </p:txBody>
      </p:sp>
    </p:spTree>
    <p:extLst>
      <p:ext uri="{BB962C8B-B14F-4D97-AF65-F5344CB8AC3E}">
        <p14:creationId xmlns:p14="http://schemas.microsoft.com/office/powerpoint/2010/main" val="33276369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idx="2"/>
          </p:nvPr>
        </p:nvSpPr>
        <p:spPr/>
      </p:sp>
      <p:sp>
        <p:nvSpPr>
          <p:cNvPr id="3" name="Text Placeholder 2"/>
          <p:cNvSpPr>
            <a:spLocks noGrp="1"/>
          </p:cNvSpPr>
          <p:nvPr>
            <p:ph type="body" idx="3"/>
          </p:nvPr>
        </p:nvSpPr>
        <p:spPr/>
        <p:txBody>
          <a:bodyPr/>
          <a:lstStyle/>
          <a:p>
            <a:r>
              <a:rPr lang="en-US"/>
              <a:t>Ibu, mohon untuk kembali ditekankan kepada para reviewer bahwa justifikasi penilaian dan saran perbaikan (khusus untuk proposal yang tidak lolos) ditulis dengan kalimat yang lugas dan terstrukstur, karena saran perbaikan ini nantinya akan masuk ke dalam akun pengusul dan institusi pengusul</a:t>
            </a:r>
          </a:p>
        </p:txBody>
      </p:sp>
    </p:spTree>
    <p:extLst>
      <p:ext uri="{BB962C8B-B14F-4D97-AF65-F5344CB8AC3E}">
        <p14:creationId xmlns:p14="http://schemas.microsoft.com/office/powerpoint/2010/main" val="37978785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SKD + TPA</a:t>
            </a:r>
          </a:p>
          <a:p>
            <a:r>
              <a:rPr lang="en-US" dirty="0"/>
              <a:t>Online on</a:t>
            </a:r>
            <a:r>
              <a:rPr lang="en-US" baseline="0" dirty="0"/>
              <a:t> the spot</a:t>
            </a:r>
          </a:p>
          <a:p>
            <a:r>
              <a:rPr lang="en-US" baseline="0" dirty="0" err="1"/>
              <a:t>Wawancara</a:t>
            </a:r>
            <a:r>
              <a:rPr lang="en-US" baseline="0" dirty="0"/>
              <a:t> 2</a:t>
            </a:r>
          </a:p>
          <a:p>
            <a:r>
              <a:rPr lang="en-US" baseline="0" dirty="0"/>
              <a:t>Reviewer by invitation (open bidding </a:t>
            </a:r>
            <a:r>
              <a:rPr lang="en-US" baseline="0" dirty="0" err="1"/>
              <a:t>dihapuskan</a:t>
            </a:r>
            <a:r>
              <a:rPr lang="en-US" baseline="0" dirty="0"/>
              <a:t>)</a:t>
            </a:r>
          </a:p>
          <a:p>
            <a:r>
              <a:rPr lang="en-US" baseline="0" dirty="0" err="1"/>
              <a:t>Pleno</a:t>
            </a:r>
            <a:r>
              <a:rPr lang="en-US" baseline="0" dirty="0"/>
              <a:t> = </a:t>
            </a:r>
            <a:r>
              <a:rPr lang="en-US" baseline="0" dirty="0" err="1"/>
              <a:t>komite</a:t>
            </a:r>
            <a:r>
              <a:rPr lang="en-US" baseline="0" dirty="0"/>
              <a:t> </a:t>
            </a:r>
            <a:r>
              <a:rPr lang="en-US" baseline="0" dirty="0" err="1"/>
              <a:t>seleksi</a:t>
            </a:r>
            <a:endParaRPr lang="en-US" baseline="0" dirty="0"/>
          </a:p>
          <a:p>
            <a:r>
              <a:rPr lang="en-US" baseline="0" dirty="0" err="1"/>
              <a:t>Psikolog</a:t>
            </a:r>
            <a:r>
              <a:rPr lang="en-US" baseline="0" dirty="0"/>
              <a:t> </a:t>
            </a:r>
            <a:r>
              <a:rPr lang="en-US" baseline="0" dirty="0" err="1"/>
              <a:t>bila</a:t>
            </a:r>
            <a:r>
              <a:rPr lang="en-US" baseline="0" dirty="0"/>
              <a:t> </a:t>
            </a:r>
            <a:r>
              <a:rPr lang="en-US" baseline="0" dirty="0" err="1"/>
              <a:t>diperlukan</a:t>
            </a:r>
            <a:endParaRPr lang="en-US" baseline="0" dirty="0"/>
          </a:p>
          <a:p>
            <a:endParaRPr lang="id-ID" dirty="0"/>
          </a:p>
        </p:txBody>
      </p:sp>
      <p:sp>
        <p:nvSpPr>
          <p:cNvPr id="4" name="Slide Number Placeholder 3"/>
          <p:cNvSpPr>
            <a:spLocks noGrp="1"/>
          </p:cNvSpPr>
          <p:nvPr>
            <p:ph type="sldNum" sz="quarter" idx="10"/>
          </p:nvPr>
        </p:nvSpPr>
        <p:spPr/>
        <p:txBody>
          <a:bodyPr/>
          <a:lstStyle/>
          <a:p>
            <a:fld id="{7F7E2B36-5C23-44A5-BCA7-901F714C840D}" type="slidenum">
              <a:rPr lang="en-US" smtClean="0"/>
              <a:t>20</a:t>
            </a:fld>
            <a:endParaRPr lang="en-US"/>
          </a:p>
        </p:txBody>
      </p:sp>
    </p:spTree>
    <p:extLst>
      <p:ext uri="{BB962C8B-B14F-4D97-AF65-F5344CB8AC3E}">
        <p14:creationId xmlns:p14="http://schemas.microsoft.com/office/powerpoint/2010/main" val="17689244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SKD + TPA</a:t>
            </a:r>
          </a:p>
          <a:p>
            <a:r>
              <a:rPr lang="en-US" dirty="0"/>
              <a:t>Online on</a:t>
            </a:r>
            <a:r>
              <a:rPr lang="en-US" baseline="0" dirty="0"/>
              <a:t> the spot</a:t>
            </a:r>
          </a:p>
          <a:p>
            <a:r>
              <a:rPr lang="en-US" baseline="0" dirty="0" err="1"/>
              <a:t>Wawancara</a:t>
            </a:r>
            <a:r>
              <a:rPr lang="en-US" baseline="0" dirty="0"/>
              <a:t> 2</a:t>
            </a:r>
          </a:p>
          <a:p>
            <a:r>
              <a:rPr lang="en-US" baseline="0" dirty="0"/>
              <a:t>Reviewer by invitation (open bidding </a:t>
            </a:r>
            <a:r>
              <a:rPr lang="en-US" baseline="0" dirty="0" err="1"/>
              <a:t>dihapuskan</a:t>
            </a:r>
            <a:r>
              <a:rPr lang="en-US" baseline="0" dirty="0"/>
              <a:t>)</a:t>
            </a:r>
          </a:p>
          <a:p>
            <a:r>
              <a:rPr lang="en-US" baseline="0" dirty="0" err="1"/>
              <a:t>Pleno</a:t>
            </a:r>
            <a:r>
              <a:rPr lang="en-US" baseline="0" dirty="0"/>
              <a:t> = </a:t>
            </a:r>
            <a:r>
              <a:rPr lang="en-US" baseline="0" dirty="0" err="1"/>
              <a:t>komite</a:t>
            </a:r>
            <a:r>
              <a:rPr lang="en-US" baseline="0" dirty="0"/>
              <a:t> </a:t>
            </a:r>
            <a:r>
              <a:rPr lang="en-US" baseline="0" dirty="0" err="1"/>
              <a:t>seleksi</a:t>
            </a:r>
            <a:endParaRPr lang="en-US" baseline="0" dirty="0"/>
          </a:p>
          <a:p>
            <a:r>
              <a:rPr lang="en-US" baseline="0" dirty="0" err="1"/>
              <a:t>Psikolog</a:t>
            </a:r>
            <a:r>
              <a:rPr lang="en-US" baseline="0" dirty="0"/>
              <a:t> </a:t>
            </a:r>
            <a:r>
              <a:rPr lang="en-US" baseline="0" dirty="0" err="1"/>
              <a:t>bila</a:t>
            </a:r>
            <a:r>
              <a:rPr lang="en-US" baseline="0" dirty="0"/>
              <a:t> </a:t>
            </a:r>
            <a:r>
              <a:rPr lang="en-US" baseline="0" dirty="0" err="1"/>
              <a:t>diperlukan</a:t>
            </a:r>
            <a:endParaRPr lang="en-US" baseline="0" dirty="0"/>
          </a:p>
          <a:p>
            <a:endParaRPr lang="id-ID" dirty="0"/>
          </a:p>
        </p:txBody>
      </p:sp>
      <p:sp>
        <p:nvSpPr>
          <p:cNvPr id="4" name="Slide Number Placeholder 3"/>
          <p:cNvSpPr>
            <a:spLocks noGrp="1"/>
          </p:cNvSpPr>
          <p:nvPr>
            <p:ph type="sldNum" sz="quarter" idx="10"/>
          </p:nvPr>
        </p:nvSpPr>
        <p:spPr/>
        <p:txBody>
          <a:bodyPr/>
          <a:lstStyle/>
          <a:p>
            <a:fld id="{7F7E2B36-5C23-44A5-BCA7-901F714C840D}" type="slidenum">
              <a:rPr lang="en-US" smtClean="0"/>
              <a:t>21</a:t>
            </a:fld>
            <a:endParaRPr lang="en-US"/>
          </a:p>
        </p:txBody>
      </p:sp>
    </p:spTree>
    <p:extLst>
      <p:ext uri="{BB962C8B-B14F-4D97-AF65-F5344CB8AC3E}">
        <p14:creationId xmlns:p14="http://schemas.microsoft.com/office/powerpoint/2010/main" val="11700004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5533FB8-91DC-44D5-8620-6D7968FCF987}" type="slidenum">
              <a:rPr lang="en-US" smtClean="0"/>
              <a:t>22</a:t>
            </a:fld>
            <a:endParaRPr lang="en-US" dirty="0"/>
          </a:p>
        </p:txBody>
      </p:sp>
    </p:spTree>
    <p:extLst>
      <p:ext uri="{BB962C8B-B14F-4D97-AF65-F5344CB8AC3E}">
        <p14:creationId xmlns:p14="http://schemas.microsoft.com/office/powerpoint/2010/main" val="14577096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5" Type="http://schemas.openxmlformats.org/officeDocument/2006/relationships/image" Target="../media/image4.png"/><Relationship Id="rId4" Type="http://schemas.openxmlformats.org/officeDocument/2006/relationships/image" Target="../media/image3.emf"/></Relationships>
</file>

<file path=ppt/slideLayouts/_rels/slideLayout7.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1.xml"/><Relationship Id="rId1" Type="http://schemas.openxmlformats.org/officeDocument/2006/relationships/vmlDrawing" Target="../drawings/vmlDrawing2.vml"/><Relationship Id="rId5" Type="http://schemas.openxmlformats.org/officeDocument/2006/relationships/image" Target="../media/image5.png"/><Relationship Id="rId4" Type="http://schemas.openxmlformats.org/officeDocument/2006/relationships/image" Target="../media/image3.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Master" Target="../slideMasters/slideMaster1.xml"/><Relationship Id="rId1" Type="http://schemas.openxmlformats.org/officeDocument/2006/relationships/vmlDrawing" Target="../drawings/vmlDrawing3.vml"/><Relationship Id="rId5" Type="http://schemas.openxmlformats.org/officeDocument/2006/relationships/image" Target="../media/image6.png"/><Relationship Id="rId4" Type="http://schemas.openxmlformats.org/officeDocument/2006/relationships/image" Target="../media/image3.emf"/></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8" name="Picture 7"/>
          <p:cNvPicPr>
            <a:picLocks noChangeAspect="1"/>
          </p:cNvPicPr>
          <p:nvPr userDrawn="1"/>
        </p:nvPicPr>
        <p:blipFill>
          <a:blip r:embed="rId2" cstate="screen"/>
          <a:stretch>
            <a:fillRect/>
          </a:stretch>
        </p:blipFill>
        <p:spPr>
          <a:xfrm>
            <a:off x="11062509" y="297191"/>
            <a:ext cx="940804" cy="417184"/>
          </a:xfrm>
          <a:prstGeom prst="rect">
            <a:avLst/>
          </a:prstGeom>
        </p:spPr>
      </p:pic>
      <p:sp>
        <p:nvSpPr>
          <p:cNvPr id="18" name="Oval 17"/>
          <p:cNvSpPr/>
          <p:nvPr userDrawn="1"/>
        </p:nvSpPr>
        <p:spPr>
          <a:xfrm>
            <a:off x="10856866" y="6380815"/>
            <a:ext cx="681318" cy="68131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9" name="Footer Placeholder 4"/>
          <p:cNvSpPr>
            <a:spLocks noGrp="1"/>
          </p:cNvSpPr>
          <p:nvPr>
            <p:ph type="ftr" sz="quarter" idx="3"/>
          </p:nvPr>
        </p:nvSpPr>
        <p:spPr>
          <a:xfrm>
            <a:off x="1743075" y="6510336"/>
            <a:ext cx="2228850" cy="365125"/>
          </a:xfrm>
          <a:prstGeom prst="rect">
            <a:avLst/>
          </a:prstGeom>
        </p:spPr>
        <p:txBody>
          <a:bodyPr/>
          <a:lstStyle>
            <a:lvl1pPr>
              <a:defRPr sz="1400" i="1"/>
            </a:lvl1pPr>
          </a:lstStyle>
          <a:p>
            <a:r>
              <a:rPr lang="en-US" dirty="0"/>
              <a:t>www.lpdp.kemenkeu.go.id</a:t>
            </a:r>
          </a:p>
        </p:txBody>
      </p:sp>
      <p:sp>
        <p:nvSpPr>
          <p:cNvPr id="20" name="Slide Number Placeholder 5"/>
          <p:cNvSpPr>
            <a:spLocks noGrp="1"/>
          </p:cNvSpPr>
          <p:nvPr>
            <p:ph type="sldNum" sz="quarter" idx="4"/>
          </p:nvPr>
        </p:nvSpPr>
        <p:spPr>
          <a:xfrm>
            <a:off x="11015496" y="6538912"/>
            <a:ext cx="1017874" cy="365125"/>
          </a:xfrm>
          <a:prstGeom prst="rect">
            <a:avLst/>
          </a:prstGeom>
        </p:spPr>
        <p:txBody>
          <a:bodyPr/>
          <a:lstStyle>
            <a:lvl1pPr>
              <a:defRPr b="0">
                <a:solidFill>
                  <a:schemeClr val="bg1"/>
                </a:solidFill>
              </a:defRPr>
            </a:lvl1pPr>
          </a:lstStyle>
          <a:p>
            <a:fld id="{0968B721-5F74-419E-99CF-829E93200176}" type="slidenum">
              <a:rPr lang="en-US" smtClean="0"/>
              <a:t>‹#›</a:t>
            </a:fld>
            <a:endParaRPr lang="en-US"/>
          </a:p>
        </p:txBody>
      </p:sp>
      <p:cxnSp>
        <p:nvCxnSpPr>
          <p:cNvPr id="21" name="Straight Connector 20"/>
          <p:cNvCxnSpPr/>
          <p:nvPr userDrawn="1"/>
        </p:nvCxnSpPr>
        <p:spPr>
          <a:xfrm>
            <a:off x="3971925" y="6721474"/>
            <a:ext cx="8220075" cy="0"/>
          </a:xfrm>
          <a:prstGeom prst="line">
            <a:avLst/>
          </a:prstGeom>
          <a:ln>
            <a:solidFill>
              <a:srgbClr val="002060">
                <a:alpha val="80000"/>
              </a:srgb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userDrawn="1"/>
        </p:nvCxnSpPr>
        <p:spPr>
          <a:xfrm>
            <a:off x="0" y="6721474"/>
            <a:ext cx="1743075" cy="0"/>
          </a:xfrm>
          <a:prstGeom prst="line">
            <a:avLst/>
          </a:prstGeom>
          <a:ln>
            <a:solidFill>
              <a:srgbClr val="002060">
                <a:alpha val="8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22F594-495F-AB4E-B21B-51C707AEE8E9}" type="datetime1">
              <a:rPr lang="en-ID" smtClean="0"/>
              <a:t>08/07/2019</a:t>
            </a:fld>
            <a:endParaRPr lang="en-US"/>
          </a:p>
        </p:txBody>
      </p:sp>
      <p:sp>
        <p:nvSpPr>
          <p:cNvPr id="4" name="Footer Placeholder 3"/>
          <p:cNvSpPr>
            <a:spLocks noGrp="1"/>
          </p:cNvSpPr>
          <p:nvPr>
            <p:ph type="ftr" sz="quarter" idx="11"/>
          </p:nvPr>
        </p:nvSpPr>
        <p:spPr>
          <a:xfrm>
            <a:off x="1743075" y="6510336"/>
            <a:ext cx="2228850" cy="365125"/>
          </a:xfrm>
          <a:prstGeom prst="rect">
            <a:avLst/>
          </a:prstGeom>
        </p:spPr>
        <p:txBody>
          <a:bodyPr/>
          <a:lstStyle/>
          <a:p>
            <a:r>
              <a:rPr lang="en-US"/>
              <a:t>SOSIALISASI BEASISWA LPDP</a:t>
            </a:r>
          </a:p>
        </p:txBody>
      </p:sp>
      <p:sp>
        <p:nvSpPr>
          <p:cNvPr id="5" name="Slide Number Placeholder 4"/>
          <p:cNvSpPr>
            <a:spLocks noGrp="1"/>
          </p:cNvSpPr>
          <p:nvPr>
            <p:ph type="sldNum" sz="quarter" idx="12"/>
          </p:nvPr>
        </p:nvSpPr>
        <p:spPr>
          <a:xfrm>
            <a:off x="11015496" y="6538912"/>
            <a:ext cx="1017874" cy="365125"/>
          </a:xfrm>
          <a:prstGeom prst="rect">
            <a:avLst/>
          </a:prstGeom>
        </p:spPr>
        <p:txBody>
          <a:bodyPr/>
          <a:lstStyle/>
          <a:p>
            <a:fld id="{0968B721-5F74-419E-99CF-829E93200176}" type="slidenum">
              <a:rPr lang="en-US" smtClean="0"/>
              <a:t>‹#›</a:t>
            </a:fld>
            <a:endParaRPr lang="en-US"/>
          </a:p>
        </p:txBody>
      </p:sp>
      <p:sp>
        <p:nvSpPr>
          <p:cNvPr id="6" name="Rectangle 5"/>
          <p:cNvSpPr/>
          <p:nvPr userDrawn="1"/>
        </p:nvSpPr>
        <p:spPr>
          <a:xfrm>
            <a:off x="-38096" y="0"/>
            <a:ext cx="12230096"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laceholder 2"/>
          <p:cNvSpPr txBox="1"/>
          <p:nvPr userDrawn="1"/>
        </p:nvSpPr>
        <p:spPr>
          <a:xfrm>
            <a:off x="11015496" y="6538912"/>
            <a:ext cx="1017874"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rgbClr val="FBFBFB"/>
                </a:solidFill>
                <a:latin typeface="Century Gothic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68B721-5F74-419E-99CF-829E93200176}" type="slidenum">
              <a:rPr lang="en-US" smtClean="0"/>
              <a:t>‹#›</a:t>
            </a:fld>
            <a:endParaRPr lang="en-US"/>
          </a:p>
        </p:txBody>
      </p:sp>
      <p:pic>
        <p:nvPicPr>
          <p:cNvPr id="8" name="Picture 7"/>
          <p:cNvPicPr>
            <a:picLocks noChangeAspect="1"/>
          </p:cNvPicPr>
          <p:nvPr userDrawn="1"/>
        </p:nvPicPr>
        <p:blipFill>
          <a:blip r:embed="rId2"/>
          <a:stretch>
            <a:fillRect/>
          </a:stretch>
        </p:blipFill>
        <p:spPr>
          <a:xfrm>
            <a:off x="-141277" y="-46037"/>
            <a:ext cx="12333277" cy="6895174"/>
          </a:xfrm>
          <a:prstGeom prst="rect">
            <a:avLst/>
          </a:prstGeom>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9" name="Footer Placeholder 4"/>
          <p:cNvSpPr>
            <a:spLocks noGrp="1"/>
          </p:cNvSpPr>
          <p:nvPr>
            <p:ph type="ftr" sz="quarter" idx="3"/>
          </p:nvPr>
        </p:nvSpPr>
        <p:spPr>
          <a:xfrm>
            <a:off x="1743075" y="6510336"/>
            <a:ext cx="2228850" cy="365125"/>
          </a:xfrm>
          <a:prstGeom prst="rect">
            <a:avLst/>
          </a:prstGeom>
        </p:spPr>
        <p:txBody>
          <a:bodyPr/>
          <a:lstStyle>
            <a:lvl1pPr>
              <a:defRPr sz="1400" i="1"/>
            </a:lvl1pPr>
          </a:lstStyle>
          <a:p>
            <a:r>
              <a:rPr lang="en-US" dirty="0"/>
              <a:t>www.lpdp.kemenkeu.go.id</a:t>
            </a:r>
          </a:p>
        </p:txBody>
      </p:sp>
      <p:sp>
        <p:nvSpPr>
          <p:cNvPr id="10" name="Flowchart: Off-page Connector 9"/>
          <p:cNvSpPr/>
          <p:nvPr userDrawn="1"/>
        </p:nvSpPr>
        <p:spPr>
          <a:xfrm>
            <a:off x="10668001" y="8575"/>
            <a:ext cx="1027432" cy="1137602"/>
          </a:xfrm>
          <a:prstGeom prst="flowChartOffpageConnector">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5"/>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0466" y="430187"/>
            <a:ext cx="683967" cy="303294"/>
          </a:xfrm>
          <a:prstGeom prst="rect">
            <a:avLst/>
          </a:prstGeom>
        </p:spPr>
      </p:pic>
      <p:sp>
        <p:nvSpPr>
          <p:cNvPr id="12" name="Title 4"/>
          <p:cNvSpPr>
            <a:spLocks noGrp="1"/>
          </p:cNvSpPr>
          <p:nvPr>
            <p:ph type="title" idx="4294967295" hasCustomPrompt="1"/>
          </p:nvPr>
        </p:nvSpPr>
        <p:spPr>
          <a:xfrm>
            <a:off x="415530" y="412199"/>
            <a:ext cx="7667625" cy="731837"/>
          </a:xfrm>
        </p:spPr>
        <p:txBody>
          <a:bodyPr>
            <a:noAutofit/>
          </a:bodyPr>
          <a:lstStyle>
            <a:lvl1pPr>
              <a:defRPr/>
            </a:lvl1pPr>
          </a:lstStyle>
          <a:p>
            <a:pPr algn="l"/>
            <a:r>
              <a:rPr lang="en-US" sz="2400" b="1" dirty="0" err="1">
                <a:solidFill>
                  <a:srgbClr val="002060"/>
                </a:solidFill>
                <a:latin typeface="Century Gothic" panose="020B0502020202020204" charset="0"/>
                <a:ea typeface="Century Gothic" panose="020B0502020202020204" charset="0"/>
                <a:cs typeface="Century Gothic" panose="020B0502020202020204" charset="0"/>
              </a:rPr>
              <a:t>Judul</a:t>
            </a:r>
            <a:endParaRPr lang="en-US" sz="2400" b="1" dirty="0">
              <a:solidFill>
                <a:srgbClr val="002060"/>
              </a:solidFill>
              <a:latin typeface="Century Gothic" panose="020B0502020202020204" charset="0"/>
              <a:ea typeface="Century Gothic" panose="020B0502020202020204" charset="0"/>
              <a:cs typeface="Century Gothic" panose="020B0502020202020204" charset="0"/>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cSld name="1_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FA4201-AFE6-4103-983B-5BDF38E0B254}" type="datetime1">
              <a:rPr lang="en-US" smtClean="0"/>
              <a:t>7/8/2019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BF1F654-3CB5-42E1-BDF3-9E0B30BD1518}" type="slidenum">
              <a:rPr lang="en-US" smtClean="0"/>
              <a:t>‹#›</a:t>
            </a:fld>
            <a:endParaRPr lang="en-US"/>
          </a:p>
        </p:txBody>
      </p:sp>
    </p:spTree>
    <p:extLst>
      <p:ext uri="{BB962C8B-B14F-4D97-AF65-F5344CB8AC3E}">
        <p14:creationId xmlns:p14="http://schemas.microsoft.com/office/powerpoint/2010/main" val="6496990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Oval 10"/>
          <p:cNvSpPr/>
          <p:nvPr userDrawn="1"/>
        </p:nvSpPr>
        <p:spPr>
          <a:xfrm>
            <a:off x="10856866" y="6380815"/>
            <a:ext cx="681318" cy="68131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12" name="Footer Placeholder 4"/>
          <p:cNvSpPr>
            <a:spLocks noGrp="1"/>
          </p:cNvSpPr>
          <p:nvPr>
            <p:ph type="ftr" sz="quarter" idx="3"/>
          </p:nvPr>
        </p:nvSpPr>
        <p:spPr>
          <a:xfrm>
            <a:off x="1743075" y="6510336"/>
            <a:ext cx="2228850" cy="365125"/>
          </a:xfrm>
          <a:prstGeom prst="rect">
            <a:avLst/>
          </a:prstGeom>
        </p:spPr>
        <p:txBody>
          <a:bodyPr/>
          <a:lstStyle>
            <a:lvl1pPr>
              <a:defRPr sz="1400" i="1"/>
            </a:lvl1pPr>
          </a:lstStyle>
          <a:p>
            <a:r>
              <a:rPr lang="en-US" dirty="0"/>
              <a:t>www.lpdp.kemenkeu.go.id</a:t>
            </a:r>
          </a:p>
        </p:txBody>
      </p:sp>
      <p:sp>
        <p:nvSpPr>
          <p:cNvPr id="13" name="Slide Number Placeholder 5"/>
          <p:cNvSpPr>
            <a:spLocks noGrp="1"/>
          </p:cNvSpPr>
          <p:nvPr>
            <p:ph type="sldNum" sz="quarter" idx="4"/>
          </p:nvPr>
        </p:nvSpPr>
        <p:spPr>
          <a:xfrm>
            <a:off x="11015496" y="6538912"/>
            <a:ext cx="1017874" cy="365125"/>
          </a:xfrm>
          <a:prstGeom prst="rect">
            <a:avLst/>
          </a:prstGeom>
        </p:spPr>
        <p:txBody>
          <a:bodyPr/>
          <a:lstStyle>
            <a:lvl1pPr>
              <a:defRPr b="0">
                <a:solidFill>
                  <a:schemeClr val="bg1"/>
                </a:solidFill>
              </a:defRPr>
            </a:lvl1pPr>
          </a:lstStyle>
          <a:p>
            <a:fld id="{0968B721-5F74-419E-99CF-829E93200176}" type="slidenum">
              <a:rPr lang="en-US" smtClean="0"/>
              <a:t>‹#›</a:t>
            </a:fld>
            <a:endParaRPr lang="en-US"/>
          </a:p>
        </p:txBody>
      </p:sp>
      <p:cxnSp>
        <p:nvCxnSpPr>
          <p:cNvPr id="14" name="Straight Connector 13"/>
          <p:cNvCxnSpPr/>
          <p:nvPr userDrawn="1"/>
        </p:nvCxnSpPr>
        <p:spPr>
          <a:xfrm>
            <a:off x="3971925" y="6721474"/>
            <a:ext cx="8220075" cy="0"/>
          </a:xfrm>
          <a:prstGeom prst="line">
            <a:avLst/>
          </a:prstGeom>
          <a:ln>
            <a:solidFill>
              <a:srgbClr val="002060">
                <a:alpha val="80000"/>
              </a:srgb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userDrawn="1"/>
        </p:nvCxnSpPr>
        <p:spPr>
          <a:xfrm>
            <a:off x="0" y="6721474"/>
            <a:ext cx="1743075" cy="0"/>
          </a:xfrm>
          <a:prstGeom prst="line">
            <a:avLst/>
          </a:prstGeom>
          <a:ln>
            <a:solidFill>
              <a:srgbClr val="002060">
                <a:alpha val="80000"/>
              </a:srgb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4"/>
          <p:cNvSpPr>
            <a:spLocks noGrp="1"/>
          </p:cNvSpPr>
          <p:nvPr>
            <p:ph type="ftr" sz="quarter" idx="3"/>
          </p:nvPr>
        </p:nvSpPr>
        <p:spPr>
          <a:xfrm>
            <a:off x="1743075" y="6510336"/>
            <a:ext cx="2228850" cy="365125"/>
          </a:xfrm>
          <a:prstGeom prst="rect">
            <a:avLst/>
          </a:prstGeom>
        </p:spPr>
        <p:txBody>
          <a:bodyPr/>
          <a:lstStyle>
            <a:lvl1pPr>
              <a:defRPr sz="1400" i="1"/>
            </a:lvl1pPr>
          </a:lstStyle>
          <a:p>
            <a:r>
              <a:rPr lang="en-US" dirty="0"/>
              <a:t>www.lpdp.kemenkeu.go.id</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5" name="Flowchart: Off-page Connector 14"/>
          <p:cNvSpPr/>
          <p:nvPr userDrawn="1"/>
        </p:nvSpPr>
        <p:spPr>
          <a:xfrm>
            <a:off x="10668001" y="8575"/>
            <a:ext cx="1027432" cy="1137602"/>
          </a:xfrm>
          <a:prstGeom prst="flowChartOffpageConnector">
            <a:avLst/>
          </a:prstGeom>
          <a:solidFill>
            <a:srgbClr val="00206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5"/>
          </a:p>
        </p:txBody>
      </p:sp>
      <p:sp>
        <p:nvSpPr>
          <p:cNvPr id="2" name="Title 1"/>
          <p:cNvSpPr>
            <a:spLocks noGrp="1"/>
          </p:cNvSpPr>
          <p:nvPr>
            <p:ph type="title" hasCustomPrompt="1"/>
          </p:nvPr>
        </p:nvSpPr>
        <p:spPr>
          <a:xfrm>
            <a:off x="2262187" y="413401"/>
            <a:ext cx="7667626" cy="732776"/>
          </a:xfrm>
        </p:spPr>
        <p:txBody>
          <a:bodyPr>
            <a:noAutofit/>
          </a:bodyPr>
          <a:lstStyle>
            <a:lvl1pPr algn="ctr">
              <a:defRPr sz="3200">
                <a:latin typeface="Century Gothic" panose="020B0502020202020204" charset="0"/>
                <a:ea typeface="Century Gothic" panose="020B0502020202020204" charset="0"/>
                <a:cs typeface="Century Gothic" panose="020B050202020202020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40466" y="430187"/>
            <a:ext cx="683967" cy="303294"/>
          </a:xfrm>
          <a:prstGeom prst="rect">
            <a:avLst/>
          </a:prstGeom>
        </p:spPr>
      </p:pic>
      <p:sp>
        <p:nvSpPr>
          <p:cNvPr id="6" name="Slide Number Placeholder 5"/>
          <p:cNvSpPr>
            <a:spLocks noGrp="1"/>
          </p:cNvSpPr>
          <p:nvPr>
            <p:ph type="sldNum" sz="quarter" idx="12"/>
          </p:nvPr>
        </p:nvSpPr>
        <p:spPr>
          <a:xfrm>
            <a:off x="11015496" y="6538912"/>
            <a:ext cx="1017874" cy="365125"/>
          </a:xfrm>
          <a:prstGeom prst="rect">
            <a:avLst/>
          </a:prstGeom>
        </p:spPr>
        <p:txBody>
          <a:bodyPr/>
          <a:lstStyle/>
          <a:p>
            <a:fld id="{0968B721-5F74-419E-99CF-829E93200176}" type="slidenum">
              <a:rPr lang="en-US" smtClean="0"/>
              <a:t>‹#›</a:t>
            </a:fld>
            <a:endParaRPr lang="en-US"/>
          </a:p>
        </p:txBody>
      </p:sp>
      <p:cxnSp>
        <p:nvCxnSpPr>
          <p:cNvPr id="19" name="Straight Connector 18"/>
          <p:cNvCxnSpPr/>
          <p:nvPr userDrawn="1"/>
        </p:nvCxnSpPr>
        <p:spPr>
          <a:xfrm>
            <a:off x="0" y="6721474"/>
            <a:ext cx="1743075" cy="0"/>
          </a:xfrm>
          <a:prstGeom prst="line">
            <a:avLst/>
          </a:prstGeom>
          <a:ln>
            <a:solidFill>
              <a:srgbClr val="002060">
                <a:alpha val="80000"/>
              </a:srgb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userDrawn="1"/>
        </p:nvCxnSpPr>
        <p:spPr>
          <a:xfrm>
            <a:off x="2526496" y="1011235"/>
            <a:ext cx="7139008" cy="0"/>
          </a:xfrm>
          <a:prstGeom prst="line">
            <a:avLst/>
          </a:prstGeom>
          <a:ln>
            <a:solidFill>
              <a:srgbClr val="002060"/>
            </a:solidFill>
          </a:ln>
        </p:spPr>
        <p:style>
          <a:lnRef idx="1">
            <a:schemeClr val="accent1"/>
          </a:lnRef>
          <a:fillRef idx="0">
            <a:schemeClr val="accent1"/>
          </a:fillRef>
          <a:effectRef idx="0">
            <a:schemeClr val="accent1"/>
          </a:effectRef>
          <a:fontRef idx="minor">
            <a:schemeClr val="tx1"/>
          </a:fontRef>
        </p:style>
      </p:cxnSp>
      <p:sp>
        <p:nvSpPr>
          <p:cNvPr id="18" name="Footer Placeholder 4"/>
          <p:cNvSpPr>
            <a:spLocks noGrp="1"/>
          </p:cNvSpPr>
          <p:nvPr>
            <p:ph type="ftr" sz="quarter" idx="3"/>
          </p:nvPr>
        </p:nvSpPr>
        <p:spPr>
          <a:xfrm>
            <a:off x="1743075" y="6510336"/>
            <a:ext cx="2228850" cy="365125"/>
          </a:xfrm>
          <a:prstGeom prst="rect">
            <a:avLst/>
          </a:prstGeom>
        </p:spPr>
        <p:txBody>
          <a:bodyPr/>
          <a:lstStyle>
            <a:lvl1pPr>
              <a:defRPr sz="1400" i="1"/>
            </a:lvl1pPr>
          </a:lstStyle>
          <a:p>
            <a:r>
              <a:rPr lang="en-US" dirty="0"/>
              <a:t>www.lpdp.kemenkeu.go.id</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9" name="Rectangle 8"/>
          <p:cNvSpPr/>
          <p:nvPr userDrawn="1"/>
        </p:nvSpPr>
        <p:spPr>
          <a:xfrm>
            <a:off x="6557964" y="0"/>
            <a:ext cx="5671310" cy="6847496"/>
          </a:xfrm>
          <a:prstGeom prst="rect">
            <a:avLst/>
          </a:prstGeom>
          <a:gradFill flip="none" rotWithShape="1">
            <a:gsLst>
              <a:gs pos="60000">
                <a:srgbClr val="EEEEEE">
                  <a:alpha val="0"/>
                  <a:lumMod val="0"/>
                  <a:lumOff val="100000"/>
                </a:srgbClr>
              </a:gs>
              <a:gs pos="100000">
                <a:srgbClr val="C94842">
                  <a:lumMod val="43000"/>
                  <a:lumOff val="57000"/>
                  <a:alpha val="24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405"/>
          </a:p>
        </p:txBody>
      </p:sp>
      <p:sp>
        <p:nvSpPr>
          <p:cNvPr id="12" name="Oval 11"/>
          <p:cNvSpPr/>
          <p:nvPr userDrawn="1"/>
        </p:nvSpPr>
        <p:spPr>
          <a:xfrm>
            <a:off x="11178899" y="6503987"/>
            <a:ext cx="708025" cy="708025"/>
          </a:xfrm>
          <a:prstGeom prst="ellipse">
            <a:avLst/>
          </a:prstGeom>
          <a:solidFill>
            <a:srgbClr val="C8413A"/>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noAutofit/>
          </a:bodyPr>
          <a:lstStyle/>
          <a:p>
            <a:pPr algn="ctr"/>
            <a:endParaRPr lang="en-US" sz="1405"/>
          </a:p>
        </p:txBody>
      </p:sp>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F1B13F1-C426-664F-9F2D-98CE00BC3A93}" type="datetime1">
              <a:rPr lang="en-ID" smtClean="0"/>
              <a:t>08/07/2019</a:t>
            </a:fld>
            <a:endParaRPr lang="en-US"/>
          </a:p>
        </p:txBody>
      </p:sp>
      <p:sp>
        <p:nvSpPr>
          <p:cNvPr id="5" name="Footer Placeholder 4"/>
          <p:cNvSpPr>
            <a:spLocks noGrp="1"/>
          </p:cNvSpPr>
          <p:nvPr>
            <p:ph type="ftr" sz="quarter" idx="11"/>
          </p:nvPr>
        </p:nvSpPr>
        <p:spPr>
          <a:xfrm>
            <a:off x="1743075" y="6510336"/>
            <a:ext cx="2228850" cy="365125"/>
          </a:xfrm>
          <a:prstGeom prst="rect">
            <a:avLst/>
          </a:prstGeom>
        </p:spPr>
        <p:txBody>
          <a:bodyPr/>
          <a:lstStyle/>
          <a:p>
            <a:r>
              <a:rPr lang="en-US"/>
              <a:t>SOSIALISASI BEASISWA LPDP</a:t>
            </a:r>
          </a:p>
        </p:txBody>
      </p:sp>
      <p:sp>
        <p:nvSpPr>
          <p:cNvPr id="6" name="Slide Number Placeholder 5"/>
          <p:cNvSpPr>
            <a:spLocks noGrp="1"/>
          </p:cNvSpPr>
          <p:nvPr>
            <p:ph type="sldNum" sz="quarter" idx="12"/>
          </p:nvPr>
        </p:nvSpPr>
        <p:spPr>
          <a:xfrm>
            <a:off x="11015496" y="6538912"/>
            <a:ext cx="1017874" cy="365125"/>
          </a:xfrm>
          <a:prstGeom prst="rect">
            <a:avLst/>
          </a:prstGeom>
        </p:spPr>
        <p:txBody>
          <a:bodyPr/>
          <a:lstStyle/>
          <a:p>
            <a:fld id="{0968B721-5F74-419E-99CF-829E93200176}"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Date Placeholder 2"/>
          <p:cNvSpPr>
            <a:spLocks noGrp="1"/>
          </p:cNvSpPr>
          <p:nvPr>
            <p:ph type="dt" sz="half" idx="10"/>
          </p:nvPr>
        </p:nvSpPr>
        <p:spPr>
          <a:xfrm>
            <a:off x="838200" y="6356350"/>
            <a:ext cx="2743200" cy="365125"/>
          </a:xfrm>
          <a:prstGeom prst="rect">
            <a:avLst/>
          </a:prstGeom>
        </p:spPr>
        <p:txBody>
          <a:bodyPr/>
          <a:lstStyle/>
          <a:p>
            <a:fld id="{8422F594-495F-AB4E-B21B-51C707AEE8E9}" type="datetime1">
              <a:rPr lang="en-ID" smtClean="0"/>
              <a:t>08/07/2019</a:t>
            </a:fld>
            <a:endParaRPr lang="en-US"/>
          </a:p>
        </p:txBody>
      </p:sp>
      <p:sp>
        <p:nvSpPr>
          <p:cNvPr id="10" name="Footer Placeholder 3"/>
          <p:cNvSpPr>
            <a:spLocks noGrp="1"/>
          </p:cNvSpPr>
          <p:nvPr>
            <p:ph type="ftr" sz="quarter" idx="11"/>
          </p:nvPr>
        </p:nvSpPr>
        <p:spPr>
          <a:xfrm>
            <a:off x="1743075" y="6510336"/>
            <a:ext cx="2228850" cy="365125"/>
          </a:xfrm>
          <a:prstGeom prst="rect">
            <a:avLst/>
          </a:prstGeom>
        </p:spPr>
        <p:txBody>
          <a:bodyPr/>
          <a:lstStyle/>
          <a:p>
            <a:r>
              <a:rPr lang="en-US" dirty="0"/>
              <a:t>SOSIALISASI BEASISWA LPD</a:t>
            </a:r>
          </a:p>
        </p:txBody>
      </p:sp>
      <p:sp>
        <p:nvSpPr>
          <p:cNvPr id="11" name="Slide Number Placeholder 4"/>
          <p:cNvSpPr>
            <a:spLocks noGrp="1"/>
          </p:cNvSpPr>
          <p:nvPr>
            <p:ph type="sldNum" sz="quarter" idx="12"/>
          </p:nvPr>
        </p:nvSpPr>
        <p:spPr>
          <a:xfrm>
            <a:off x="11015496" y="6538912"/>
            <a:ext cx="1017874" cy="365125"/>
          </a:xfrm>
          <a:prstGeom prst="rect">
            <a:avLst/>
          </a:prstGeom>
        </p:spPr>
        <p:txBody>
          <a:bodyPr/>
          <a:lstStyle/>
          <a:p>
            <a:fld id="{0968B721-5F74-419E-99CF-829E93200176}" type="slidenum">
              <a:rPr lang="en-US" smtClean="0"/>
              <a:t>‹#›</a:t>
            </a:fld>
            <a:endParaRPr lang="en-US"/>
          </a:p>
        </p:txBody>
      </p:sp>
      <p:sp>
        <p:nvSpPr>
          <p:cNvPr id="12" name="Rectangle 11"/>
          <p:cNvSpPr/>
          <p:nvPr userDrawn="1"/>
        </p:nvSpPr>
        <p:spPr>
          <a:xfrm>
            <a:off x="-38096" y="0"/>
            <a:ext cx="12230096"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2"/>
          <p:cNvSpPr txBox="1"/>
          <p:nvPr userDrawn="1"/>
        </p:nvSpPr>
        <p:spPr>
          <a:xfrm>
            <a:off x="11015496" y="6538912"/>
            <a:ext cx="1017874"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rgbClr val="FBFBFB"/>
                </a:solidFill>
                <a:latin typeface="Century Gothic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68B721-5F74-419E-99CF-829E93200176}" type="slidenum">
              <a:rPr lang="en-US" smtClean="0"/>
              <a:t>‹#›</a:t>
            </a:fld>
            <a:endParaRPr lang="en-US"/>
          </a:p>
        </p:txBody>
      </p:sp>
      <p:graphicFrame>
        <p:nvGraphicFramePr>
          <p:cNvPr id="16" name="Object 15"/>
          <p:cNvGraphicFramePr>
            <a:graphicFrameLocks noChangeAspect="1"/>
          </p:cNvGraphicFramePr>
          <p:nvPr userDrawn="1"/>
        </p:nvGraphicFramePr>
        <p:xfrm>
          <a:off x="562379" y="595486"/>
          <a:ext cx="977010" cy="494392"/>
        </p:xfrm>
        <a:graphic>
          <a:graphicData uri="http://schemas.openxmlformats.org/presentationml/2006/ole">
            <mc:AlternateContent xmlns:mc="http://schemas.openxmlformats.org/markup-compatibility/2006">
              <mc:Choice xmlns:v="urn:schemas-microsoft-com:vml" Requires="v">
                <p:oleObj spid="_x0000_s295504" name="CorelDRAW" r:id="rId3" imgW="711200" imgH="368300" progId="">
                  <p:embed/>
                </p:oleObj>
              </mc:Choice>
              <mc:Fallback>
                <p:oleObj name="CorelDRAW" r:id="rId3" imgW="711200" imgH="368300" progId="">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379" y="595486"/>
                        <a:ext cx="977010" cy="494392"/>
                      </a:xfrm>
                      <a:prstGeom prst="rect">
                        <a:avLst/>
                      </a:prstGeom>
                      <a:noFill/>
                    </p:spPr>
                  </p:pic>
                </p:oleObj>
              </mc:Fallback>
            </mc:AlternateContent>
          </a:graphicData>
        </a:graphic>
      </p:graphicFrame>
      <p:sp>
        <p:nvSpPr>
          <p:cNvPr id="17" name="Rectangle 16"/>
          <p:cNvSpPr/>
          <p:nvPr userDrawn="1"/>
        </p:nvSpPr>
        <p:spPr>
          <a:xfrm>
            <a:off x="364841" y="4372191"/>
            <a:ext cx="3776851" cy="2246769"/>
          </a:xfrm>
          <a:prstGeom prst="rect">
            <a:avLst/>
          </a:prstGeom>
        </p:spPr>
        <p:txBody>
          <a:bodyPr wrap="square">
            <a:spAutoFit/>
          </a:bodyPr>
          <a:lstStyle/>
          <a:p>
            <a:r>
              <a:rPr lang="sv-SE" sz="1400" b="1" i="1" dirty="0">
                <a:solidFill>
                  <a:schemeClr val="bg1"/>
                </a:solidFill>
              </a:rPr>
              <a:t>Lembaga Pengelola</a:t>
            </a:r>
          </a:p>
          <a:p>
            <a:r>
              <a:rPr lang="sv-SE" sz="1400" b="1" i="1" dirty="0">
                <a:solidFill>
                  <a:schemeClr val="bg1"/>
                </a:solidFill>
              </a:rPr>
              <a:t>Dana Pendidikan</a:t>
            </a:r>
          </a:p>
          <a:p>
            <a:endParaRPr lang="sv-SE" sz="1400" i="1" dirty="0">
              <a:solidFill>
                <a:schemeClr val="bg1"/>
              </a:solidFill>
            </a:endParaRPr>
          </a:p>
          <a:p>
            <a:r>
              <a:rPr lang="sv-SE" sz="1400" i="1" dirty="0">
                <a:solidFill>
                  <a:schemeClr val="bg1"/>
                </a:solidFill>
              </a:rPr>
              <a:t>Gedung Ali Wardhana, Lt 2</a:t>
            </a:r>
          </a:p>
          <a:p>
            <a:r>
              <a:rPr lang="sv-SE" sz="1400" i="1" dirty="0">
                <a:solidFill>
                  <a:schemeClr val="bg1"/>
                </a:solidFill>
              </a:rPr>
              <a:t>Jalan Lap Banteng Nomor 1</a:t>
            </a:r>
          </a:p>
          <a:p>
            <a:r>
              <a:rPr lang="sv-SE" sz="1400" i="1" dirty="0">
                <a:solidFill>
                  <a:schemeClr val="bg1"/>
                </a:solidFill>
              </a:rPr>
              <a:t>Jakarta Pusat 10710</a:t>
            </a:r>
          </a:p>
          <a:p>
            <a:endParaRPr lang="sv-SE" sz="1400" i="1" dirty="0">
              <a:solidFill>
                <a:schemeClr val="bg1"/>
              </a:solidFill>
            </a:endParaRPr>
          </a:p>
          <a:p>
            <a:r>
              <a:rPr lang="sv-SE" sz="1400" i="1" dirty="0">
                <a:solidFill>
                  <a:schemeClr val="bg1"/>
                </a:solidFill>
              </a:rPr>
              <a:t>1500652</a:t>
            </a:r>
          </a:p>
          <a:p>
            <a:r>
              <a:rPr lang="sv-SE" sz="1400" i="1" dirty="0">
                <a:solidFill>
                  <a:schemeClr val="bg1"/>
                </a:solidFill>
              </a:rPr>
              <a:t>www.lpdp.kemenkeu.go.id </a:t>
            </a:r>
            <a:endParaRPr lang="en-US" sz="1400" i="1" dirty="0">
              <a:solidFill>
                <a:schemeClr val="bg1"/>
              </a:solidFill>
            </a:endParaRPr>
          </a:p>
          <a:p>
            <a:endParaRPr lang="sv-SE" sz="1400" i="1" dirty="0">
              <a:solidFill>
                <a:schemeClr val="bg1"/>
              </a:solidFill>
            </a:endParaRPr>
          </a:p>
        </p:txBody>
      </p:sp>
      <p:pic>
        <p:nvPicPr>
          <p:cNvPr id="2" name="Picture 1"/>
          <p:cNvPicPr>
            <a:picLocks noChangeAspect="1"/>
          </p:cNvPicPr>
          <p:nvPr userDrawn="1"/>
        </p:nvPicPr>
        <p:blipFill>
          <a:blip r:embed="rId5">
            <a:alphaModFix amt="21000"/>
            <a:extLst>
              <a:ext uri="{28A0092B-C50C-407E-A947-70E740481C1C}">
                <a14:useLocalDpi xmlns:a14="http://schemas.microsoft.com/office/drawing/2010/main" val="0"/>
              </a:ext>
            </a:extLst>
          </a:blip>
          <a:stretch>
            <a:fillRect/>
          </a:stretch>
        </p:blipFill>
        <p:spPr>
          <a:xfrm>
            <a:off x="-38096" y="0"/>
            <a:ext cx="12139195" cy="6858000"/>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8" name="Title 1"/>
          <p:cNvSpPr>
            <a:spLocks noGrp="1"/>
          </p:cNvSpPr>
          <p:nvPr>
            <p:ph type="title"/>
          </p:nvPr>
        </p:nvSpPr>
        <p:spPr>
          <a:xfrm>
            <a:off x="838200" y="365125"/>
            <a:ext cx="10515600" cy="1325563"/>
          </a:xfrm>
        </p:spPr>
        <p:txBody>
          <a:bodyPr/>
          <a:lstStyle/>
          <a:p>
            <a:r>
              <a:rPr lang="en-US"/>
              <a:t>Click to edit Master title style</a:t>
            </a:r>
          </a:p>
        </p:txBody>
      </p:sp>
      <p:sp>
        <p:nvSpPr>
          <p:cNvPr id="9" name="Date Placeholder 2"/>
          <p:cNvSpPr>
            <a:spLocks noGrp="1"/>
          </p:cNvSpPr>
          <p:nvPr>
            <p:ph type="dt" sz="half" idx="10"/>
          </p:nvPr>
        </p:nvSpPr>
        <p:spPr>
          <a:xfrm>
            <a:off x="838200" y="6356350"/>
            <a:ext cx="2743200" cy="365125"/>
          </a:xfrm>
          <a:prstGeom prst="rect">
            <a:avLst/>
          </a:prstGeom>
        </p:spPr>
        <p:txBody>
          <a:bodyPr/>
          <a:lstStyle/>
          <a:p>
            <a:fld id="{8422F594-495F-AB4E-B21B-51C707AEE8E9}" type="datetime1">
              <a:rPr lang="en-ID" smtClean="0"/>
              <a:t>08/07/2019</a:t>
            </a:fld>
            <a:endParaRPr lang="en-US"/>
          </a:p>
        </p:txBody>
      </p:sp>
      <p:sp>
        <p:nvSpPr>
          <p:cNvPr id="10" name="Footer Placeholder 3"/>
          <p:cNvSpPr>
            <a:spLocks noGrp="1"/>
          </p:cNvSpPr>
          <p:nvPr>
            <p:ph type="ftr" sz="quarter" idx="11"/>
          </p:nvPr>
        </p:nvSpPr>
        <p:spPr>
          <a:xfrm>
            <a:off x="1743075" y="6510336"/>
            <a:ext cx="2228850" cy="365125"/>
          </a:xfrm>
          <a:prstGeom prst="rect">
            <a:avLst/>
          </a:prstGeom>
        </p:spPr>
        <p:txBody>
          <a:bodyPr/>
          <a:lstStyle/>
          <a:p>
            <a:r>
              <a:rPr lang="en-US" dirty="0"/>
              <a:t>SOSIALISASI BEASISWA LPD</a:t>
            </a:r>
          </a:p>
        </p:txBody>
      </p:sp>
      <p:sp>
        <p:nvSpPr>
          <p:cNvPr id="11" name="Slide Number Placeholder 4"/>
          <p:cNvSpPr>
            <a:spLocks noGrp="1"/>
          </p:cNvSpPr>
          <p:nvPr>
            <p:ph type="sldNum" sz="quarter" idx="12"/>
          </p:nvPr>
        </p:nvSpPr>
        <p:spPr>
          <a:xfrm>
            <a:off x="11015496" y="6538912"/>
            <a:ext cx="1017874" cy="365125"/>
          </a:xfrm>
          <a:prstGeom prst="rect">
            <a:avLst/>
          </a:prstGeom>
        </p:spPr>
        <p:txBody>
          <a:bodyPr/>
          <a:lstStyle/>
          <a:p>
            <a:fld id="{0968B721-5F74-419E-99CF-829E93200176}" type="slidenum">
              <a:rPr lang="en-US" smtClean="0"/>
              <a:t>‹#›</a:t>
            </a:fld>
            <a:endParaRPr lang="en-US"/>
          </a:p>
        </p:txBody>
      </p:sp>
      <p:sp>
        <p:nvSpPr>
          <p:cNvPr id="12" name="Rectangle 11"/>
          <p:cNvSpPr/>
          <p:nvPr userDrawn="1"/>
        </p:nvSpPr>
        <p:spPr>
          <a:xfrm>
            <a:off x="-38096" y="0"/>
            <a:ext cx="12230096"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Slide Number Placeholder 2"/>
          <p:cNvSpPr txBox="1"/>
          <p:nvPr userDrawn="1"/>
        </p:nvSpPr>
        <p:spPr>
          <a:xfrm>
            <a:off x="11015496" y="6538912"/>
            <a:ext cx="1017874" cy="365125"/>
          </a:xfrm>
          <a:prstGeom prst="rect">
            <a:avLst/>
          </a:prstGeom>
        </p:spPr>
        <p:txBody>
          <a:bodyPr vert="horz" lIns="91440" tIns="45720" rIns="91440" bIns="45720" rtlCol="0" anchor="ctr"/>
          <a:lstStyle>
            <a:defPPr>
              <a:defRPr lang="en-US"/>
            </a:defPPr>
            <a:lvl1pPr marL="0" algn="ctr" defTabSz="914400" rtl="0" eaLnBrk="1" latinLnBrk="0" hangingPunct="1">
              <a:defRPr sz="1200" b="0" i="0" kern="1200">
                <a:solidFill>
                  <a:srgbClr val="FBFBFB"/>
                </a:solidFill>
                <a:latin typeface="Century Gothic Regular"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68B721-5F74-419E-99CF-829E93200176}" type="slidenum">
              <a:rPr lang="en-US" smtClean="0"/>
              <a:t>‹#›</a:t>
            </a:fld>
            <a:endParaRPr lang="en-US"/>
          </a:p>
        </p:txBody>
      </p:sp>
      <p:graphicFrame>
        <p:nvGraphicFramePr>
          <p:cNvPr id="16" name="Object 15"/>
          <p:cNvGraphicFramePr>
            <a:graphicFrameLocks noChangeAspect="1"/>
          </p:cNvGraphicFramePr>
          <p:nvPr userDrawn="1"/>
        </p:nvGraphicFramePr>
        <p:xfrm>
          <a:off x="562379" y="595486"/>
          <a:ext cx="977010" cy="494392"/>
        </p:xfrm>
        <a:graphic>
          <a:graphicData uri="http://schemas.openxmlformats.org/presentationml/2006/ole">
            <mc:AlternateContent xmlns:mc="http://schemas.openxmlformats.org/markup-compatibility/2006">
              <mc:Choice xmlns:v="urn:schemas-microsoft-com:vml" Requires="v">
                <p:oleObj spid="_x0000_s299597" name="CorelDRAW" r:id="rId3" imgW="711200" imgH="368300" progId="">
                  <p:embed/>
                </p:oleObj>
              </mc:Choice>
              <mc:Fallback>
                <p:oleObj name="CorelDRAW" r:id="rId3" imgW="711200" imgH="368300" progId="">
                  <p:embed/>
                  <p:pic>
                    <p:nvPicPr>
                      <p:cNvPr id="0" name="Object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379" y="595486"/>
                        <a:ext cx="977010" cy="494392"/>
                      </a:xfrm>
                      <a:prstGeom prst="rect">
                        <a:avLst/>
                      </a:prstGeom>
                      <a:noFill/>
                    </p:spPr>
                  </p:pic>
                </p:oleObj>
              </mc:Fallback>
            </mc:AlternateContent>
          </a:graphicData>
        </a:graphic>
      </p:graphicFrame>
      <p:sp>
        <p:nvSpPr>
          <p:cNvPr id="17" name="Rectangle 16"/>
          <p:cNvSpPr/>
          <p:nvPr userDrawn="1"/>
        </p:nvSpPr>
        <p:spPr>
          <a:xfrm>
            <a:off x="364841" y="4372191"/>
            <a:ext cx="3776851" cy="2246769"/>
          </a:xfrm>
          <a:prstGeom prst="rect">
            <a:avLst/>
          </a:prstGeom>
        </p:spPr>
        <p:txBody>
          <a:bodyPr wrap="square">
            <a:spAutoFit/>
          </a:bodyPr>
          <a:lstStyle/>
          <a:p>
            <a:r>
              <a:rPr lang="sv-SE" sz="1400" b="1" i="1" dirty="0">
                <a:solidFill>
                  <a:schemeClr val="bg1"/>
                </a:solidFill>
              </a:rPr>
              <a:t>Lembaga Pengelola</a:t>
            </a:r>
          </a:p>
          <a:p>
            <a:r>
              <a:rPr lang="sv-SE" sz="1400" b="1" i="1" dirty="0">
                <a:solidFill>
                  <a:schemeClr val="bg1"/>
                </a:solidFill>
              </a:rPr>
              <a:t>Dana Pendidikan</a:t>
            </a:r>
          </a:p>
          <a:p>
            <a:endParaRPr lang="sv-SE" sz="1400" i="1" dirty="0">
              <a:solidFill>
                <a:schemeClr val="bg1"/>
              </a:solidFill>
            </a:endParaRPr>
          </a:p>
          <a:p>
            <a:r>
              <a:rPr lang="sv-SE" sz="1400" i="1" dirty="0">
                <a:solidFill>
                  <a:schemeClr val="bg1"/>
                </a:solidFill>
              </a:rPr>
              <a:t>Gedung Ali Wardhana, Lt 2</a:t>
            </a:r>
          </a:p>
          <a:p>
            <a:r>
              <a:rPr lang="sv-SE" sz="1400" i="1" dirty="0">
                <a:solidFill>
                  <a:schemeClr val="bg1"/>
                </a:solidFill>
              </a:rPr>
              <a:t>Jalan Lap Banteng Nomor 1</a:t>
            </a:r>
          </a:p>
          <a:p>
            <a:r>
              <a:rPr lang="sv-SE" sz="1400" i="1" dirty="0">
                <a:solidFill>
                  <a:schemeClr val="bg1"/>
                </a:solidFill>
              </a:rPr>
              <a:t>Jakarta Pusat 10710</a:t>
            </a:r>
          </a:p>
          <a:p>
            <a:endParaRPr lang="sv-SE" sz="1400" i="1" dirty="0">
              <a:solidFill>
                <a:schemeClr val="bg1"/>
              </a:solidFill>
            </a:endParaRPr>
          </a:p>
          <a:p>
            <a:r>
              <a:rPr lang="sv-SE" sz="1400" i="1" dirty="0">
                <a:solidFill>
                  <a:schemeClr val="bg1"/>
                </a:solidFill>
              </a:rPr>
              <a:t>1500652</a:t>
            </a:r>
          </a:p>
          <a:p>
            <a:r>
              <a:rPr lang="sv-SE" sz="1400" i="1" dirty="0">
                <a:solidFill>
                  <a:schemeClr val="bg1"/>
                </a:solidFill>
              </a:rPr>
              <a:t>www.lpdp.kemenkeu.go.id </a:t>
            </a:r>
            <a:endParaRPr lang="en-US" sz="1400" i="1" dirty="0">
              <a:solidFill>
                <a:schemeClr val="bg1"/>
              </a:solidFill>
            </a:endParaRPr>
          </a:p>
          <a:p>
            <a:endParaRPr lang="sv-SE" sz="1400" i="1" dirty="0">
              <a:solidFill>
                <a:schemeClr val="bg1"/>
              </a:solidFill>
            </a:endParaRPr>
          </a:p>
        </p:txBody>
      </p:sp>
      <p:pic>
        <p:nvPicPr>
          <p:cNvPr id="2" name="Picture 1"/>
          <p:cNvPicPr>
            <a:picLocks noChangeAspect="1"/>
          </p:cNvPicPr>
          <p:nvPr userDrawn="1"/>
        </p:nvPicPr>
        <p:blipFill>
          <a:blip r:embed="rId5"/>
          <a:stretch>
            <a:fillRect/>
          </a:stretch>
        </p:blipFill>
        <p:spPr>
          <a:xfrm>
            <a:off x="0" y="56909"/>
            <a:ext cx="12193057" cy="6809822"/>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D34C4033-043A-2B46-9594-EB4B337FF0BA}" type="datetime1">
              <a:rPr lang="en-ID" smtClean="0"/>
              <a:t>08/07/2019</a:t>
            </a:fld>
            <a:endParaRPr lang="en-US"/>
          </a:p>
        </p:txBody>
      </p:sp>
      <p:sp>
        <p:nvSpPr>
          <p:cNvPr id="8" name="Footer Placeholder 7"/>
          <p:cNvSpPr>
            <a:spLocks noGrp="1"/>
          </p:cNvSpPr>
          <p:nvPr>
            <p:ph type="ftr" sz="quarter" idx="11"/>
          </p:nvPr>
        </p:nvSpPr>
        <p:spPr>
          <a:xfrm>
            <a:off x="1743075" y="6510336"/>
            <a:ext cx="2228850" cy="365125"/>
          </a:xfrm>
          <a:prstGeom prst="rect">
            <a:avLst/>
          </a:prstGeom>
        </p:spPr>
        <p:txBody>
          <a:bodyPr/>
          <a:lstStyle/>
          <a:p>
            <a:r>
              <a:rPr lang="en-US"/>
              <a:t>SOSIALISASI BEASISWA LPDP</a:t>
            </a:r>
          </a:p>
        </p:txBody>
      </p:sp>
      <p:sp>
        <p:nvSpPr>
          <p:cNvPr id="9" name="Slide Number Placeholder 8"/>
          <p:cNvSpPr>
            <a:spLocks noGrp="1"/>
          </p:cNvSpPr>
          <p:nvPr>
            <p:ph type="sldNum" sz="quarter" idx="12"/>
          </p:nvPr>
        </p:nvSpPr>
        <p:spPr>
          <a:xfrm>
            <a:off x="11015496" y="6538912"/>
            <a:ext cx="1017874" cy="365125"/>
          </a:xfrm>
          <a:prstGeom prst="rect">
            <a:avLst/>
          </a:prstGeom>
        </p:spPr>
        <p:txBody>
          <a:bodyPr/>
          <a:lstStyle/>
          <a:p>
            <a:fld id="{0968B721-5F74-419E-99CF-829E93200176}"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8422F594-495F-AB4E-B21B-51C707AEE8E9}" type="datetime1">
              <a:rPr lang="en-ID" smtClean="0"/>
              <a:t>08/07/2019</a:t>
            </a:fld>
            <a:endParaRPr lang="en-US"/>
          </a:p>
        </p:txBody>
      </p:sp>
      <p:sp>
        <p:nvSpPr>
          <p:cNvPr id="4" name="Footer Placeholder 3"/>
          <p:cNvSpPr>
            <a:spLocks noGrp="1"/>
          </p:cNvSpPr>
          <p:nvPr>
            <p:ph type="ftr" sz="quarter" idx="11"/>
          </p:nvPr>
        </p:nvSpPr>
        <p:spPr>
          <a:xfrm>
            <a:off x="1743075" y="6510336"/>
            <a:ext cx="2228850" cy="365125"/>
          </a:xfrm>
          <a:prstGeom prst="rect">
            <a:avLst/>
          </a:prstGeom>
        </p:spPr>
        <p:txBody>
          <a:bodyPr/>
          <a:lstStyle/>
          <a:p>
            <a:r>
              <a:rPr lang="en-US"/>
              <a:t>SOSIALISASI BEASISWA LPDP</a:t>
            </a:r>
          </a:p>
        </p:txBody>
      </p:sp>
      <p:sp>
        <p:nvSpPr>
          <p:cNvPr id="6" name="Rectangle 5"/>
          <p:cNvSpPr/>
          <p:nvPr userDrawn="1"/>
        </p:nvSpPr>
        <p:spPr>
          <a:xfrm>
            <a:off x="-38096" y="0"/>
            <a:ext cx="12230096" cy="6858000"/>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13" name="Object 12"/>
          <p:cNvGraphicFramePr>
            <a:graphicFrameLocks noChangeAspect="1"/>
          </p:cNvGraphicFramePr>
          <p:nvPr userDrawn="1"/>
        </p:nvGraphicFramePr>
        <p:xfrm>
          <a:off x="562379" y="595486"/>
          <a:ext cx="977010" cy="494392"/>
        </p:xfrm>
        <a:graphic>
          <a:graphicData uri="http://schemas.openxmlformats.org/presentationml/2006/ole">
            <mc:AlternateContent xmlns:mc="http://schemas.openxmlformats.org/markup-compatibility/2006">
              <mc:Choice xmlns:v="urn:schemas-microsoft-com:vml" Requires="v">
                <p:oleObj spid="_x0000_s296530" name="CorelDRAW" r:id="rId3" imgW="711200" imgH="368300" progId="">
                  <p:embed/>
                </p:oleObj>
              </mc:Choice>
              <mc:Fallback>
                <p:oleObj name="CorelDRAW" r:id="rId3" imgW="711200" imgH="368300" progId="">
                  <p:embed/>
                  <p:pic>
                    <p:nvPicPr>
                      <p:cNvPr id="0" name="Object 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2379" y="595486"/>
                        <a:ext cx="977010" cy="494392"/>
                      </a:xfrm>
                      <a:prstGeom prst="rect">
                        <a:avLst/>
                      </a:prstGeom>
                      <a:noFill/>
                    </p:spPr>
                  </p:pic>
                </p:oleObj>
              </mc:Fallback>
            </mc:AlternateContent>
          </a:graphicData>
        </a:graphic>
      </p:graphicFrame>
      <p:sp>
        <p:nvSpPr>
          <p:cNvPr id="16" name="Rectangle 15"/>
          <p:cNvSpPr/>
          <p:nvPr userDrawn="1"/>
        </p:nvSpPr>
        <p:spPr>
          <a:xfrm>
            <a:off x="364841" y="4372191"/>
            <a:ext cx="3776851" cy="2246769"/>
          </a:xfrm>
          <a:prstGeom prst="rect">
            <a:avLst/>
          </a:prstGeom>
        </p:spPr>
        <p:txBody>
          <a:bodyPr wrap="square">
            <a:spAutoFit/>
          </a:bodyPr>
          <a:lstStyle/>
          <a:p>
            <a:r>
              <a:rPr lang="sv-SE" sz="1400" b="1" i="1" dirty="0">
                <a:solidFill>
                  <a:schemeClr val="bg1"/>
                </a:solidFill>
              </a:rPr>
              <a:t>Lembaga Pengelola</a:t>
            </a:r>
          </a:p>
          <a:p>
            <a:r>
              <a:rPr lang="sv-SE" sz="1400" b="1" i="1" dirty="0">
                <a:solidFill>
                  <a:schemeClr val="bg1"/>
                </a:solidFill>
              </a:rPr>
              <a:t>Dana Pendidikan</a:t>
            </a:r>
          </a:p>
          <a:p>
            <a:endParaRPr lang="sv-SE" sz="1400" i="1" dirty="0">
              <a:solidFill>
                <a:schemeClr val="bg1"/>
              </a:solidFill>
            </a:endParaRPr>
          </a:p>
          <a:p>
            <a:r>
              <a:rPr lang="sv-SE" sz="1400" i="1" dirty="0">
                <a:solidFill>
                  <a:schemeClr val="bg1"/>
                </a:solidFill>
              </a:rPr>
              <a:t>Gedung Ali Wardhana, Lt 2</a:t>
            </a:r>
          </a:p>
          <a:p>
            <a:r>
              <a:rPr lang="sv-SE" sz="1400" i="1" dirty="0">
                <a:solidFill>
                  <a:schemeClr val="bg1"/>
                </a:solidFill>
              </a:rPr>
              <a:t>Jalan Lap Banteng Nomor 1</a:t>
            </a:r>
          </a:p>
          <a:p>
            <a:r>
              <a:rPr lang="sv-SE" sz="1400" i="1" dirty="0">
                <a:solidFill>
                  <a:schemeClr val="bg1"/>
                </a:solidFill>
              </a:rPr>
              <a:t>Jakarta Pusat 10710</a:t>
            </a:r>
          </a:p>
          <a:p>
            <a:endParaRPr lang="sv-SE" sz="1400" i="1" dirty="0">
              <a:solidFill>
                <a:schemeClr val="bg1"/>
              </a:solidFill>
            </a:endParaRPr>
          </a:p>
          <a:p>
            <a:r>
              <a:rPr lang="sv-SE" sz="1400" i="1" dirty="0">
                <a:solidFill>
                  <a:schemeClr val="bg1"/>
                </a:solidFill>
              </a:rPr>
              <a:t>1500652</a:t>
            </a:r>
          </a:p>
          <a:p>
            <a:r>
              <a:rPr lang="sv-SE" sz="1400" i="1" dirty="0">
                <a:solidFill>
                  <a:schemeClr val="bg1"/>
                </a:solidFill>
              </a:rPr>
              <a:t>www.lpdp.kemenkeu.go.id </a:t>
            </a:r>
            <a:endParaRPr lang="en-US" sz="1400" i="1" dirty="0">
              <a:solidFill>
                <a:schemeClr val="bg1"/>
              </a:solidFill>
            </a:endParaRPr>
          </a:p>
          <a:p>
            <a:endParaRPr lang="sv-SE" sz="1400" i="1" dirty="0">
              <a:solidFill>
                <a:schemeClr val="bg1"/>
              </a:solidFill>
            </a:endParaRPr>
          </a:p>
        </p:txBody>
      </p:sp>
      <p:pic>
        <p:nvPicPr>
          <p:cNvPr id="9" name="Picture 8"/>
          <p:cNvPicPr>
            <a:picLocks noChangeAspect="1"/>
          </p:cNvPicPr>
          <p:nvPr userDrawn="1"/>
        </p:nvPicPr>
        <p:blipFill>
          <a:blip r:embed="rId5"/>
          <a:stretch>
            <a:fillRect/>
          </a:stretch>
        </p:blipFill>
        <p:spPr>
          <a:xfrm>
            <a:off x="-141277" y="-46037"/>
            <a:ext cx="12333277" cy="6895174"/>
          </a:xfrm>
          <a:prstGeom prst="rect">
            <a:avLst/>
          </a:prstGeom>
        </p:spPr>
      </p:pic>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BFBFB"/>
        </a:solidFill>
        <a:effectLst/>
      </p:bgPr>
    </p:bg>
    <p:spTree>
      <p:nvGrpSpPr>
        <p:cNvPr id="1" name=""/>
        <p:cNvGrpSpPr/>
        <p:nvPr/>
      </p:nvGrpSpPr>
      <p:grpSpPr>
        <a:xfrm>
          <a:off x="0" y="0"/>
          <a:ext cx="0" cy="0"/>
          <a:chOff x="0" y="0"/>
          <a:chExt cx="0" cy="0"/>
        </a:xfrm>
      </p:grpSpPr>
      <p:sp>
        <p:nvSpPr>
          <p:cNvPr id="4" name="Oval 3"/>
          <p:cNvSpPr/>
          <p:nvPr userDrawn="1"/>
        </p:nvSpPr>
        <p:spPr>
          <a:xfrm>
            <a:off x="10911888" y="6380815"/>
            <a:ext cx="681318" cy="681318"/>
          </a:xfrm>
          <a:prstGeom prst="ellipse">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noFill/>
              </a:ln>
            </a:endParaRP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Footer Placeholder 4"/>
          <p:cNvSpPr>
            <a:spLocks noGrp="1"/>
          </p:cNvSpPr>
          <p:nvPr>
            <p:ph type="ftr" sz="quarter" idx="3"/>
          </p:nvPr>
        </p:nvSpPr>
        <p:spPr>
          <a:xfrm>
            <a:off x="1743075" y="6510336"/>
            <a:ext cx="2228850" cy="365125"/>
          </a:xfrm>
          <a:prstGeom prst="rect">
            <a:avLst/>
          </a:prstGeom>
        </p:spPr>
        <p:txBody>
          <a:bodyPr/>
          <a:lstStyle>
            <a:lvl1pPr>
              <a:defRPr sz="1400" i="1"/>
            </a:lvl1pPr>
          </a:lstStyle>
          <a:p>
            <a:r>
              <a:rPr lang="en-US" dirty="0"/>
              <a:t>www.lpdp.kemenkeu.go.id</a:t>
            </a:r>
          </a:p>
        </p:txBody>
      </p:sp>
      <p:sp>
        <p:nvSpPr>
          <p:cNvPr id="9" name="Slide Number Placeholder 5"/>
          <p:cNvSpPr>
            <a:spLocks noGrp="1"/>
          </p:cNvSpPr>
          <p:nvPr>
            <p:ph type="sldNum" sz="quarter" idx="4"/>
          </p:nvPr>
        </p:nvSpPr>
        <p:spPr>
          <a:xfrm>
            <a:off x="11015496" y="6538912"/>
            <a:ext cx="1017874" cy="365125"/>
          </a:xfrm>
          <a:prstGeom prst="rect">
            <a:avLst/>
          </a:prstGeom>
        </p:spPr>
        <p:txBody>
          <a:bodyPr/>
          <a:lstStyle>
            <a:lvl1pPr>
              <a:defRPr b="0">
                <a:solidFill>
                  <a:schemeClr val="bg1"/>
                </a:solidFill>
              </a:defRPr>
            </a:lvl1pPr>
          </a:lstStyle>
          <a:p>
            <a:fld id="{0968B721-5F74-419E-99CF-829E93200176}" type="slidenum">
              <a:rPr lang="en-US" smtClean="0"/>
              <a:t>‹#›</a:t>
            </a:fld>
            <a:endParaRPr lang="en-US"/>
          </a:p>
        </p:txBody>
      </p:sp>
      <p:cxnSp>
        <p:nvCxnSpPr>
          <p:cNvPr id="10" name="Straight Connector 9"/>
          <p:cNvCxnSpPr/>
          <p:nvPr userDrawn="1"/>
        </p:nvCxnSpPr>
        <p:spPr>
          <a:xfrm>
            <a:off x="3971925" y="6721474"/>
            <a:ext cx="8220075" cy="0"/>
          </a:xfrm>
          <a:prstGeom prst="line">
            <a:avLst/>
          </a:prstGeom>
          <a:ln>
            <a:solidFill>
              <a:srgbClr val="002060">
                <a:alpha val="80000"/>
              </a:srgb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a:off x="0" y="6721474"/>
            <a:ext cx="1743075" cy="0"/>
          </a:xfrm>
          <a:prstGeom prst="line">
            <a:avLst/>
          </a:prstGeom>
          <a:ln>
            <a:solidFill>
              <a:srgbClr val="002060">
                <a:alpha val="8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dt="0"/>
  <p:txStyles>
    <p:titleStyle>
      <a:lvl1pPr algn="l" defTabSz="914400" rtl="0" eaLnBrk="1" latinLnBrk="0" hangingPunct="1">
        <a:lnSpc>
          <a:spcPct val="90000"/>
        </a:lnSpc>
        <a:spcBef>
          <a:spcPct val="0"/>
        </a:spcBef>
        <a:buNone/>
        <a:defRPr sz="4400" kern="1200">
          <a:solidFill>
            <a:schemeClr val="tx1"/>
          </a:solidFill>
          <a:latin typeface="Century Gothic" panose="020B0502020202020204" charset="0"/>
          <a:ea typeface="Century Gothic" panose="020B0502020202020204" charset="0"/>
          <a:cs typeface="Century Gothic" panose="020B050202020202020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Century Gothic Regular"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Century Gothic Regular"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Century Gothic Regular"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Regular"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Century Gothic Regular"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3.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21.png"/><Relationship Id="rId7" Type="http://schemas.openxmlformats.org/officeDocument/2006/relationships/hyperlink" Target="http://www.lpdp.kemenkeu.go.id/rispro" TargetMode="External"/><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4.png"/><Relationship Id="rId11" Type="http://schemas.openxmlformats.org/officeDocument/2006/relationships/image" Target="../media/image27.png"/><Relationship Id="rId5" Type="http://schemas.openxmlformats.org/officeDocument/2006/relationships/image" Target="../media/image23.png"/><Relationship Id="rId10" Type="http://schemas.microsoft.com/office/2007/relationships/hdphoto" Target="../media/hdphoto2.wdp"/><Relationship Id="rId4" Type="http://schemas.openxmlformats.org/officeDocument/2006/relationships/image" Target="../media/image22.png"/><Relationship Id="rId9" Type="http://schemas.openxmlformats.org/officeDocument/2006/relationships/image" Target="../media/image26.png"/></Relationships>
</file>

<file path=ppt/slides/_rels/slide1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6.png"/><Relationship Id="rId7" Type="http://schemas.openxmlformats.org/officeDocument/2006/relationships/image" Target="../media/image24.png"/><Relationship Id="rId2" Type="http://schemas.openxmlformats.org/officeDocument/2006/relationships/image" Target="../media/image25.png"/><Relationship Id="rId1" Type="http://schemas.openxmlformats.org/officeDocument/2006/relationships/slideLayout" Target="../slideLayouts/slideLayout11.xml"/><Relationship Id="rId6" Type="http://schemas.openxmlformats.org/officeDocument/2006/relationships/image" Target="../media/image22.png"/><Relationship Id="rId5" Type="http://schemas.openxmlformats.org/officeDocument/2006/relationships/image" Target="../media/image21.png"/><Relationship Id="rId4" Type="http://schemas.microsoft.com/office/2007/relationships/hdphoto" Target="../media/hdphoto2.wdp"/></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Layout" Target="../slideLayouts/slideLayout11.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6.png"/><Relationship Id="rId2" Type="http://schemas.openxmlformats.org/officeDocument/2006/relationships/slideLayout" Target="../slideLayouts/slideLayout12.xml"/><Relationship Id="rId1" Type="http://schemas.openxmlformats.org/officeDocument/2006/relationships/vmlDrawing" Target="../drawings/vmlDrawing5.v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oleObject" Target="../embeddings/oleObject5.bin"/></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5.xml"/><Relationship Id="rId7" Type="http://schemas.openxmlformats.org/officeDocument/2006/relationships/image" Target="../media/image15.png"/><Relationship Id="rId2" Type="http://schemas.openxmlformats.org/officeDocument/2006/relationships/slideLayout" Target="../slideLayouts/slideLayout12.xml"/><Relationship Id="rId1" Type="http://schemas.openxmlformats.org/officeDocument/2006/relationships/vmlDrawing" Target="../drawings/vmlDrawing6.vml"/><Relationship Id="rId6" Type="http://schemas.openxmlformats.org/officeDocument/2006/relationships/image" Target="../media/image3.emf"/><Relationship Id="rId5" Type="http://schemas.openxmlformats.org/officeDocument/2006/relationships/oleObject" Target="../embeddings/oleObject6.bin"/><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3" Type="http://schemas.openxmlformats.org/officeDocument/2006/relationships/image" Target="../media/image35.jpeg"/><Relationship Id="rId7" Type="http://schemas.openxmlformats.org/officeDocument/2006/relationships/image" Target="../media/image37.png"/><Relationship Id="rId2" Type="http://schemas.openxmlformats.org/officeDocument/2006/relationships/slideLayout" Target="../slideLayouts/slideLayout4.xml"/><Relationship Id="rId1" Type="http://schemas.openxmlformats.org/officeDocument/2006/relationships/vmlDrawing" Target="../drawings/vmlDrawing7.v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oleObject" Target="../embeddings/oleObject7.bin"/></Relationships>
</file>

<file path=ppt/slides/_rels/slide19.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notesSlide" Target="../notesSlides/notesSlide6.xml"/><Relationship Id="rId7" Type="http://schemas.openxmlformats.org/officeDocument/2006/relationships/image" Target="../media/image15.png"/><Relationship Id="rId2" Type="http://schemas.openxmlformats.org/officeDocument/2006/relationships/slideLayout" Target="../slideLayouts/slideLayout4.xml"/><Relationship Id="rId1" Type="http://schemas.openxmlformats.org/officeDocument/2006/relationships/vmlDrawing" Target="../drawings/vmlDrawing8.vml"/><Relationship Id="rId6" Type="http://schemas.openxmlformats.org/officeDocument/2006/relationships/image" Target="../media/image3.emf"/><Relationship Id="rId5" Type="http://schemas.openxmlformats.org/officeDocument/2006/relationships/oleObject" Target="../embeddings/oleObject8.bin"/><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2.xml"/><Relationship Id="rId4" Type="http://schemas.openxmlformats.org/officeDocument/2006/relationships/image" Target="../media/image40.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8" Type="http://schemas.openxmlformats.org/officeDocument/2006/relationships/image" Target="../media/image25.png"/><Relationship Id="rId13" Type="http://schemas.openxmlformats.org/officeDocument/2006/relationships/image" Target="../media/image24.png"/><Relationship Id="rId3" Type="http://schemas.openxmlformats.org/officeDocument/2006/relationships/hyperlink" Target="http://www.lpdp.kemenkeu.go.id/rispro" TargetMode="External"/><Relationship Id="rId7" Type="http://schemas.openxmlformats.org/officeDocument/2006/relationships/image" Target="../media/image48.png"/><Relationship Id="rId12"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1.xml"/><Relationship Id="rId6" Type="http://schemas.microsoft.com/office/2007/relationships/hdphoto" Target="../media/hdphoto3.wdp"/><Relationship Id="rId11" Type="http://schemas.microsoft.com/office/2007/relationships/hdphoto" Target="../media/hdphoto4.wdp"/><Relationship Id="rId5" Type="http://schemas.openxmlformats.org/officeDocument/2006/relationships/image" Target="../media/image47.png"/><Relationship Id="rId15" Type="http://schemas.microsoft.com/office/2007/relationships/hdphoto" Target="../media/hdphoto2.wdp"/><Relationship Id="rId10" Type="http://schemas.openxmlformats.org/officeDocument/2006/relationships/image" Target="../media/image49.png"/><Relationship Id="rId4" Type="http://schemas.openxmlformats.org/officeDocument/2006/relationships/image" Target="../media/image46.png"/><Relationship Id="rId9" Type="http://schemas.openxmlformats.org/officeDocument/2006/relationships/image" Target="../media/image21.png"/><Relationship Id="rId14" Type="http://schemas.openxmlformats.org/officeDocument/2006/relationships/image" Target="../media/image2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1.xml"/></Relationships>
</file>

<file path=ppt/slides/_rels/slide27.xml.rels><?xml version="1.0" encoding="UTF-8" standalone="yes"?>
<Relationships xmlns="http://schemas.openxmlformats.org/package/2006/relationships"><Relationship Id="rId2" Type="http://schemas.openxmlformats.org/officeDocument/2006/relationships/hyperlink" Target="https://tinyurl.com/akunlembaga" TargetMode="Externa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hyperlink" Target="https://www.lpdp.kemenkeu.go.id/dana-riset/penerima-rispro/" TargetMode="External"/><Relationship Id="rId7"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slideLayout" Target="../slideLayouts/slideLayout1.xml"/><Relationship Id="rId1" Type="http://schemas.openxmlformats.org/officeDocument/2006/relationships/vmlDrawing" Target="../drawings/vmlDrawing4.vml"/><Relationship Id="rId6" Type="http://schemas.openxmlformats.org/officeDocument/2006/relationships/image" Target="../media/image15.png"/><Relationship Id="rId5" Type="http://schemas.openxmlformats.org/officeDocument/2006/relationships/image" Target="../media/image3.emf"/><Relationship Id="rId4" Type="http://schemas.openxmlformats.org/officeDocument/2006/relationships/oleObject" Target="../embeddings/oleObject4.bin"/></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6.png"/><Relationship Id="rId1" Type="http://schemas.openxmlformats.org/officeDocument/2006/relationships/slideLayout" Target="../slideLayouts/slideLayout11.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5791201" y="842682"/>
            <a:ext cx="5737411" cy="5378823"/>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p:cNvSpPr/>
          <p:nvPr/>
        </p:nvSpPr>
        <p:spPr>
          <a:xfrm rot="13233551">
            <a:off x="11390264" y="5056333"/>
            <a:ext cx="276698" cy="241241"/>
          </a:xfrm>
          <a:prstGeom prst="triangl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Isosceles Triangle 23"/>
          <p:cNvSpPr/>
          <p:nvPr/>
        </p:nvSpPr>
        <p:spPr>
          <a:xfrm rot="13233551">
            <a:off x="5602495" y="1274042"/>
            <a:ext cx="276698" cy="241241"/>
          </a:xfrm>
          <a:prstGeom prst="triangl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Isosceles Triangle 24"/>
          <p:cNvSpPr/>
          <p:nvPr/>
        </p:nvSpPr>
        <p:spPr>
          <a:xfrm rot="9640381">
            <a:off x="5823325" y="1502957"/>
            <a:ext cx="276698" cy="241241"/>
          </a:xfrm>
          <a:prstGeom prst="triangl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p:nvPr/>
        </p:nvSpPr>
        <p:spPr>
          <a:xfrm>
            <a:off x="6035370" y="971579"/>
            <a:ext cx="5249072" cy="410323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charset="0"/>
                <a:ea typeface="Century Gothic" panose="020B0502020202020204" charset="0"/>
                <a:cs typeface="Century Gothic" panose="020B0502020202020204" charset="0"/>
              </a:defRPr>
            </a:lvl1pPr>
          </a:lstStyle>
          <a:p>
            <a:endParaRPr lang="en-US" sz="3600" i="1" dirty="0">
              <a:solidFill>
                <a:schemeClr val="bg1"/>
              </a:solidFill>
            </a:endParaRPr>
          </a:p>
          <a:p>
            <a:r>
              <a:rPr lang="en-US" sz="9600" b="1" dirty="0">
                <a:solidFill>
                  <a:srgbClr val="FFC000"/>
                </a:solidFill>
              </a:rPr>
              <a:t>RISPRO</a:t>
            </a:r>
            <a:r>
              <a:rPr lang="en-US" sz="8800" b="1" dirty="0">
                <a:solidFill>
                  <a:srgbClr val="FFC000"/>
                </a:solidFill>
              </a:rPr>
              <a:t> </a:t>
            </a:r>
            <a:endParaRPr lang="en-US" sz="5400" b="1" dirty="0">
              <a:solidFill>
                <a:srgbClr val="FFC000"/>
              </a:solidFill>
            </a:endParaRPr>
          </a:p>
        </p:txBody>
      </p:sp>
      <p:sp>
        <p:nvSpPr>
          <p:cNvPr id="10" name="TextBox 9"/>
          <p:cNvSpPr txBox="1"/>
          <p:nvPr/>
        </p:nvSpPr>
        <p:spPr>
          <a:xfrm>
            <a:off x="6132147" y="2735359"/>
            <a:ext cx="4836812" cy="287836"/>
          </a:xfrm>
          <a:prstGeom prst="rect">
            <a:avLst/>
          </a:prstGeom>
          <a:noFill/>
        </p:spPr>
        <p:txBody>
          <a:bodyPr wrap="square" rtlCol="0">
            <a:spAutoFit/>
          </a:bodyPr>
          <a:lstStyle/>
          <a:p>
            <a:pPr>
              <a:lnSpc>
                <a:spcPts val="1500"/>
              </a:lnSpc>
            </a:pPr>
            <a:r>
              <a:rPr lang="en-US" i="1" dirty="0">
                <a:solidFill>
                  <a:schemeClr val="bg1">
                    <a:lumMod val="85000"/>
                  </a:schemeClr>
                </a:solidFill>
                <a:latin typeface="Century Gothic Regular" charset="0"/>
              </a:rPr>
              <a:t>Lembaga </a:t>
            </a:r>
            <a:r>
              <a:rPr lang="en-US" i="1" dirty="0" err="1">
                <a:solidFill>
                  <a:schemeClr val="bg1">
                    <a:lumMod val="85000"/>
                  </a:schemeClr>
                </a:solidFill>
                <a:latin typeface="Century Gothic Regular" charset="0"/>
              </a:rPr>
              <a:t>Pengelola</a:t>
            </a:r>
            <a:r>
              <a:rPr lang="en-US" i="1" dirty="0">
                <a:solidFill>
                  <a:schemeClr val="bg1">
                    <a:lumMod val="85000"/>
                  </a:schemeClr>
                </a:solidFill>
                <a:latin typeface="Century Gothic Regular" charset="0"/>
              </a:rPr>
              <a:t> Dana Pendidikan</a:t>
            </a:r>
            <a:endParaRPr lang="en-US" dirty="0">
              <a:solidFill>
                <a:schemeClr val="bg1">
                  <a:lumMod val="85000"/>
                </a:schemeClr>
              </a:solidFill>
              <a:latin typeface="Century Gothic Regular" charset="0"/>
            </a:endParaRPr>
          </a:p>
        </p:txBody>
      </p:sp>
      <p:sp>
        <p:nvSpPr>
          <p:cNvPr id="11" name="Rectangle 10">
            <a:extLst>
              <a:ext uri="{FF2B5EF4-FFF2-40B4-BE49-F238E27FC236}">
                <a16:creationId xmlns:a16="http://schemas.microsoft.com/office/drawing/2014/main" xmlns="" id="{7DBA899B-37E0-483A-9C00-8CB88AEA050A}"/>
              </a:ext>
            </a:extLst>
          </p:cNvPr>
          <p:cNvSpPr/>
          <p:nvPr/>
        </p:nvSpPr>
        <p:spPr>
          <a:xfrm>
            <a:off x="298544" y="4384441"/>
            <a:ext cx="3289482" cy="2031325"/>
          </a:xfrm>
          <a:prstGeom prst="rect">
            <a:avLst/>
          </a:prstGeom>
          <a:solidFill>
            <a:srgbClr val="284174"/>
          </a:solidFill>
        </p:spPr>
        <p:txBody>
          <a:bodyPr wrap="square">
            <a:spAutoFit/>
          </a:bodyPr>
          <a:lstStyle/>
          <a:p>
            <a:r>
              <a:rPr lang="id-ID" sz="1400" i="1" dirty="0">
                <a:solidFill>
                  <a:schemeClr val="bg1"/>
                </a:solidFill>
                <a:latin typeface="Segoe UI" panose="020B0502040204020203" pitchFamily="34" charset="0"/>
                <a:cs typeface="Segoe UI" panose="020B0502040204020203" pitchFamily="34" charset="0"/>
              </a:rPr>
              <a:t>Lembaga Pengelola Dana Pendidikan </a:t>
            </a:r>
          </a:p>
          <a:p>
            <a:endParaRPr lang="id-ID" sz="1400" i="1" dirty="0">
              <a:solidFill>
                <a:schemeClr val="bg1"/>
              </a:solidFill>
              <a:latin typeface="Segoe UI" panose="020B0502040204020203" pitchFamily="34" charset="0"/>
              <a:cs typeface="Segoe UI" panose="020B0502040204020203" pitchFamily="34" charset="0"/>
            </a:endParaRPr>
          </a:p>
          <a:p>
            <a:r>
              <a:rPr lang="it-IT" sz="1400" i="1" dirty="0">
                <a:solidFill>
                  <a:schemeClr val="bg1"/>
                </a:solidFill>
                <a:latin typeface="Segoe UI" panose="020B0502040204020203" pitchFamily="34" charset="0"/>
                <a:cs typeface="Segoe UI" panose="020B0502040204020203" pitchFamily="34" charset="0"/>
              </a:rPr>
              <a:t>Gedung Danadyaksa Cikini</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Jl. Cikini Raya No.91A-D, Menteng</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Jakarta Pusat 10330</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
            </a:r>
            <a:br>
              <a:rPr lang="it-IT" sz="1400" i="1" dirty="0">
                <a:solidFill>
                  <a:schemeClr val="bg1"/>
                </a:solidFill>
                <a:latin typeface="Segoe UI" panose="020B0502040204020203" pitchFamily="34" charset="0"/>
                <a:cs typeface="Segoe UI" panose="020B0502040204020203" pitchFamily="34" charset="0"/>
              </a:rPr>
            </a:br>
            <a:r>
              <a:rPr lang="id-ID" sz="1400" i="1" dirty="0">
                <a:solidFill>
                  <a:schemeClr val="bg1"/>
                </a:solidFill>
                <a:latin typeface="Segoe UI" panose="020B0502040204020203" pitchFamily="34" charset="0"/>
                <a:cs typeface="Segoe UI" panose="020B0502040204020203" pitchFamily="34" charset="0"/>
              </a:rPr>
              <a:t>1500652</a:t>
            </a:r>
          </a:p>
          <a:p>
            <a:r>
              <a:rPr lang="it-IT" sz="1400" i="1" dirty="0">
                <a:solidFill>
                  <a:schemeClr val="bg1"/>
                </a:solidFill>
                <a:latin typeface="Segoe UI" panose="020B0502040204020203" pitchFamily="34" charset="0"/>
                <a:cs typeface="Segoe UI" panose="020B0502040204020203" pitchFamily="34" charset="0"/>
              </a:rPr>
              <a:t>www.lpdp.kemenkeu.go.id</a:t>
            </a:r>
          </a:p>
          <a:p>
            <a:endParaRPr lang="id-ID" sz="1400" i="1" dirty="0">
              <a:solidFill>
                <a:schemeClr val="bg1"/>
              </a:solidFill>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174413" y="6538913"/>
            <a:ext cx="1017587" cy="365125"/>
          </a:xfrm>
        </p:spPr>
        <p:txBody>
          <a:bodyPr/>
          <a:lstStyle/>
          <a:p>
            <a:fld id="{4BF1F654-3CB5-42E1-BDF3-9E0B30BD1518}" type="slidenum">
              <a:rPr lang="en-US" smtClean="0"/>
              <a:t>10</a:t>
            </a:fld>
            <a:endParaRPr lang="en-US"/>
          </a:p>
        </p:txBody>
      </p:sp>
      <p:grpSp>
        <p:nvGrpSpPr>
          <p:cNvPr id="16" name="Group 15"/>
          <p:cNvGrpSpPr/>
          <p:nvPr/>
        </p:nvGrpSpPr>
        <p:grpSpPr>
          <a:xfrm>
            <a:off x="487703" y="1585012"/>
            <a:ext cx="1787406" cy="1785486"/>
            <a:chOff x="9998789" y="3387793"/>
            <a:chExt cx="2191406" cy="2175642"/>
          </a:xfrm>
        </p:grpSpPr>
        <p:sp>
          <p:nvSpPr>
            <p:cNvPr id="24" name="Oval 23"/>
            <p:cNvSpPr/>
            <p:nvPr/>
          </p:nvSpPr>
          <p:spPr>
            <a:xfrm>
              <a:off x="10014556" y="3387793"/>
              <a:ext cx="2175639" cy="217564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charset="0"/>
              </a:endParaRPr>
            </a:p>
          </p:txBody>
        </p:sp>
        <p:pic>
          <p:nvPicPr>
            <p:cNvPr id="25" name="Picture 2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998789" y="3778124"/>
              <a:ext cx="2175643" cy="1546953"/>
            </a:xfrm>
            <a:prstGeom prst="rect">
              <a:avLst/>
            </a:prstGeom>
          </p:spPr>
        </p:pic>
      </p:grpSp>
      <p:sp>
        <p:nvSpPr>
          <p:cNvPr id="27" name="TextBox 26"/>
          <p:cNvSpPr txBox="1"/>
          <p:nvPr/>
        </p:nvSpPr>
        <p:spPr>
          <a:xfrm>
            <a:off x="3971925" y="1852318"/>
            <a:ext cx="5283819" cy="400110"/>
          </a:xfrm>
          <a:prstGeom prst="rect">
            <a:avLst/>
          </a:prstGeom>
          <a:noFill/>
        </p:spPr>
        <p:txBody>
          <a:bodyPr wrap="none" rtlCol="0">
            <a:spAutoFit/>
          </a:bodyPr>
          <a:lstStyle/>
          <a:p>
            <a:pPr algn="ctr"/>
            <a:r>
              <a:rPr lang="it-IT" sz="2000" b="1" dirty="0">
                <a:latin typeface="Century Gothic" panose="020B0502020202020204" charset="0"/>
              </a:rPr>
              <a:t>mitra</a:t>
            </a:r>
            <a:r>
              <a:rPr lang="it-IT" sz="2000" dirty="0">
                <a:latin typeface="Century Gothic" panose="020B0502020202020204" charset="0"/>
              </a:rPr>
              <a:t>/investor/industri/regulator/aplikator</a:t>
            </a:r>
            <a:endParaRPr lang="en-US" sz="2000" dirty="0">
              <a:latin typeface="Century Gothic" panose="020B0502020202020204" charset="0"/>
            </a:endParaRPr>
          </a:p>
        </p:txBody>
      </p:sp>
      <p:sp>
        <p:nvSpPr>
          <p:cNvPr id="33" name="Rectangle 32"/>
          <p:cNvSpPr/>
          <p:nvPr/>
        </p:nvSpPr>
        <p:spPr>
          <a:xfrm>
            <a:off x="3971926" y="2477755"/>
            <a:ext cx="7998402" cy="2554545"/>
          </a:xfrm>
          <a:prstGeom prst="rect">
            <a:avLst/>
          </a:prstGeom>
        </p:spPr>
        <p:txBody>
          <a:bodyPr wrap="square">
            <a:spAutoFit/>
          </a:bodyPr>
          <a:lstStyle/>
          <a:p>
            <a:pPr lvl="0">
              <a:tabLst>
                <a:tab pos="977900" algn="l"/>
              </a:tabLst>
            </a:pPr>
            <a:r>
              <a:rPr lang="id-ID" sz="2000" b="1" dirty="0">
                <a:latin typeface="Century Gothic" panose="020B0502020202020204" charset="0"/>
                <a:cs typeface="Segoe UI" panose="020B0502040204020203" pitchFamily="34" charset="0"/>
              </a:rPr>
              <a:t>bermitra dengan:</a:t>
            </a:r>
          </a:p>
          <a:p>
            <a:pPr marL="457200" lvl="0" indent="-457200">
              <a:buFont typeface="Wingdings" pitchFamily="2" charset="2"/>
              <a:buChar char="§"/>
              <a:tabLst>
                <a:tab pos="977900" algn="l"/>
              </a:tabLst>
            </a:pPr>
            <a:r>
              <a:rPr lang="en-US" sz="2000" i="1" dirty="0">
                <a:latin typeface="Century Gothic" panose="020B0502020202020204" charset="0"/>
                <a:cs typeface="Segoe UI" panose="020B0502040204020203" pitchFamily="34" charset="0"/>
              </a:rPr>
              <a:t>investor </a:t>
            </a:r>
            <a:r>
              <a:rPr lang="en-US" sz="2000" i="1" dirty="0">
                <a:latin typeface="Century Gothic" panose="020B0502020202020204" charset="0"/>
                <a:cs typeface="Segoe UI" panose="020B0502040204020203" pitchFamily="34" charset="0"/>
                <a:sym typeface="Wingdings" panose="05000000000000000000" pitchFamily="2" charset="2"/>
              </a:rPr>
              <a:t> </a:t>
            </a:r>
            <a:r>
              <a:rPr lang="en-US" sz="2000" i="1" dirty="0" err="1">
                <a:latin typeface="Century Gothic" panose="020B0502020202020204" charset="0"/>
                <a:cs typeface="Segoe UI" panose="020B0502040204020203" pitchFamily="34" charset="0"/>
                <a:sym typeface="Wingdings" panose="05000000000000000000" pitchFamily="2" charset="2"/>
              </a:rPr>
              <a:t>industri</a:t>
            </a:r>
            <a:r>
              <a:rPr lang="id-ID" sz="2000" i="1" dirty="0">
                <a:latin typeface="Century Gothic" panose="020B0502020202020204" charset="0"/>
                <a:cs typeface="Segoe UI" panose="020B0502040204020203" pitchFamily="34" charset="0"/>
                <a:sym typeface="Wingdings" panose="05000000000000000000" pitchFamily="2" charset="2"/>
              </a:rPr>
              <a:t>, UMKM, koperasi, start-</a:t>
            </a:r>
            <a:r>
              <a:rPr lang="id-ID" sz="2000" i="1" dirty="0" err="1">
                <a:latin typeface="Century Gothic" panose="020B0502020202020204" charset="0"/>
                <a:cs typeface="Segoe UI" panose="020B0502040204020203" pitchFamily="34" charset="0"/>
                <a:sym typeface="Wingdings" panose="05000000000000000000" pitchFamily="2" charset="2"/>
              </a:rPr>
              <a:t>up</a:t>
            </a:r>
            <a:r>
              <a:rPr lang="id-ID" sz="2000" i="1" dirty="0">
                <a:latin typeface="Century Gothic" panose="020B0502020202020204" charset="0"/>
                <a:cs typeface="Segoe UI" panose="020B0502040204020203" pitchFamily="34" charset="0"/>
                <a:sym typeface="Wingdings" panose="05000000000000000000" pitchFamily="2" charset="2"/>
              </a:rPr>
              <a:t> company atau badan usaha </a:t>
            </a:r>
            <a:r>
              <a:rPr lang="id-ID" sz="2000" i="1" dirty="0" err="1">
                <a:latin typeface="Century Gothic" panose="020B0502020202020204" charset="0"/>
                <a:cs typeface="Segoe UI" panose="020B0502040204020203" pitchFamily="34" charset="0"/>
                <a:sym typeface="Wingdings" panose="05000000000000000000" pitchFamily="2" charset="2"/>
              </a:rPr>
              <a:t>dibawah</a:t>
            </a:r>
            <a:r>
              <a:rPr lang="id-ID" sz="2000" i="1" dirty="0">
                <a:latin typeface="Century Gothic" panose="020B0502020202020204" charset="0"/>
                <a:cs typeface="Segoe UI" panose="020B0502040204020203" pitchFamily="34" charset="0"/>
                <a:sym typeface="Wingdings" panose="05000000000000000000" pitchFamily="2" charset="2"/>
              </a:rPr>
              <a:t> perguruan tinggi</a:t>
            </a:r>
            <a:endParaRPr lang="en-US" sz="2000" i="1" dirty="0">
              <a:latin typeface="Century Gothic" panose="020B0502020202020204" charset="0"/>
              <a:cs typeface="Segoe UI" panose="020B0502040204020203" pitchFamily="34" charset="0"/>
              <a:sym typeface="Wingdings" panose="05000000000000000000" pitchFamily="2" charset="2"/>
            </a:endParaRPr>
          </a:p>
          <a:p>
            <a:pPr marL="449263" lvl="0">
              <a:tabLst>
                <a:tab pos="977900" algn="l"/>
              </a:tabLst>
            </a:pPr>
            <a:r>
              <a:rPr lang="en-US" sz="2000" i="1" dirty="0">
                <a:latin typeface="Century Gothic" panose="020B0502020202020204" charset="0"/>
                <a:cs typeface="Segoe UI" panose="020B0502040204020203" pitchFamily="34" charset="0"/>
                <a:sym typeface="Wingdings" panose="05000000000000000000" pitchFamily="2" charset="2"/>
              </a:rPr>
              <a:t>regulator</a:t>
            </a:r>
            <a:r>
              <a:rPr lang="id-ID" sz="2000" i="1" dirty="0">
                <a:latin typeface="Century Gothic" panose="020B0502020202020204" charset="0"/>
                <a:cs typeface="Segoe UI" panose="020B0502040204020203" pitchFamily="34" charset="0"/>
                <a:sym typeface="Wingdings" panose="05000000000000000000" pitchFamily="2" charset="2"/>
              </a:rPr>
              <a:t> </a:t>
            </a:r>
            <a:r>
              <a:rPr lang="en-US" sz="2000" i="1" dirty="0">
                <a:latin typeface="Century Gothic" panose="020B0502020202020204" charset="0"/>
                <a:cs typeface="Segoe UI" panose="020B0502040204020203" pitchFamily="34" charset="0"/>
                <a:sym typeface="Wingdings" panose="05000000000000000000" pitchFamily="2" charset="2"/>
              </a:rPr>
              <a:t> K/L </a:t>
            </a:r>
            <a:r>
              <a:rPr lang="en-US" sz="2000" i="1" dirty="0" err="1">
                <a:latin typeface="Century Gothic" panose="020B0502020202020204" charset="0"/>
                <a:cs typeface="Segoe UI" panose="020B0502040204020203" pitchFamily="34" charset="0"/>
                <a:sym typeface="Wingdings" panose="05000000000000000000" pitchFamily="2" charset="2"/>
              </a:rPr>
              <a:t>atau</a:t>
            </a:r>
            <a:r>
              <a:rPr lang="en-US" sz="2000" i="1" dirty="0">
                <a:latin typeface="Century Gothic" panose="020B0502020202020204" charset="0"/>
                <a:cs typeface="Segoe UI" panose="020B0502040204020203" pitchFamily="34" charset="0"/>
                <a:sym typeface="Wingdings" panose="05000000000000000000" pitchFamily="2" charset="2"/>
              </a:rPr>
              <a:t> </a:t>
            </a:r>
            <a:r>
              <a:rPr lang="en-US" sz="2000" i="1" dirty="0" err="1">
                <a:latin typeface="Century Gothic" panose="020B0502020202020204" charset="0"/>
                <a:cs typeface="Segoe UI" panose="020B0502040204020203" pitchFamily="34" charset="0"/>
                <a:sym typeface="Wingdings" panose="05000000000000000000" pitchFamily="2" charset="2"/>
              </a:rPr>
              <a:t>pemda</a:t>
            </a:r>
            <a:endParaRPr lang="en-US" sz="2000" i="1" dirty="0">
              <a:latin typeface="Century Gothic" panose="020B0502020202020204" charset="0"/>
              <a:cs typeface="Segoe UI" panose="020B0502040204020203" pitchFamily="34" charset="0"/>
              <a:sym typeface="Wingdings" panose="05000000000000000000" pitchFamily="2" charset="2"/>
            </a:endParaRPr>
          </a:p>
          <a:p>
            <a:pPr marL="449263" lvl="0">
              <a:tabLst>
                <a:tab pos="977900" algn="l"/>
              </a:tabLst>
            </a:pPr>
            <a:r>
              <a:rPr lang="en-US" sz="2000" i="1" dirty="0" err="1">
                <a:latin typeface="Century Gothic" panose="020B0502020202020204" charset="0"/>
                <a:cs typeface="Segoe UI" panose="020B0502040204020203" pitchFamily="34" charset="0"/>
                <a:sym typeface="Wingdings" panose="05000000000000000000" pitchFamily="2" charset="2"/>
              </a:rPr>
              <a:t>aplikator</a:t>
            </a:r>
            <a:r>
              <a:rPr lang="en-US" sz="2000" i="1" dirty="0">
                <a:latin typeface="Century Gothic" panose="020B0502020202020204" charset="0"/>
                <a:cs typeface="Segoe UI" panose="020B0502040204020203" pitchFamily="34" charset="0"/>
                <a:sym typeface="Wingdings" panose="05000000000000000000" pitchFamily="2" charset="2"/>
              </a:rPr>
              <a:t>  </a:t>
            </a:r>
            <a:r>
              <a:rPr lang="en-US" sz="2000" i="1" dirty="0" err="1">
                <a:latin typeface="Century Gothic" panose="020B0502020202020204" charset="0"/>
                <a:cs typeface="Segoe UI" panose="020B0502040204020203" pitchFamily="34" charset="0"/>
                <a:sym typeface="Wingdings" panose="05000000000000000000" pitchFamily="2" charset="2"/>
              </a:rPr>
              <a:t>Asosiasi</a:t>
            </a:r>
            <a:r>
              <a:rPr lang="en-US" sz="2000" i="1" dirty="0">
                <a:latin typeface="Century Gothic" panose="020B0502020202020204" charset="0"/>
                <a:cs typeface="Segoe UI" panose="020B0502040204020203" pitchFamily="34" charset="0"/>
                <a:sym typeface="Wingdings" panose="05000000000000000000" pitchFamily="2" charset="2"/>
              </a:rPr>
              <a:t> </a:t>
            </a:r>
            <a:r>
              <a:rPr lang="id-ID" sz="2000" i="1" dirty="0">
                <a:latin typeface="Century Gothic" panose="020B0502020202020204" charset="0"/>
                <a:cs typeface="Segoe UI" panose="020B0502040204020203" pitchFamily="34" charset="0"/>
                <a:sym typeface="Wingdings" panose="05000000000000000000" pitchFamily="2" charset="2"/>
              </a:rPr>
              <a:t>Profesi</a:t>
            </a:r>
            <a:r>
              <a:rPr lang="en-ID" sz="2000" i="1" dirty="0">
                <a:latin typeface="Century Gothic" panose="020B0502020202020204" charset="0"/>
                <a:cs typeface="Segoe UI" panose="020B0502040204020203" pitchFamily="34" charset="0"/>
                <a:sym typeface="Wingdings" panose="05000000000000000000" pitchFamily="2" charset="2"/>
              </a:rPr>
              <a:t>/</a:t>
            </a:r>
            <a:r>
              <a:rPr lang="en-ID" sz="2000" i="1" dirty="0" err="1">
                <a:latin typeface="Century Gothic" panose="020B0502020202020204" charset="0"/>
                <a:cs typeface="Segoe UI" panose="020B0502040204020203" pitchFamily="34" charset="0"/>
                <a:sym typeface="Wingdings" panose="05000000000000000000" pitchFamily="2" charset="2"/>
              </a:rPr>
              <a:t>Komunitas</a:t>
            </a:r>
            <a:endParaRPr lang="id-ID" sz="2000" i="1" dirty="0">
              <a:latin typeface="Century Gothic" panose="020B0502020202020204" charset="0"/>
              <a:cs typeface="Segoe UI" panose="020B0502040204020203" pitchFamily="34" charset="0"/>
              <a:sym typeface="Wingdings" panose="05000000000000000000" pitchFamily="2" charset="2"/>
            </a:endParaRPr>
          </a:p>
          <a:p>
            <a:pPr marL="449263" lvl="0">
              <a:tabLst>
                <a:tab pos="977900" algn="l"/>
              </a:tabLst>
            </a:pPr>
            <a:endParaRPr lang="en-US" sz="2000" i="1" dirty="0">
              <a:latin typeface="Century Gothic" panose="020B0502020202020204" charset="0"/>
              <a:cs typeface="Segoe UI" panose="020B0502040204020203" pitchFamily="34" charset="0"/>
              <a:sym typeface="Wingdings" panose="05000000000000000000" pitchFamily="2" charset="2"/>
            </a:endParaRPr>
          </a:p>
          <a:p>
            <a:pPr marL="285750" lvl="0" indent="-285750">
              <a:buFont typeface="Wingdings" panose="05000000000000000000" pitchFamily="2" charset="2"/>
              <a:buChar char="§"/>
              <a:tabLst>
                <a:tab pos="977900" algn="l"/>
              </a:tabLst>
            </a:pPr>
            <a:r>
              <a:rPr lang="id-ID" sz="2000" i="1" dirty="0">
                <a:latin typeface="Century Gothic" panose="020B0502020202020204" charset="0"/>
                <a:cs typeface="Segoe UI" panose="020B0502040204020203" pitchFamily="34" charset="0"/>
                <a:sym typeface="Wingdings" panose="05000000000000000000" pitchFamily="2" charset="2"/>
              </a:rPr>
              <a:t>surat pernyataan kesanggupan sebagai mitra untuk komitmen berkontribusi</a:t>
            </a:r>
            <a:endParaRPr lang="en-US" sz="2000" i="1" dirty="0">
              <a:latin typeface="Century Gothic" panose="020B0502020202020204" charset="0"/>
              <a:cs typeface="Segoe UI" panose="020B0502040204020203" pitchFamily="34" charset="0"/>
            </a:endParaRPr>
          </a:p>
        </p:txBody>
      </p:sp>
      <p:sp>
        <p:nvSpPr>
          <p:cNvPr id="35" name="Footer Placeholder 6"/>
          <p:cNvSpPr>
            <a:spLocks noGrp="1"/>
          </p:cNvSpPr>
          <p:nvPr>
            <p:ph type="ftr" sz="quarter" idx="3"/>
          </p:nvPr>
        </p:nvSpPr>
        <p:spPr>
          <a:xfrm>
            <a:off x="1743075" y="6510336"/>
            <a:ext cx="2228850" cy="365125"/>
          </a:xfrm>
        </p:spPr>
        <p:txBody>
          <a:bodyPr/>
          <a:lstStyle/>
          <a:p>
            <a:r>
              <a:rPr lang="en-US" dirty="0"/>
              <a:t>www.lpdp.kemenkeu.go.id</a:t>
            </a:r>
          </a:p>
        </p:txBody>
      </p:sp>
      <p:sp>
        <p:nvSpPr>
          <p:cNvPr id="36" name="Title 1">
            <a:extLst>
              <a:ext uri="{FF2B5EF4-FFF2-40B4-BE49-F238E27FC236}">
                <a16:creationId xmlns:a16="http://schemas.microsoft.com/office/drawing/2014/main" xmlns="" id="{C3CCED43-3FFD-B84F-9946-19F2FF2A8A2F}"/>
              </a:ext>
            </a:extLst>
          </p:cNvPr>
          <p:cNvSpPr>
            <a:spLocks noGrp="1"/>
          </p:cNvSpPr>
          <p:nvPr>
            <p:ph type="title" idx="4294967295"/>
          </p:nvPr>
        </p:nvSpPr>
        <p:spPr>
          <a:xfrm>
            <a:off x="112236" y="203844"/>
            <a:ext cx="10458782" cy="886837"/>
          </a:xfrm>
        </p:spPr>
        <p:txBody>
          <a:bodyPr>
            <a:noAutofit/>
          </a:bodyPr>
          <a:lstStyle/>
          <a:p>
            <a:r>
              <a:rPr lang="en-US" sz="2800" dirty="0" err="1">
                <a:solidFill>
                  <a:schemeClr val="accent5">
                    <a:lumMod val="50000"/>
                  </a:schemeClr>
                </a:solidFill>
                <a:latin typeface="Century Gothic" panose="020B0502020202020204" charset="0"/>
                <a:cs typeface="Segoe UI" panose="020B0502040204020203" pitchFamily="34" charset="0"/>
              </a:rPr>
              <a:t>Karakteristik</a:t>
            </a:r>
            <a:r>
              <a:rPr lang="en-US" sz="2800" dirty="0">
                <a:solidFill>
                  <a:schemeClr val="accent5">
                    <a:lumMod val="50000"/>
                  </a:schemeClr>
                </a:solidFill>
                <a:latin typeface="Century Gothic" panose="020B0502020202020204" charset="0"/>
                <a:cs typeface="Segoe UI" panose="020B0502040204020203" pitchFamily="34" charset="0"/>
              </a:rPr>
              <a:t> Utama </a:t>
            </a:r>
            <a:r>
              <a:rPr lang="en-US" sz="2800" b="1" i="1" dirty="0">
                <a:solidFill>
                  <a:schemeClr val="accent5">
                    <a:lumMod val="50000"/>
                  </a:schemeClr>
                </a:solidFill>
                <a:latin typeface="Century Gothic" panose="020B0502020202020204" charset="0"/>
                <a:cs typeface="Segoe UI" panose="020B0502040204020203" pitchFamily="34" charset="0"/>
              </a:rPr>
              <a:t>RISPRO </a:t>
            </a:r>
            <a:r>
              <a:rPr lang="id-ID" sz="2800" b="1" i="1" dirty="0">
                <a:solidFill>
                  <a:srgbClr val="C00000"/>
                </a:solidFill>
                <a:latin typeface="Century Gothic" panose="020B0502020202020204" charset="0"/>
                <a:cs typeface="Segoe UI" panose="020B0502040204020203" pitchFamily="34" charset="0"/>
              </a:rPr>
              <a:t>KOMPETISI </a:t>
            </a:r>
            <a:br>
              <a:rPr lang="id-ID" sz="2800" b="1" i="1" dirty="0">
                <a:solidFill>
                  <a:srgbClr val="C00000"/>
                </a:solidFill>
                <a:latin typeface="Century Gothic" panose="020B0502020202020204" charset="0"/>
                <a:cs typeface="Segoe UI" panose="020B0502040204020203" pitchFamily="34" charset="0"/>
              </a:rPr>
            </a:br>
            <a:r>
              <a:rPr lang="id-ID" sz="2000" dirty="0">
                <a:solidFill>
                  <a:schemeClr val="accent5">
                    <a:lumMod val="50000"/>
                  </a:schemeClr>
                </a:solidFill>
                <a:latin typeface="Century Gothic" panose="020B0502020202020204" charset="0"/>
                <a:cs typeface="Segoe UI" panose="020B0502040204020203" pitchFamily="34" charset="0"/>
              </a:rPr>
              <a:t>(K</a:t>
            </a:r>
            <a:r>
              <a:rPr lang="en-US" sz="2000" dirty="0" err="1">
                <a:solidFill>
                  <a:schemeClr val="accent5">
                    <a:lumMod val="50000"/>
                  </a:schemeClr>
                </a:solidFill>
                <a:latin typeface="Century Gothic" panose="020B0502020202020204" charset="0"/>
                <a:cs typeface="Segoe UI" panose="020B0502040204020203" pitchFamily="34" charset="0"/>
              </a:rPr>
              <a:t>omersial</a:t>
            </a:r>
            <a:r>
              <a:rPr lang="en-US" sz="2000" dirty="0">
                <a:solidFill>
                  <a:schemeClr val="accent5">
                    <a:lumMod val="50000"/>
                  </a:schemeClr>
                </a:solidFill>
                <a:latin typeface="Century Gothic" panose="020B0502020202020204" charset="0"/>
                <a:cs typeface="Segoe UI" panose="020B0502040204020203" pitchFamily="34" charset="0"/>
              </a:rPr>
              <a:t> &amp; </a:t>
            </a:r>
            <a:r>
              <a:rPr lang="en-US" sz="2000" dirty="0" err="1">
                <a:solidFill>
                  <a:schemeClr val="accent5">
                    <a:lumMod val="50000"/>
                  </a:schemeClr>
                </a:solidFill>
                <a:latin typeface="Century Gothic" panose="020B0502020202020204" charset="0"/>
                <a:cs typeface="Segoe UI" panose="020B0502040204020203" pitchFamily="34" charset="0"/>
              </a:rPr>
              <a:t>Kebijakan</a:t>
            </a:r>
            <a:r>
              <a:rPr lang="en-US" sz="2000" dirty="0">
                <a:solidFill>
                  <a:schemeClr val="accent5">
                    <a:lumMod val="50000"/>
                  </a:schemeClr>
                </a:solidFill>
                <a:latin typeface="Century Gothic" panose="020B0502020202020204" charset="0"/>
                <a:cs typeface="Segoe UI" panose="020B0502040204020203" pitchFamily="34" charset="0"/>
              </a:rPr>
              <a:t>/Tata </a:t>
            </a:r>
            <a:r>
              <a:rPr lang="en-US" sz="2000" dirty="0" err="1">
                <a:solidFill>
                  <a:schemeClr val="accent5">
                    <a:lumMod val="50000"/>
                  </a:schemeClr>
                </a:solidFill>
                <a:latin typeface="Century Gothic" panose="020B0502020202020204" charset="0"/>
                <a:cs typeface="Segoe UI" panose="020B0502040204020203" pitchFamily="34" charset="0"/>
              </a:rPr>
              <a:t>Kelola</a:t>
            </a:r>
            <a:r>
              <a:rPr lang="id-ID" sz="2000" dirty="0">
                <a:solidFill>
                  <a:schemeClr val="accent5">
                    <a:lumMod val="50000"/>
                  </a:schemeClr>
                </a:solidFill>
                <a:latin typeface="Century Gothic" panose="020B0502020202020204" charset="0"/>
                <a:cs typeface="Segoe UI" panose="020B0502040204020203" pitchFamily="34" charset="0"/>
              </a:rPr>
              <a:t>)</a:t>
            </a:r>
            <a:r>
              <a:rPr lang="en-US" sz="2000" dirty="0">
                <a:solidFill>
                  <a:schemeClr val="accent5">
                    <a:lumMod val="50000"/>
                  </a:schemeClr>
                </a:solidFill>
                <a:latin typeface="Century Gothic" panose="020B0502020202020204" charset="0"/>
                <a:cs typeface="Segoe UI" panose="020B0502040204020203" pitchFamily="34" charset="0"/>
              </a:rPr>
              <a:t/>
            </a:r>
            <a:br>
              <a:rPr lang="en-US" sz="2000" dirty="0">
                <a:solidFill>
                  <a:schemeClr val="accent5">
                    <a:lumMod val="50000"/>
                  </a:schemeClr>
                </a:solidFill>
                <a:latin typeface="Century Gothic" panose="020B0502020202020204" charset="0"/>
                <a:cs typeface="Segoe UI" panose="020B0502040204020203" pitchFamily="34" charset="0"/>
              </a:rPr>
            </a:br>
            <a:endParaRPr lang="id-ID" sz="2000" dirty="0"/>
          </a:p>
        </p:txBody>
      </p:sp>
      <p:sp>
        <p:nvSpPr>
          <p:cNvPr id="37" name="Right Arrow 36">
            <a:extLst>
              <a:ext uri="{FF2B5EF4-FFF2-40B4-BE49-F238E27FC236}">
                <a16:creationId xmlns:a16="http://schemas.microsoft.com/office/drawing/2014/main" xmlns="" id="{D15147EC-706F-214A-9B34-55534979B217}"/>
              </a:ext>
            </a:extLst>
          </p:cNvPr>
          <p:cNvSpPr/>
          <p:nvPr/>
        </p:nvSpPr>
        <p:spPr>
          <a:xfrm>
            <a:off x="2735735" y="1893655"/>
            <a:ext cx="813603" cy="317436"/>
          </a:xfrm>
          <a:prstGeom prst="rightArrow">
            <a:avLst/>
          </a:prstGeom>
          <a:solidFill>
            <a:srgbClr val="C8411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29">
            <a:extLst>
              <a:ext uri="{FF2B5EF4-FFF2-40B4-BE49-F238E27FC236}">
                <a16:creationId xmlns:a16="http://schemas.microsoft.com/office/drawing/2014/main" xmlns="" id="{2710DED7-43D4-7649-B75A-997F0DF46CD9}"/>
              </a:ext>
            </a:extLst>
          </p:cNvPr>
          <p:cNvSpPr/>
          <p:nvPr/>
        </p:nvSpPr>
        <p:spPr>
          <a:xfrm flipV="1">
            <a:off x="3142536" y="2624857"/>
            <a:ext cx="338636" cy="38169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charset="0"/>
            </a:endParaRPr>
          </a:p>
        </p:txBody>
      </p:sp>
    </p:spTree>
    <p:extLst>
      <p:ext uri="{BB962C8B-B14F-4D97-AF65-F5344CB8AC3E}">
        <p14:creationId xmlns:p14="http://schemas.microsoft.com/office/powerpoint/2010/main" val="120611467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493500968"/>
              </p:ext>
            </p:extLst>
          </p:nvPr>
        </p:nvGraphicFramePr>
        <p:xfrm>
          <a:off x="302320" y="1232898"/>
          <a:ext cx="11515608" cy="5110802"/>
        </p:xfrm>
        <a:graphic>
          <a:graphicData uri="http://schemas.openxmlformats.org/drawingml/2006/table">
            <a:tbl>
              <a:tblPr firstRow="1" bandRow="1">
                <a:tableStyleId>{5C22544A-7EE6-4342-B048-85BDC9FD1C3A}</a:tableStyleId>
              </a:tblPr>
              <a:tblGrid>
                <a:gridCol w="1557718">
                  <a:extLst>
                    <a:ext uri="{9D8B030D-6E8A-4147-A177-3AD203B41FA5}">
                      <a16:colId xmlns:a16="http://schemas.microsoft.com/office/drawing/2014/main" xmlns="" val="20000"/>
                    </a:ext>
                  </a:extLst>
                </a:gridCol>
                <a:gridCol w="4928366">
                  <a:extLst>
                    <a:ext uri="{9D8B030D-6E8A-4147-A177-3AD203B41FA5}">
                      <a16:colId xmlns:a16="http://schemas.microsoft.com/office/drawing/2014/main" xmlns="" val="20001"/>
                    </a:ext>
                  </a:extLst>
                </a:gridCol>
                <a:gridCol w="5029524">
                  <a:extLst>
                    <a:ext uri="{9D8B030D-6E8A-4147-A177-3AD203B41FA5}">
                      <a16:colId xmlns:a16="http://schemas.microsoft.com/office/drawing/2014/main" xmlns="" val="20002"/>
                    </a:ext>
                  </a:extLst>
                </a:gridCol>
              </a:tblGrid>
              <a:tr h="501059">
                <a:tc>
                  <a:txBody>
                    <a:bodyPr/>
                    <a:lstStyle/>
                    <a:p>
                      <a:pPr algn="ctr"/>
                      <a:r>
                        <a:rPr lang="en-ID" sz="2000" i="1" dirty="0" err="1">
                          <a:latin typeface="Century Gothic" panose="020B0502020202020204" charset="0"/>
                        </a:rPr>
                        <a:t>Aspek</a:t>
                      </a:r>
                      <a:endParaRPr lang="en-ID" sz="2000" i="1" dirty="0">
                        <a:latin typeface="Century Gothic" panose="020B0502020202020204" charset="0"/>
                      </a:endParaRPr>
                    </a:p>
                  </a:txBody>
                  <a:tcPr>
                    <a:solidFill>
                      <a:schemeClr val="accent5">
                        <a:lumMod val="50000"/>
                      </a:schemeClr>
                    </a:solidFill>
                  </a:tcPr>
                </a:tc>
                <a:tc>
                  <a:txBody>
                    <a:bodyPr/>
                    <a:lstStyle/>
                    <a:p>
                      <a:pPr algn="ctr"/>
                      <a:r>
                        <a:rPr lang="en-ID" sz="2000" i="1" dirty="0">
                          <a:latin typeface="Century Gothic" panose="020B0502020202020204" charset="0"/>
                        </a:rPr>
                        <a:t>RISPRO </a:t>
                      </a:r>
                      <a:r>
                        <a:rPr lang="en-ID" sz="2000" i="1" dirty="0" err="1">
                          <a:latin typeface="Century Gothic" panose="020B0502020202020204" charset="0"/>
                        </a:rPr>
                        <a:t>Komersial</a:t>
                      </a:r>
                      <a:endParaRPr lang="en-ID" sz="2000" i="1" dirty="0">
                        <a:latin typeface="Century Gothic" panose="020B0502020202020204" charset="0"/>
                      </a:endParaRPr>
                    </a:p>
                  </a:txBody>
                  <a:tcPr>
                    <a:solidFill>
                      <a:schemeClr val="accent5">
                        <a:lumMod val="50000"/>
                      </a:schemeClr>
                    </a:solidFill>
                  </a:tcPr>
                </a:tc>
                <a:tc>
                  <a:txBody>
                    <a:bodyPr/>
                    <a:lstStyle/>
                    <a:p>
                      <a:pPr algn="ctr"/>
                      <a:r>
                        <a:rPr lang="en-ID" sz="2000" i="1" dirty="0">
                          <a:latin typeface="Century Gothic" panose="020B0502020202020204" charset="0"/>
                        </a:rPr>
                        <a:t>RISPRO </a:t>
                      </a:r>
                      <a:r>
                        <a:rPr lang="en-ID" sz="2000" i="1" dirty="0" err="1">
                          <a:latin typeface="Century Gothic" panose="020B0502020202020204" charset="0"/>
                        </a:rPr>
                        <a:t>Kebijakan</a:t>
                      </a:r>
                      <a:r>
                        <a:rPr lang="en-ID" sz="2000" i="1" dirty="0">
                          <a:latin typeface="Century Gothic" panose="020B0502020202020204" charset="0"/>
                        </a:rPr>
                        <a:t>/Tata </a:t>
                      </a:r>
                      <a:r>
                        <a:rPr lang="en-ID" sz="2000" i="1" dirty="0" err="1">
                          <a:latin typeface="Century Gothic" panose="020B0502020202020204" charset="0"/>
                        </a:rPr>
                        <a:t>Kelola</a:t>
                      </a:r>
                      <a:endParaRPr lang="en-ID" sz="2000" i="1" dirty="0">
                        <a:latin typeface="Century Gothic" panose="020B0502020202020204" charset="0"/>
                      </a:endParaRPr>
                    </a:p>
                  </a:txBody>
                  <a:tcPr>
                    <a:solidFill>
                      <a:schemeClr val="accent5">
                        <a:lumMod val="50000"/>
                      </a:schemeClr>
                    </a:solidFill>
                  </a:tcPr>
                </a:tc>
                <a:extLst>
                  <a:ext uri="{0D108BD9-81ED-4DB2-BD59-A6C34878D82A}">
                    <a16:rowId xmlns:a16="http://schemas.microsoft.com/office/drawing/2014/main" xmlns="" val="10000"/>
                  </a:ext>
                </a:extLst>
              </a:tr>
              <a:tr h="2906142">
                <a:tc>
                  <a:txBody>
                    <a:bodyPr/>
                    <a:lstStyle/>
                    <a:p>
                      <a:pPr algn="ctr"/>
                      <a:r>
                        <a:rPr lang="en-ID" sz="2000" b="1" i="1" dirty="0" err="1">
                          <a:latin typeface="Century Gothic" panose="020B0502020202020204" charset="0"/>
                        </a:rPr>
                        <a:t>Fokus</a:t>
                      </a:r>
                      <a:r>
                        <a:rPr lang="en-ID" sz="2000" b="1" i="1" dirty="0">
                          <a:latin typeface="Century Gothic" panose="020B0502020202020204" charset="0"/>
                        </a:rPr>
                        <a:t> </a:t>
                      </a:r>
                      <a:r>
                        <a:rPr lang="en-ID" sz="2000" b="1" i="1" dirty="0" err="1">
                          <a:latin typeface="Century Gothic" panose="020B0502020202020204" charset="0"/>
                        </a:rPr>
                        <a:t>Riset</a:t>
                      </a:r>
                      <a:endParaRPr lang="en-ID" sz="2000" b="1" i="1" dirty="0">
                        <a:latin typeface="Century Gothic" panose="020B0502020202020204" charset="0"/>
                      </a:endParaRPr>
                    </a:p>
                    <a:p>
                      <a:pPr algn="ctr"/>
                      <a:endParaRPr lang="en-ID" sz="2000" b="1" i="1" dirty="0">
                        <a:latin typeface="Century Gothic" panose="020B0502020202020204" charset="0"/>
                      </a:endParaRPr>
                    </a:p>
                    <a:p>
                      <a:pPr algn="ctr"/>
                      <a:endParaRPr lang="en-ID" sz="2000" b="1" i="1" dirty="0">
                        <a:latin typeface="Century Gothic" panose="020B0502020202020204" charset="0"/>
                      </a:endParaRPr>
                    </a:p>
                    <a:p>
                      <a:pPr algn="ctr"/>
                      <a:endParaRPr lang="en-ID" sz="2000" b="1" i="1" dirty="0">
                        <a:latin typeface="Century Gothic" panose="020B0502020202020204" charset="0"/>
                      </a:endParaRPr>
                    </a:p>
                    <a:p>
                      <a:pPr algn="ctr"/>
                      <a:endParaRPr lang="en-ID" sz="2000" b="1" i="1" dirty="0">
                        <a:latin typeface="Century Gothic" panose="020B0502020202020204" charset="0"/>
                      </a:endParaRPr>
                    </a:p>
                    <a:p>
                      <a:pPr algn="ctr"/>
                      <a:endParaRPr lang="en-ID" sz="2000" b="1" i="1" dirty="0">
                        <a:latin typeface="Century Gothic" panose="020B0502020202020204" charset="0"/>
                      </a:endParaRPr>
                    </a:p>
                  </a:txBody>
                  <a:tcPr/>
                </a:tc>
                <a:tc gridSpan="2">
                  <a:txBody>
                    <a:bodyPr/>
                    <a:lstStyle/>
                    <a:p>
                      <a:pPr marL="86995" indent="0" defTabSz="321310">
                        <a:buFont typeface="+mj-lt"/>
                        <a:buNone/>
                        <a:defRPr/>
                      </a:pPr>
                      <a:endParaRPr lang="en-ID" sz="2400" i="1" kern="0" dirty="0">
                        <a:solidFill>
                          <a:schemeClr val="tx1"/>
                        </a:solidFill>
                        <a:latin typeface="Century Gothic" panose="020B0502020202020204" charset="0"/>
                        <a:ea typeface="Century Gothic" panose="020B0502020202020204" charset="0"/>
                        <a:cs typeface="Segoe UI" panose="020B0502040204020203" pitchFamily="34" charset="0"/>
                      </a:endParaRPr>
                    </a:p>
                    <a:p>
                      <a:pPr marL="86995" indent="0" defTabSz="321310">
                        <a:buFont typeface="+mj-lt"/>
                        <a:buNone/>
                        <a:defRPr/>
                      </a:pPr>
                      <a:endParaRPr lang="en-ID" sz="2400" i="1" kern="0" dirty="0">
                        <a:solidFill>
                          <a:schemeClr val="tx1"/>
                        </a:solidFill>
                        <a:latin typeface="Century Gothic" panose="020B0502020202020204" charset="0"/>
                        <a:ea typeface="Century Gothic" panose="020B0502020202020204" charset="0"/>
                        <a:cs typeface="Segoe UI" panose="020B0502040204020203" pitchFamily="34" charset="0"/>
                      </a:endParaRPr>
                    </a:p>
                    <a:p>
                      <a:pPr marL="86995" indent="0" defTabSz="321310">
                        <a:buFont typeface="+mj-lt"/>
                        <a:buNone/>
                        <a:defRPr/>
                      </a:pPr>
                      <a:endParaRPr lang="en-ID" sz="2400" i="1" kern="0" dirty="0">
                        <a:solidFill>
                          <a:schemeClr val="tx1"/>
                        </a:solidFill>
                        <a:latin typeface="Century Gothic" panose="020B0502020202020204" charset="0"/>
                        <a:ea typeface="Century Gothic" panose="020B0502020202020204" charset="0"/>
                        <a:cs typeface="Segoe UI" panose="020B0502040204020203" pitchFamily="34" charset="0"/>
                      </a:endParaRPr>
                    </a:p>
                    <a:p>
                      <a:pPr marL="86995" indent="0" defTabSz="321310">
                        <a:buFont typeface="+mj-lt"/>
                        <a:buNone/>
                        <a:defRPr/>
                      </a:pPr>
                      <a:endParaRPr lang="en-ID" sz="2400" i="1" kern="0" dirty="0">
                        <a:solidFill>
                          <a:schemeClr val="tx1"/>
                        </a:solidFill>
                        <a:latin typeface="Century Gothic" panose="020B0502020202020204" charset="0"/>
                        <a:ea typeface="Century Gothic" panose="020B0502020202020204" charset="0"/>
                        <a:cs typeface="Segoe UI" panose="020B0502040204020203" pitchFamily="34" charset="0"/>
                      </a:endParaRPr>
                    </a:p>
                  </a:txBody>
                  <a:tcPr/>
                </a:tc>
                <a:tc hMerge="1">
                  <a:txBody>
                    <a:bodyPr/>
                    <a:lstStyle/>
                    <a:p>
                      <a:endParaRPr lang="id-ID"/>
                    </a:p>
                  </a:txBody>
                  <a:tcPr/>
                </a:tc>
                <a:extLst>
                  <a:ext uri="{0D108BD9-81ED-4DB2-BD59-A6C34878D82A}">
                    <a16:rowId xmlns:a16="http://schemas.microsoft.com/office/drawing/2014/main" xmlns="" val="10001"/>
                  </a:ext>
                </a:extLst>
              </a:tr>
              <a:tr h="1703601">
                <a:tc>
                  <a:txBody>
                    <a:bodyPr/>
                    <a:lstStyle/>
                    <a:p>
                      <a:pPr algn="ctr"/>
                      <a:r>
                        <a:rPr lang="en-ID" sz="2000" b="1" i="1" dirty="0" err="1">
                          <a:latin typeface="Century Gothic" panose="020B0502020202020204" charset="0"/>
                        </a:rPr>
                        <a:t>Luaran</a:t>
                      </a:r>
                      <a:r>
                        <a:rPr lang="en-ID" sz="2000" b="1" i="1" dirty="0">
                          <a:latin typeface="Century Gothic" panose="020B0502020202020204" charset="0"/>
                        </a:rPr>
                        <a:t> Utama</a:t>
                      </a:r>
                    </a:p>
                  </a:txBody>
                  <a:tcPr/>
                </a:tc>
                <a:tc>
                  <a:txBody>
                    <a:bodyPr/>
                    <a:lstStyle/>
                    <a:p>
                      <a:pPr marL="285750" lvl="0" indent="-285750">
                        <a:spcAft>
                          <a:spcPts val="0"/>
                        </a:spcAft>
                        <a:buFont typeface="Arial" panose="020B0604020202020204" pitchFamily="34" charset="0"/>
                        <a:buChar char="•"/>
                      </a:pPr>
                      <a:r>
                        <a:rPr lang="id-ID" sz="2000" i="1" dirty="0">
                          <a:latin typeface="Century Gothic" panose="020B0502020202020204" charset="0"/>
                          <a:cs typeface="Segoe UI" panose="020B0502040204020203" pitchFamily="34" charset="0"/>
                        </a:rPr>
                        <a:t>Produk atau teknologi layak komersial;</a:t>
                      </a:r>
                    </a:p>
                    <a:p>
                      <a:pPr marL="285750" lvl="0" indent="-285750">
                        <a:spcAft>
                          <a:spcPts val="0"/>
                        </a:spcAft>
                        <a:buFont typeface="Arial" panose="020B0604020202020204" pitchFamily="34" charset="0"/>
                        <a:buChar char="•"/>
                      </a:pPr>
                      <a:r>
                        <a:rPr lang="id-ID" sz="2000" i="1" dirty="0">
                          <a:latin typeface="Century Gothic" panose="020B0502020202020204" charset="0"/>
                          <a:cs typeface="Segoe UI" panose="020B0502040204020203" pitchFamily="34" charset="0"/>
                        </a:rPr>
                        <a:t>Kekayaan Intelektual (KI); </a:t>
                      </a:r>
                    </a:p>
                    <a:p>
                      <a:pPr marL="285750" lvl="0" indent="-285750">
                        <a:spcAft>
                          <a:spcPts val="0"/>
                        </a:spcAft>
                        <a:buFont typeface="Arial" panose="020B0604020202020204" pitchFamily="34" charset="0"/>
                        <a:buChar char="•"/>
                      </a:pPr>
                      <a:r>
                        <a:rPr lang="id-ID" sz="2000" i="1" dirty="0">
                          <a:latin typeface="Century Gothic" panose="020B0502020202020204" charset="0"/>
                          <a:cs typeface="Segoe UI" panose="020B0502040204020203" pitchFamily="34" charset="0"/>
                        </a:rPr>
                        <a:t>Publikasi Ilmiah.</a:t>
                      </a:r>
                    </a:p>
                  </a:txBody>
                  <a:tcPr/>
                </a:tc>
                <a:tc>
                  <a:txBody>
                    <a:bodyPr/>
                    <a:lstStyle/>
                    <a:p>
                      <a:pPr marL="285750" lvl="0" indent="-285750">
                        <a:spcAft>
                          <a:spcPts val="0"/>
                        </a:spcAft>
                        <a:buFont typeface="Arial" panose="020B0604020202020204" pitchFamily="34" charset="0"/>
                        <a:buChar char="•"/>
                      </a:pPr>
                      <a:r>
                        <a:rPr lang="id-ID" sz="2000" i="1" dirty="0">
                          <a:latin typeface="Century Gothic" panose="020B0502020202020204" charset="0"/>
                          <a:cs typeface="Segoe UI" panose="020B0502040204020203" pitchFamily="34" charset="0"/>
                        </a:rPr>
                        <a:t>Naskah Akademik Kebijakan; </a:t>
                      </a:r>
                    </a:p>
                    <a:p>
                      <a:pPr marL="285750" lvl="0" indent="-285750">
                        <a:spcAft>
                          <a:spcPts val="0"/>
                        </a:spcAft>
                        <a:buFont typeface="Arial" panose="020B0604020202020204" pitchFamily="34" charset="0"/>
                        <a:buChar char="•"/>
                      </a:pPr>
                      <a:r>
                        <a:rPr lang="id-ID" sz="2000" i="1" dirty="0">
                          <a:latin typeface="Century Gothic" panose="020B0502020202020204" charset="0"/>
                          <a:cs typeface="Segoe UI" panose="020B0502040204020203" pitchFamily="34" charset="0"/>
                        </a:rPr>
                        <a:t>Modul Model/Tata Kelola; </a:t>
                      </a:r>
                    </a:p>
                    <a:p>
                      <a:pPr marL="285750" lvl="0" indent="-285750">
                        <a:spcAft>
                          <a:spcPts val="0"/>
                        </a:spcAft>
                        <a:buFont typeface="Arial" panose="020B0604020202020204" pitchFamily="34" charset="0"/>
                        <a:buChar char="•"/>
                      </a:pPr>
                      <a:r>
                        <a:rPr lang="id-ID" sz="2000" i="1" dirty="0">
                          <a:latin typeface="Century Gothic" panose="020B0502020202020204" charset="0"/>
                          <a:cs typeface="Segoe UI" panose="020B0502040204020203" pitchFamily="34" charset="0"/>
                        </a:rPr>
                        <a:t>Publikasi Ilmiah.</a:t>
                      </a:r>
                    </a:p>
                  </a:txBody>
                  <a:tcPr/>
                </a:tc>
                <a:extLst>
                  <a:ext uri="{0D108BD9-81ED-4DB2-BD59-A6C34878D82A}">
                    <a16:rowId xmlns:a16="http://schemas.microsoft.com/office/drawing/2014/main" xmlns="" val="10002"/>
                  </a:ext>
                </a:extLst>
              </a:tr>
            </a:tbl>
          </a:graphicData>
        </a:graphic>
      </p:graphicFrame>
      <p:sp>
        <p:nvSpPr>
          <p:cNvPr id="4" name="Slide Number Placeholder 3"/>
          <p:cNvSpPr>
            <a:spLocks noGrp="1"/>
          </p:cNvSpPr>
          <p:nvPr>
            <p:ph type="sldNum" sz="quarter" idx="4294967295"/>
          </p:nvPr>
        </p:nvSpPr>
        <p:spPr>
          <a:xfrm>
            <a:off x="11174413" y="6538913"/>
            <a:ext cx="1017587" cy="365125"/>
          </a:xfrm>
        </p:spPr>
        <p:txBody>
          <a:bodyPr/>
          <a:lstStyle/>
          <a:p>
            <a:fld id="{4BF1F654-3CB5-42E1-BDF3-9E0B30BD1518}" type="slidenum">
              <a:rPr lang="en-US" smtClean="0"/>
              <a:t>11</a:t>
            </a:fld>
            <a:endParaRPr lang="en-US" dirty="0"/>
          </a:p>
        </p:txBody>
      </p:sp>
      <p:sp>
        <p:nvSpPr>
          <p:cNvPr id="5" name="Rectangle 4"/>
          <p:cNvSpPr/>
          <p:nvPr/>
        </p:nvSpPr>
        <p:spPr>
          <a:xfrm>
            <a:off x="1882971" y="1829077"/>
            <a:ext cx="6096000" cy="1938992"/>
          </a:xfrm>
          <a:prstGeom prst="rect">
            <a:avLst/>
          </a:prstGeom>
        </p:spPr>
        <p:txBody>
          <a:bodyPr>
            <a:spAutoFit/>
          </a:bodyPr>
          <a:lstStyle/>
          <a:p>
            <a:pPr marL="342900" indent="-255905" defTabSz="321310">
              <a:buFont typeface="+mj-lt"/>
              <a:buAutoNum type="arabicPeriod"/>
              <a:defRPr/>
            </a:pPr>
            <a:r>
              <a:rPr lang="id-ID" sz="2000" i="1" kern="0" dirty="0">
                <a:latin typeface="Century Gothic" panose="020B0502020202020204" charset="0"/>
                <a:ea typeface="Century Gothic" panose="020B0502020202020204" charset="0"/>
                <a:cs typeface="Segoe UI" panose="020B0502040204020203" pitchFamily="34" charset="0"/>
              </a:rPr>
              <a:t>Pangan, </a:t>
            </a:r>
          </a:p>
          <a:p>
            <a:pPr marL="342900" indent="-255905" defTabSz="321310">
              <a:buFont typeface="+mj-lt"/>
              <a:buAutoNum type="arabicPeriod"/>
              <a:defRPr/>
            </a:pPr>
            <a:r>
              <a:rPr lang="id-ID" sz="2000" i="1" kern="0" dirty="0">
                <a:latin typeface="Century Gothic" panose="020B0502020202020204" charset="0"/>
                <a:ea typeface="Century Gothic" panose="020B0502020202020204" charset="0"/>
                <a:cs typeface="Segoe UI" panose="020B0502040204020203" pitchFamily="34" charset="0"/>
              </a:rPr>
              <a:t>Energi, </a:t>
            </a:r>
          </a:p>
          <a:p>
            <a:pPr marL="342900" indent="-255905" defTabSz="321310">
              <a:buFont typeface="+mj-lt"/>
              <a:buAutoNum type="arabicPeriod"/>
              <a:defRPr/>
            </a:pPr>
            <a:r>
              <a:rPr lang="id-ID" sz="2000" i="1" kern="0" dirty="0">
                <a:latin typeface="Century Gothic" panose="020B0502020202020204" charset="0"/>
                <a:ea typeface="Century Gothic" panose="020B0502020202020204" charset="0"/>
                <a:cs typeface="Segoe UI" panose="020B0502040204020203" pitchFamily="34" charset="0"/>
              </a:rPr>
              <a:t>Kesehatan dan Obat, </a:t>
            </a:r>
          </a:p>
          <a:p>
            <a:pPr marL="342900" indent="-255905" defTabSz="321310">
              <a:buFont typeface="+mj-lt"/>
              <a:buAutoNum type="arabicPeriod"/>
              <a:defRPr/>
            </a:pPr>
            <a:r>
              <a:rPr lang="id-ID" sz="2000" i="1" kern="0" dirty="0">
                <a:latin typeface="Century Gothic" panose="020B0502020202020204" charset="0"/>
                <a:ea typeface="Century Gothic" panose="020B0502020202020204" charset="0"/>
                <a:cs typeface="Segoe UI" panose="020B0502040204020203" pitchFamily="34" charset="0"/>
              </a:rPr>
              <a:t>Transportasi, </a:t>
            </a:r>
          </a:p>
          <a:p>
            <a:pPr marL="342900" indent="-255905" defTabSz="321310">
              <a:buFont typeface="+mj-lt"/>
              <a:buAutoNum type="arabicPeriod"/>
              <a:defRPr/>
            </a:pPr>
            <a:r>
              <a:rPr lang="id-ID" sz="2000" i="1" kern="0" dirty="0">
                <a:latin typeface="Century Gothic" panose="020B0502020202020204" charset="0"/>
                <a:ea typeface="Century Gothic" panose="020B0502020202020204" charset="0"/>
                <a:cs typeface="Segoe UI" panose="020B0502040204020203" pitchFamily="34" charset="0"/>
              </a:rPr>
              <a:t>Informasi dan Komunikasi, </a:t>
            </a:r>
          </a:p>
          <a:p>
            <a:pPr marL="342900" indent="-255905" defTabSz="321310">
              <a:buFont typeface="+mj-lt"/>
              <a:buAutoNum type="arabicPeriod"/>
              <a:defRPr/>
            </a:pPr>
            <a:r>
              <a:rPr lang="id-ID" sz="2000" i="1" kern="0" dirty="0">
                <a:latin typeface="Century Gothic" panose="020B0502020202020204" charset="0"/>
                <a:ea typeface="Century Gothic" panose="020B0502020202020204" charset="0"/>
                <a:cs typeface="Segoe UI" panose="020B0502040204020203" pitchFamily="34" charset="0"/>
              </a:rPr>
              <a:t>Pertahanan dan Keamanan, </a:t>
            </a:r>
          </a:p>
        </p:txBody>
      </p:sp>
      <p:sp>
        <p:nvSpPr>
          <p:cNvPr id="6" name="Rectangle 5"/>
          <p:cNvSpPr/>
          <p:nvPr/>
        </p:nvSpPr>
        <p:spPr>
          <a:xfrm>
            <a:off x="6314647" y="1829077"/>
            <a:ext cx="5575033" cy="2862322"/>
          </a:xfrm>
          <a:prstGeom prst="rect">
            <a:avLst/>
          </a:prstGeom>
        </p:spPr>
        <p:txBody>
          <a:bodyPr wrap="square">
            <a:spAutoFit/>
          </a:bodyPr>
          <a:lstStyle/>
          <a:p>
            <a:pPr marL="450850" indent="-363855" defTabSz="321310">
              <a:buFont typeface="+mj-lt"/>
              <a:buAutoNum type="arabicPeriod" startAt="7"/>
              <a:defRPr/>
            </a:pPr>
            <a:r>
              <a:rPr lang="id-ID" sz="2000" i="1" kern="0" dirty="0">
                <a:latin typeface="Century Gothic" panose="020B0502020202020204" charset="0"/>
                <a:ea typeface="Century Gothic" panose="020B0502020202020204" charset="0"/>
                <a:cs typeface="Segoe UI" panose="020B0502040204020203" pitchFamily="34" charset="0"/>
              </a:rPr>
              <a:t>Material Maju, </a:t>
            </a:r>
          </a:p>
          <a:p>
            <a:pPr marL="450850" indent="-363855" defTabSz="321310">
              <a:buFont typeface="+mj-lt"/>
              <a:buAutoNum type="arabicPeriod" startAt="7"/>
              <a:defRPr/>
            </a:pPr>
            <a:r>
              <a:rPr lang="id-ID" sz="2000" i="1" kern="0" dirty="0">
                <a:latin typeface="Century Gothic" panose="020B0502020202020204" charset="0"/>
                <a:ea typeface="Century Gothic" panose="020B0502020202020204" charset="0"/>
                <a:cs typeface="Segoe UI" panose="020B0502040204020203" pitchFamily="34" charset="0"/>
              </a:rPr>
              <a:t>Kemaritiman, </a:t>
            </a:r>
          </a:p>
          <a:p>
            <a:pPr marL="450850" indent="-363855" defTabSz="321310">
              <a:buFont typeface="+mj-lt"/>
              <a:buAutoNum type="arabicPeriod" startAt="7"/>
              <a:defRPr/>
            </a:pPr>
            <a:r>
              <a:rPr lang="id-ID" sz="2000" i="1" kern="0" dirty="0">
                <a:latin typeface="Century Gothic" panose="020B0502020202020204" charset="0"/>
                <a:ea typeface="Century Gothic" panose="020B0502020202020204" charset="0"/>
                <a:cs typeface="Segoe UI" panose="020B0502040204020203" pitchFamily="34" charset="0"/>
              </a:rPr>
              <a:t>Manajemen Penanggulangan Bencana dan Pelestarian Lingkungan, </a:t>
            </a:r>
          </a:p>
          <a:p>
            <a:pPr marL="450850" indent="-363855" defTabSz="321310">
              <a:buFont typeface="+mj-lt"/>
              <a:buAutoNum type="arabicPeriod" startAt="7"/>
              <a:defRPr/>
            </a:pPr>
            <a:r>
              <a:rPr lang="id-ID" sz="2000" i="1" kern="0" dirty="0">
                <a:latin typeface="Century Gothic" panose="020B0502020202020204" charset="0"/>
                <a:ea typeface="Century Gothic" panose="020B0502020202020204" charset="0"/>
                <a:cs typeface="Segoe UI" panose="020B0502040204020203" pitchFamily="34" charset="0"/>
              </a:rPr>
              <a:t>Pengembangan Pariwisata  dan Ekonomi Kreatif, </a:t>
            </a:r>
          </a:p>
          <a:p>
            <a:pPr marL="450850" indent="-363855" defTabSz="321310">
              <a:buFont typeface="+mj-lt"/>
              <a:buAutoNum type="arabicPeriod" startAt="7"/>
              <a:defRPr/>
            </a:pPr>
            <a:r>
              <a:rPr lang="id-ID" sz="2000" i="1" kern="0" dirty="0">
                <a:latin typeface="Century Gothic" panose="020B0502020202020204" charset="0"/>
                <a:ea typeface="Century Gothic" panose="020B0502020202020204" charset="0"/>
                <a:cs typeface="Segoe UI" panose="020B0502040204020203" pitchFamily="34" charset="0"/>
              </a:rPr>
              <a:t>Sosial Humaniora, Seni, Budaya dan Pendidikan.</a:t>
            </a:r>
          </a:p>
          <a:p>
            <a:pPr marL="86995" defTabSz="321310">
              <a:defRPr/>
            </a:pPr>
            <a:endParaRPr lang="id-ID" sz="2000" i="1" kern="0" dirty="0">
              <a:latin typeface="Century Gothic" panose="020B0502020202020204" charset="0"/>
              <a:ea typeface="Century Gothic" panose="020B0502020202020204" charset="0"/>
              <a:cs typeface="Segoe UI" panose="020B0502040204020203" pitchFamily="34" charset="0"/>
            </a:endParaRPr>
          </a:p>
        </p:txBody>
      </p:sp>
      <p:sp>
        <p:nvSpPr>
          <p:cNvPr id="7" name="Title 6"/>
          <p:cNvSpPr>
            <a:spLocks noGrp="1"/>
          </p:cNvSpPr>
          <p:nvPr>
            <p:ph type="title" idx="4294967295"/>
          </p:nvPr>
        </p:nvSpPr>
        <p:spPr>
          <a:xfrm>
            <a:off x="302320" y="387637"/>
            <a:ext cx="10268119" cy="731837"/>
          </a:xfrm>
        </p:spPr>
        <p:txBody>
          <a:bodyPr>
            <a:noAutofit/>
          </a:bodyPr>
          <a:lstStyle/>
          <a:p>
            <a:r>
              <a:rPr lang="en-US" sz="2800" b="1" dirty="0">
                <a:solidFill>
                  <a:schemeClr val="accent5">
                    <a:lumMod val="50000"/>
                  </a:schemeClr>
                </a:solidFill>
                <a:latin typeface="Century Gothic" panose="020B0502020202020204" charset="0"/>
                <a:cs typeface="Segoe UI" panose="020B0502040204020203" pitchFamily="34" charset="0"/>
              </a:rPr>
              <a:t>RISPRO </a:t>
            </a:r>
            <a:r>
              <a:rPr lang="id-ID" sz="2800" b="1" dirty="0">
                <a:solidFill>
                  <a:srgbClr val="C00000"/>
                </a:solidFill>
                <a:latin typeface="Century Gothic" panose="020B0502020202020204" charset="0"/>
                <a:cs typeface="Segoe UI" panose="020B0502040204020203" pitchFamily="34" charset="0"/>
              </a:rPr>
              <a:t>KOMPETISI </a:t>
            </a:r>
            <a:r>
              <a:rPr lang="id-ID" sz="1800" dirty="0">
                <a:solidFill>
                  <a:schemeClr val="accent5">
                    <a:lumMod val="50000"/>
                  </a:schemeClr>
                </a:solidFill>
                <a:latin typeface="Century Gothic" panose="020B0502020202020204" charset="0"/>
                <a:cs typeface="Segoe UI" panose="020B0502040204020203" pitchFamily="34" charset="0"/>
              </a:rPr>
              <a:t>(K</a:t>
            </a:r>
            <a:r>
              <a:rPr lang="en-US" sz="1800" dirty="0" err="1">
                <a:solidFill>
                  <a:schemeClr val="accent5">
                    <a:lumMod val="50000"/>
                  </a:schemeClr>
                </a:solidFill>
                <a:latin typeface="Century Gothic" panose="020B0502020202020204" charset="0"/>
                <a:cs typeface="Segoe UI" panose="020B0502040204020203" pitchFamily="34" charset="0"/>
              </a:rPr>
              <a:t>omersial</a:t>
            </a:r>
            <a:r>
              <a:rPr lang="en-US" sz="1800" dirty="0">
                <a:solidFill>
                  <a:schemeClr val="accent5">
                    <a:lumMod val="50000"/>
                  </a:schemeClr>
                </a:solidFill>
                <a:latin typeface="Century Gothic" panose="020B0502020202020204" charset="0"/>
                <a:cs typeface="Segoe UI" panose="020B0502040204020203" pitchFamily="34" charset="0"/>
              </a:rPr>
              <a:t> &amp; </a:t>
            </a:r>
            <a:r>
              <a:rPr lang="en-US" sz="1800" dirty="0" err="1">
                <a:solidFill>
                  <a:schemeClr val="accent5">
                    <a:lumMod val="50000"/>
                  </a:schemeClr>
                </a:solidFill>
                <a:latin typeface="Century Gothic" panose="020B0502020202020204" charset="0"/>
                <a:cs typeface="Segoe UI" panose="020B0502040204020203" pitchFamily="34" charset="0"/>
              </a:rPr>
              <a:t>Kebijakan</a:t>
            </a:r>
            <a:r>
              <a:rPr lang="en-US" sz="1800" dirty="0">
                <a:solidFill>
                  <a:schemeClr val="accent5">
                    <a:lumMod val="50000"/>
                  </a:schemeClr>
                </a:solidFill>
                <a:latin typeface="Century Gothic" panose="020B0502020202020204" charset="0"/>
                <a:cs typeface="Segoe UI" panose="020B0502040204020203" pitchFamily="34" charset="0"/>
              </a:rPr>
              <a:t>/Tata </a:t>
            </a:r>
            <a:r>
              <a:rPr lang="en-US" sz="1800" dirty="0" err="1">
                <a:solidFill>
                  <a:schemeClr val="accent5">
                    <a:lumMod val="50000"/>
                  </a:schemeClr>
                </a:solidFill>
                <a:latin typeface="Century Gothic" panose="020B0502020202020204" charset="0"/>
                <a:cs typeface="Segoe UI" panose="020B0502040204020203" pitchFamily="34" charset="0"/>
              </a:rPr>
              <a:t>Kelola</a:t>
            </a:r>
            <a:r>
              <a:rPr lang="id-ID" sz="1800" dirty="0">
                <a:solidFill>
                  <a:schemeClr val="accent5">
                    <a:lumMod val="50000"/>
                  </a:schemeClr>
                </a:solidFill>
                <a:latin typeface="Century Gothic" panose="020B0502020202020204" charset="0"/>
                <a:cs typeface="Segoe UI" panose="020B0502040204020203" pitchFamily="34" charset="0"/>
              </a:rPr>
              <a:t>)</a:t>
            </a:r>
            <a:r>
              <a:rPr lang="en-US" sz="1800" dirty="0">
                <a:solidFill>
                  <a:schemeClr val="accent5">
                    <a:lumMod val="50000"/>
                  </a:schemeClr>
                </a:solidFill>
                <a:latin typeface="Century Gothic" panose="020B0502020202020204" charset="0"/>
                <a:cs typeface="Segoe UI" panose="020B0502040204020203" pitchFamily="34" charset="0"/>
              </a:rPr>
              <a:t/>
            </a:r>
            <a:br>
              <a:rPr lang="en-US" sz="1800" dirty="0">
                <a:solidFill>
                  <a:schemeClr val="accent5">
                    <a:lumMod val="50000"/>
                  </a:schemeClr>
                </a:solidFill>
                <a:latin typeface="Century Gothic" panose="020B0502020202020204" charset="0"/>
                <a:cs typeface="Segoe UI" panose="020B0502040204020203" pitchFamily="34" charset="0"/>
              </a:rPr>
            </a:br>
            <a:endParaRPr lang="id-ID" sz="1800" dirty="0"/>
          </a:p>
        </p:txBody>
      </p:sp>
      <p:sp>
        <p:nvSpPr>
          <p:cNvPr id="8" name="Footer Placeholder 6"/>
          <p:cNvSpPr>
            <a:spLocks noGrp="1"/>
          </p:cNvSpPr>
          <p:nvPr>
            <p:ph type="ftr" sz="quarter" idx="3"/>
          </p:nvPr>
        </p:nvSpPr>
        <p:spPr>
          <a:xfrm>
            <a:off x="1743075" y="6510336"/>
            <a:ext cx="2228850" cy="365125"/>
          </a:xfrm>
        </p:spPr>
        <p:txBody>
          <a:bodyPr/>
          <a:lstStyle/>
          <a:p>
            <a:r>
              <a:rPr lang="en-US" dirty="0"/>
              <a:t>www.lpdp.kemenkeu.go.id</a:t>
            </a:r>
          </a:p>
        </p:txBody>
      </p:sp>
    </p:spTree>
    <p:extLst>
      <p:ext uri="{BB962C8B-B14F-4D97-AF65-F5344CB8AC3E}">
        <p14:creationId xmlns:p14="http://schemas.microsoft.com/office/powerpoint/2010/main" val="28127925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594359436"/>
              </p:ext>
            </p:extLst>
          </p:nvPr>
        </p:nvGraphicFramePr>
        <p:xfrm>
          <a:off x="302320" y="1274458"/>
          <a:ext cx="11446335" cy="5001653"/>
        </p:xfrm>
        <a:graphic>
          <a:graphicData uri="http://schemas.openxmlformats.org/drawingml/2006/table">
            <a:tbl>
              <a:tblPr firstRow="1" bandRow="1">
                <a:tableStyleId>{5C22544A-7EE6-4342-B048-85BDC9FD1C3A}</a:tableStyleId>
              </a:tblPr>
              <a:tblGrid>
                <a:gridCol w="1548347">
                  <a:extLst>
                    <a:ext uri="{9D8B030D-6E8A-4147-A177-3AD203B41FA5}">
                      <a16:colId xmlns:a16="http://schemas.microsoft.com/office/drawing/2014/main" xmlns="" val="20000"/>
                    </a:ext>
                  </a:extLst>
                </a:gridCol>
                <a:gridCol w="4898719">
                  <a:extLst>
                    <a:ext uri="{9D8B030D-6E8A-4147-A177-3AD203B41FA5}">
                      <a16:colId xmlns:a16="http://schemas.microsoft.com/office/drawing/2014/main" xmlns="" val="20001"/>
                    </a:ext>
                  </a:extLst>
                </a:gridCol>
                <a:gridCol w="4999269">
                  <a:extLst>
                    <a:ext uri="{9D8B030D-6E8A-4147-A177-3AD203B41FA5}">
                      <a16:colId xmlns:a16="http://schemas.microsoft.com/office/drawing/2014/main" xmlns="" val="20002"/>
                    </a:ext>
                  </a:extLst>
                </a:gridCol>
              </a:tblGrid>
              <a:tr h="457138">
                <a:tc>
                  <a:txBody>
                    <a:bodyPr/>
                    <a:lstStyle/>
                    <a:p>
                      <a:pPr algn="ctr"/>
                      <a:r>
                        <a:rPr lang="en-ID" sz="2000" i="1" dirty="0" err="1">
                          <a:latin typeface="Century Gothic" panose="020B0502020202020204" charset="0"/>
                        </a:rPr>
                        <a:t>Aspek</a:t>
                      </a:r>
                      <a:endParaRPr lang="en-ID" sz="2000" i="1" dirty="0">
                        <a:latin typeface="Century Gothic" panose="020B0502020202020204" charset="0"/>
                      </a:endParaRPr>
                    </a:p>
                  </a:txBody>
                  <a:tcPr>
                    <a:solidFill>
                      <a:schemeClr val="accent5">
                        <a:lumMod val="50000"/>
                      </a:schemeClr>
                    </a:solidFill>
                  </a:tcPr>
                </a:tc>
                <a:tc>
                  <a:txBody>
                    <a:bodyPr/>
                    <a:lstStyle/>
                    <a:p>
                      <a:pPr algn="ctr"/>
                      <a:r>
                        <a:rPr lang="en-ID" sz="2000" i="1" dirty="0">
                          <a:latin typeface="Century Gothic" panose="020B0502020202020204" charset="0"/>
                        </a:rPr>
                        <a:t>RISPRO </a:t>
                      </a:r>
                      <a:r>
                        <a:rPr lang="en-ID" sz="2000" i="1" dirty="0" err="1">
                          <a:latin typeface="Century Gothic" panose="020B0502020202020204" charset="0"/>
                        </a:rPr>
                        <a:t>Komersial</a:t>
                      </a:r>
                      <a:endParaRPr lang="en-ID" sz="2000" i="1" dirty="0">
                        <a:latin typeface="Century Gothic" panose="020B0502020202020204" charset="0"/>
                      </a:endParaRPr>
                    </a:p>
                  </a:txBody>
                  <a:tcPr>
                    <a:solidFill>
                      <a:schemeClr val="accent5">
                        <a:lumMod val="50000"/>
                      </a:schemeClr>
                    </a:solidFill>
                  </a:tcPr>
                </a:tc>
                <a:tc>
                  <a:txBody>
                    <a:bodyPr/>
                    <a:lstStyle/>
                    <a:p>
                      <a:pPr algn="ctr"/>
                      <a:r>
                        <a:rPr lang="en-ID" sz="2000" i="1" dirty="0">
                          <a:latin typeface="Century Gothic" panose="020B0502020202020204" charset="0"/>
                        </a:rPr>
                        <a:t>RISPRO </a:t>
                      </a:r>
                      <a:r>
                        <a:rPr lang="en-ID" sz="2000" i="1" dirty="0" err="1">
                          <a:latin typeface="Century Gothic" panose="020B0502020202020204" charset="0"/>
                        </a:rPr>
                        <a:t>Kebijakan</a:t>
                      </a:r>
                      <a:r>
                        <a:rPr lang="en-ID" sz="2000" i="1" dirty="0">
                          <a:latin typeface="Century Gothic" panose="020B0502020202020204" charset="0"/>
                        </a:rPr>
                        <a:t>/Tata </a:t>
                      </a:r>
                      <a:r>
                        <a:rPr lang="en-ID" sz="2000" i="1" dirty="0" err="1">
                          <a:latin typeface="Century Gothic" panose="020B0502020202020204" charset="0"/>
                        </a:rPr>
                        <a:t>Kelola</a:t>
                      </a:r>
                      <a:endParaRPr lang="en-ID" sz="2000" i="1" dirty="0">
                        <a:latin typeface="Century Gothic" panose="020B0502020202020204" charset="0"/>
                      </a:endParaRPr>
                    </a:p>
                  </a:txBody>
                  <a:tcPr>
                    <a:solidFill>
                      <a:schemeClr val="accent5">
                        <a:lumMod val="50000"/>
                      </a:schemeClr>
                    </a:solidFill>
                  </a:tcPr>
                </a:tc>
                <a:extLst>
                  <a:ext uri="{0D108BD9-81ED-4DB2-BD59-A6C34878D82A}">
                    <a16:rowId xmlns:a16="http://schemas.microsoft.com/office/drawing/2014/main" xmlns="" val="10000"/>
                  </a:ext>
                </a:extLst>
              </a:tr>
              <a:tr h="3686106">
                <a:tc>
                  <a:txBody>
                    <a:bodyPr/>
                    <a:lstStyle/>
                    <a:p>
                      <a:pPr algn="ctr"/>
                      <a:r>
                        <a:rPr lang="en-ID" sz="1800" b="1" i="1" dirty="0">
                          <a:latin typeface="Century Gothic" panose="020B0502020202020204" charset="0"/>
                        </a:rPr>
                        <a:t>Nilai Dana</a:t>
                      </a:r>
                    </a:p>
                  </a:txBody>
                  <a:tcPr/>
                </a:tc>
                <a:tc>
                  <a:txBody>
                    <a:bodyPr/>
                    <a:lstStyle/>
                    <a:p>
                      <a:pPr algn="l" defTabSz="321310">
                        <a:defRPr/>
                      </a:pPr>
                      <a:r>
                        <a:rPr lang="id-ID" sz="1800" b="1" i="1" kern="0" dirty="0">
                          <a:solidFill>
                            <a:schemeClr val="tx1"/>
                          </a:solidFill>
                          <a:latin typeface="Century Gothic" panose="020B0502020202020204" charset="0"/>
                          <a:ea typeface="Century Gothic" panose="020B0502020202020204" charset="0"/>
                          <a:cs typeface="Segoe UI" panose="020B0502040204020203" pitchFamily="34" charset="0"/>
                        </a:rPr>
                        <a:t>Rp2 miliar</a:t>
                      </a:r>
                      <a:r>
                        <a:rPr lang="en-ID" sz="1800" b="1" i="1" kern="0" dirty="0">
                          <a:solidFill>
                            <a:schemeClr val="tx1"/>
                          </a:solidFill>
                          <a:latin typeface="Century Gothic" panose="020B0502020202020204" charset="0"/>
                          <a:ea typeface="Century Gothic" panose="020B0502020202020204" charset="0"/>
                          <a:cs typeface="Segoe UI" panose="020B0502040204020203" pitchFamily="34" charset="0"/>
                        </a:rPr>
                        <a:t> </a:t>
                      </a:r>
                      <a:r>
                        <a:rPr lang="id-ID" sz="1800" i="1" kern="0" dirty="0">
                          <a:solidFill>
                            <a:schemeClr val="tx1"/>
                          </a:solidFill>
                          <a:latin typeface="Century Gothic" panose="020B0502020202020204" charset="0"/>
                          <a:ea typeface="Century Gothic" panose="020B0502020202020204" charset="0"/>
                          <a:cs typeface="Segoe UI" panose="020B0502040204020203" pitchFamily="34" charset="0"/>
                        </a:rPr>
                        <a:t>per judul per tahun</a:t>
                      </a:r>
                      <a:r>
                        <a:rPr lang="en-ID" sz="1800" i="1" kern="0" dirty="0">
                          <a:solidFill>
                            <a:schemeClr val="tx1"/>
                          </a:solidFill>
                          <a:latin typeface="Century Gothic" panose="020B0502020202020204" charset="0"/>
                          <a:ea typeface="Century Gothic" panose="020B0502020202020204" charset="0"/>
                          <a:cs typeface="Segoe UI" panose="020B0502040204020203" pitchFamily="34" charset="0"/>
                        </a:rPr>
                        <a:t>, </a:t>
                      </a:r>
                      <a:r>
                        <a:rPr lang="en-ID" sz="1800" i="1" kern="0" dirty="0" err="1">
                          <a:solidFill>
                            <a:schemeClr val="tx1"/>
                          </a:solidFill>
                          <a:latin typeface="Century Gothic" panose="020B0502020202020204" charset="0"/>
                          <a:ea typeface="Century Gothic" panose="020B0502020202020204" charset="0"/>
                          <a:cs typeface="Segoe UI" panose="020B0502040204020203" pitchFamily="34" charset="0"/>
                        </a:rPr>
                        <a:t>terdiri</a:t>
                      </a:r>
                      <a:r>
                        <a:rPr lang="en-ID" sz="1800" i="1" kern="0" dirty="0">
                          <a:solidFill>
                            <a:schemeClr val="tx1"/>
                          </a:solidFill>
                          <a:latin typeface="Century Gothic" panose="020B0502020202020204" charset="0"/>
                          <a:ea typeface="Century Gothic" panose="020B0502020202020204" charset="0"/>
                          <a:cs typeface="Segoe UI" panose="020B0502040204020203" pitchFamily="34" charset="0"/>
                        </a:rPr>
                        <a:t> </a:t>
                      </a:r>
                      <a:r>
                        <a:rPr lang="en-ID" sz="1800" i="1" kern="0" dirty="0" err="1">
                          <a:solidFill>
                            <a:schemeClr val="tx1"/>
                          </a:solidFill>
                          <a:latin typeface="Century Gothic" panose="020B0502020202020204" charset="0"/>
                          <a:ea typeface="Century Gothic" panose="020B0502020202020204" charset="0"/>
                          <a:cs typeface="Segoe UI" panose="020B0502040204020203" pitchFamily="34" charset="0"/>
                        </a:rPr>
                        <a:t>dari</a:t>
                      </a:r>
                      <a:r>
                        <a:rPr lang="en-ID" sz="1800" i="1" kern="0" dirty="0">
                          <a:solidFill>
                            <a:schemeClr val="tx1"/>
                          </a:solidFill>
                          <a:latin typeface="Century Gothic" panose="020B0502020202020204" charset="0"/>
                          <a:ea typeface="Century Gothic" panose="020B0502020202020204" charset="0"/>
                          <a:cs typeface="Segoe UI" panose="020B0502040204020203" pitchFamily="34" charset="0"/>
                        </a:rPr>
                        <a:t>:</a:t>
                      </a:r>
                    </a:p>
                    <a:p>
                      <a:pPr marL="450850" indent="-255905">
                        <a:buFont typeface="+mj-lt"/>
                        <a:buAutoNum type="arabicPeriod"/>
                      </a:pPr>
                      <a:r>
                        <a:rPr lang="id-ID" sz="1800" b="1" i="1" dirty="0">
                          <a:latin typeface="Century Gothic" panose="020B0502020202020204" charset="0"/>
                          <a:cs typeface="Segoe UI" panose="020B0502040204020203" pitchFamily="34" charset="0"/>
                        </a:rPr>
                        <a:t>Biaya Langsung </a:t>
                      </a:r>
                      <a:r>
                        <a:rPr lang="id-ID" sz="1800" i="1" dirty="0">
                          <a:latin typeface="Century Gothic" panose="020B0502020202020204" charset="0"/>
                          <a:cs typeface="Segoe UI" panose="020B0502040204020203" pitchFamily="34" charset="0"/>
                        </a:rPr>
                        <a:t>sekurang-kurangnya 95% </a:t>
                      </a:r>
                      <a:r>
                        <a:rPr lang="en-ID" sz="1800" i="1" dirty="0">
                          <a:latin typeface="Century Gothic" panose="020B0502020202020204" charset="0"/>
                          <a:cs typeface="Segoe UI" panose="020B0502040204020203" pitchFamily="34" charset="0"/>
                        </a:rPr>
                        <a:t>: </a:t>
                      </a:r>
                      <a:r>
                        <a:rPr lang="en-ID" sz="1800" i="1" dirty="0" err="1">
                          <a:latin typeface="Century Gothic" panose="020B0502020202020204" charset="0"/>
                          <a:cs typeface="Segoe UI" panose="020B0502040204020203" pitchFamily="34" charset="0"/>
                        </a:rPr>
                        <a:t>Biaya</a:t>
                      </a:r>
                      <a:r>
                        <a:rPr lang="en-ID" sz="1800" i="1" dirty="0">
                          <a:latin typeface="Century Gothic" panose="020B0502020202020204" charset="0"/>
                          <a:cs typeface="Segoe UI" panose="020B0502040204020203" pitchFamily="34" charset="0"/>
                        </a:rPr>
                        <a:t> </a:t>
                      </a:r>
                      <a:r>
                        <a:rPr lang="id-ID" sz="1800" i="1" dirty="0">
                          <a:latin typeface="Century Gothic" panose="020B0502020202020204" charset="0"/>
                          <a:cs typeface="Segoe UI" panose="020B0502040204020203" pitchFamily="34" charset="0"/>
                        </a:rPr>
                        <a:t>Personil (Gaji dan/ atau Honorarium) dan Biaya Langsung Non Personil</a:t>
                      </a:r>
                    </a:p>
                    <a:p>
                      <a:pPr marL="450850" indent="-255905">
                        <a:buFont typeface="+mj-lt"/>
                        <a:buAutoNum type="arabicPeriod"/>
                      </a:pPr>
                      <a:r>
                        <a:rPr lang="id-ID" sz="1800" b="1" i="1" dirty="0">
                          <a:latin typeface="Century Gothic" panose="020B0502020202020204" charset="0"/>
                          <a:cs typeface="Segoe UI" panose="020B0502040204020203" pitchFamily="34" charset="0"/>
                        </a:rPr>
                        <a:t>Biaya Tidak Langsung </a:t>
                      </a:r>
                      <a:r>
                        <a:rPr lang="id-ID" sz="1800" i="1" dirty="0">
                          <a:latin typeface="Century Gothic" panose="020B0502020202020204" charset="0"/>
                          <a:cs typeface="Segoe UI" panose="020B0502040204020203" pitchFamily="34" charset="0"/>
                        </a:rPr>
                        <a:t>setinggi-tingginya 5% </a:t>
                      </a:r>
                      <a:r>
                        <a:rPr lang="en-ID" sz="1800" i="1" dirty="0">
                          <a:latin typeface="Century Gothic" panose="020B0502020202020204" charset="0"/>
                          <a:cs typeface="Segoe UI" panose="020B0502040204020203" pitchFamily="34" charset="0"/>
                        </a:rPr>
                        <a:t>: </a:t>
                      </a:r>
                      <a:r>
                        <a:rPr lang="id-ID" sz="1800" i="1" dirty="0">
                          <a:latin typeface="Century Gothic" panose="020B0502020202020204" charset="0"/>
                          <a:cs typeface="Segoe UI" panose="020B0502040204020203" pitchFamily="34" charset="0"/>
                        </a:rPr>
                        <a:t>Biaya Opersional Institusi yang digunakan untuk monitoring internal, administrasi, dan/atau biaya-biaya lain guna mendukung pelaksanaan kegiatan.</a:t>
                      </a:r>
                      <a:endParaRPr lang="en-ID" sz="1800" i="1" dirty="0">
                        <a:latin typeface="Century Gothic" panose="020B0502020202020204" charset="0"/>
                        <a:cs typeface="Segoe UI" panose="020B0502040204020203" pitchFamily="34" charset="0"/>
                      </a:endParaRPr>
                    </a:p>
                    <a:p>
                      <a:pPr marL="450850" indent="-255905">
                        <a:buFont typeface="+mj-lt"/>
                        <a:buAutoNum type="arabicPeriod"/>
                      </a:pPr>
                      <a:r>
                        <a:rPr lang="en-ID" sz="1800" i="1" dirty="0" err="1">
                          <a:latin typeface="Century Gothic" panose="020B0502020202020204" charset="0"/>
                          <a:cs typeface="Segoe UI" panose="020B0502040204020203" pitchFamily="34" charset="0"/>
                        </a:rPr>
                        <a:t>Pencairan</a:t>
                      </a:r>
                      <a:r>
                        <a:rPr lang="en-ID" sz="1800" i="1" dirty="0">
                          <a:latin typeface="Century Gothic" panose="020B0502020202020204" charset="0"/>
                          <a:cs typeface="Segoe UI" panose="020B0502040204020203" pitchFamily="34" charset="0"/>
                        </a:rPr>
                        <a:t> dana 2 </a:t>
                      </a:r>
                      <a:r>
                        <a:rPr lang="en-ID" sz="1800" i="1" dirty="0" err="1">
                          <a:latin typeface="Century Gothic" panose="020B0502020202020204" charset="0"/>
                          <a:cs typeface="Segoe UI" panose="020B0502040204020203" pitchFamily="34" charset="0"/>
                        </a:rPr>
                        <a:t>tahap</a:t>
                      </a:r>
                      <a:r>
                        <a:rPr lang="en-ID" sz="1800" i="1" dirty="0">
                          <a:latin typeface="Century Gothic" panose="020B0502020202020204" charset="0"/>
                          <a:cs typeface="Segoe UI" panose="020B0502040204020203" pitchFamily="34" charset="0"/>
                        </a:rPr>
                        <a:t> (70:30).</a:t>
                      </a:r>
                      <a:endParaRPr lang="id-ID" sz="1800" i="1" dirty="0">
                        <a:latin typeface="Century Gothic" panose="020B0502020202020204" charset="0"/>
                        <a:cs typeface="Segoe UI" panose="020B0502040204020203" pitchFamily="34" charset="0"/>
                      </a:endParaRPr>
                    </a:p>
                  </a:txBody>
                  <a:tcPr/>
                </a:tc>
                <a:tc>
                  <a:txBody>
                    <a:bodyPr/>
                    <a:lstStyle/>
                    <a:p>
                      <a:pPr marL="6350" indent="0">
                        <a:buFont typeface="+mj-lt"/>
                        <a:buNone/>
                      </a:pPr>
                      <a:r>
                        <a:rPr lang="id-ID" sz="1800" b="1" i="1" kern="0" dirty="0">
                          <a:solidFill>
                            <a:schemeClr val="tx1"/>
                          </a:solidFill>
                          <a:latin typeface="Century Gothic" panose="020B0502020202020204" charset="0"/>
                          <a:ea typeface="Century Gothic" panose="020B0502020202020204" charset="0"/>
                          <a:cs typeface="Segoe UI" panose="020B0502040204020203" pitchFamily="34" charset="0"/>
                        </a:rPr>
                        <a:t>Rp500 juta</a:t>
                      </a:r>
                      <a:r>
                        <a:rPr lang="en-ID" sz="1800" b="1" i="1" kern="0" dirty="0">
                          <a:solidFill>
                            <a:schemeClr val="tx1"/>
                          </a:solidFill>
                          <a:latin typeface="Century Gothic" panose="020B0502020202020204" charset="0"/>
                          <a:ea typeface="Century Gothic" panose="020B0502020202020204" charset="0"/>
                          <a:cs typeface="Segoe UI" panose="020B0502040204020203" pitchFamily="34" charset="0"/>
                        </a:rPr>
                        <a:t> </a:t>
                      </a:r>
                      <a:r>
                        <a:rPr lang="en-ID" sz="1800" b="0" i="1" kern="0" dirty="0">
                          <a:solidFill>
                            <a:schemeClr val="tx1"/>
                          </a:solidFill>
                          <a:latin typeface="Century Gothic" panose="020B0502020202020204" charset="0"/>
                          <a:ea typeface="Century Gothic" panose="020B0502020202020204" charset="0"/>
                          <a:cs typeface="Segoe UI" panose="020B0502040204020203" pitchFamily="34" charset="0"/>
                        </a:rPr>
                        <a:t>per </a:t>
                      </a:r>
                      <a:r>
                        <a:rPr lang="en-ID" sz="1800" b="0" i="1" kern="0" dirty="0" err="1">
                          <a:solidFill>
                            <a:schemeClr val="tx1"/>
                          </a:solidFill>
                          <a:latin typeface="Century Gothic" panose="020B0502020202020204" charset="0"/>
                          <a:ea typeface="Century Gothic" panose="020B0502020202020204" charset="0"/>
                          <a:cs typeface="Segoe UI" panose="020B0502040204020203" pitchFamily="34" charset="0"/>
                        </a:rPr>
                        <a:t>judul</a:t>
                      </a:r>
                      <a:r>
                        <a:rPr lang="en-ID" sz="1800" b="0" i="1" kern="0" dirty="0">
                          <a:solidFill>
                            <a:schemeClr val="tx1"/>
                          </a:solidFill>
                          <a:latin typeface="Century Gothic" panose="020B0502020202020204" charset="0"/>
                          <a:ea typeface="Century Gothic" panose="020B0502020202020204" charset="0"/>
                          <a:cs typeface="Segoe UI" panose="020B0502040204020203" pitchFamily="34" charset="0"/>
                        </a:rPr>
                        <a:t> per </a:t>
                      </a:r>
                      <a:r>
                        <a:rPr lang="en-ID" sz="1800" b="0" i="1" kern="0" dirty="0" err="1">
                          <a:solidFill>
                            <a:schemeClr val="tx1"/>
                          </a:solidFill>
                          <a:latin typeface="Century Gothic" panose="020B0502020202020204" charset="0"/>
                          <a:ea typeface="Century Gothic" panose="020B0502020202020204" charset="0"/>
                          <a:cs typeface="Segoe UI" panose="020B0502040204020203" pitchFamily="34" charset="0"/>
                        </a:rPr>
                        <a:t>tahun</a:t>
                      </a:r>
                      <a:r>
                        <a:rPr lang="en-ID" sz="1800" b="0" i="1" kern="0" dirty="0">
                          <a:solidFill>
                            <a:schemeClr val="tx1"/>
                          </a:solidFill>
                          <a:latin typeface="Century Gothic" panose="020B0502020202020204" charset="0"/>
                          <a:ea typeface="Century Gothic" panose="020B0502020202020204" charset="0"/>
                          <a:cs typeface="Segoe UI" panose="020B0502040204020203" pitchFamily="34" charset="0"/>
                        </a:rPr>
                        <a:t>, </a:t>
                      </a:r>
                      <a:r>
                        <a:rPr lang="en-ID" sz="1800" b="0" i="1" kern="0" dirty="0" err="1">
                          <a:solidFill>
                            <a:schemeClr val="tx1"/>
                          </a:solidFill>
                          <a:latin typeface="Century Gothic" panose="020B0502020202020204" charset="0"/>
                          <a:ea typeface="Century Gothic" panose="020B0502020202020204" charset="0"/>
                          <a:cs typeface="Segoe UI" panose="020B0502040204020203" pitchFamily="34" charset="0"/>
                        </a:rPr>
                        <a:t>terdiri</a:t>
                      </a:r>
                      <a:r>
                        <a:rPr lang="en-ID" sz="1800" b="0" i="1" kern="0" dirty="0">
                          <a:solidFill>
                            <a:schemeClr val="tx1"/>
                          </a:solidFill>
                          <a:latin typeface="Century Gothic" panose="020B0502020202020204" charset="0"/>
                          <a:ea typeface="Century Gothic" panose="020B0502020202020204" charset="0"/>
                          <a:cs typeface="Segoe UI" panose="020B0502040204020203" pitchFamily="34" charset="0"/>
                        </a:rPr>
                        <a:t> </a:t>
                      </a:r>
                      <a:r>
                        <a:rPr lang="en-ID" sz="1800" b="0" i="1" kern="0" dirty="0" err="1">
                          <a:solidFill>
                            <a:schemeClr val="tx1"/>
                          </a:solidFill>
                          <a:latin typeface="Century Gothic" panose="020B0502020202020204" charset="0"/>
                          <a:ea typeface="Century Gothic" panose="020B0502020202020204" charset="0"/>
                          <a:cs typeface="Segoe UI" panose="020B0502040204020203" pitchFamily="34" charset="0"/>
                        </a:rPr>
                        <a:t>dari</a:t>
                      </a:r>
                      <a:r>
                        <a:rPr lang="en-ID" sz="1800" b="0" i="1" kern="0" dirty="0">
                          <a:solidFill>
                            <a:schemeClr val="tx1"/>
                          </a:solidFill>
                          <a:latin typeface="Century Gothic" panose="020B0502020202020204" charset="0"/>
                          <a:ea typeface="Century Gothic" panose="020B0502020202020204" charset="0"/>
                          <a:cs typeface="Segoe UI" panose="020B0502040204020203" pitchFamily="34" charset="0"/>
                        </a:rPr>
                        <a:t>:</a:t>
                      </a:r>
                    </a:p>
                    <a:p>
                      <a:pPr marL="532130" indent="-255905">
                        <a:buFont typeface="+mj-lt"/>
                        <a:buAutoNum type="arabicPeriod"/>
                      </a:pPr>
                      <a:r>
                        <a:rPr lang="id-ID" sz="1800" b="1" i="1" dirty="0">
                          <a:latin typeface="Century Gothic" panose="020B0502020202020204" charset="0"/>
                          <a:cs typeface="Segoe UI" panose="020B0502040204020203" pitchFamily="34" charset="0"/>
                        </a:rPr>
                        <a:t>Biaya Langsung </a:t>
                      </a:r>
                      <a:r>
                        <a:rPr lang="id-ID" sz="1800" i="1" dirty="0">
                          <a:latin typeface="Century Gothic" panose="020B0502020202020204" charset="0"/>
                          <a:cs typeface="Segoe UI" panose="020B0502040204020203" pitchFamily="34" charset="0"/>
                        </a:rPr>
                        <a:t>sekurang-kurangnya 95% </a:t>
                      </a:r>
                      <a:r>
                        <a:rPr lang="en-ID" sz="1800" i="1" dirty="0">
                          <a:latin typeface="Century Gothic" panose="020B0502020202020204" charset="0"/>
                          <a:cs typeface="Segoe UI" panose="020B0502040204020203" pitchFamily="34" charset="0"/>
                        </a:rPr>
                        <a:t>: </a:t>
                      </a:r>
                      <a:r>
                        <a:rPr lang="en-ID" sz="1800" i="1" dirty="0" err="1">
                          <a:latin typeface="Century Gothic" panose="020B0502020202020204" charset="0"/>
                          <a:cs typeface="Segoe UI" panose="020B0502040204020203" pitchFamily="34" charset="0"/>
                        </a:rPr>
                        <a:t>Biaya</a:t>
                      </a:r>
                      <a:r>
                        <a:rPr lang="en-ID" sz="1800" i="1" dirty="0">
                          <a:latin typeface="Century Gothic" panose="020B0502020202020204" charset="0"/>
                          <a:cs typeface="Segoe UI" panose="020B0502040204020203" pitchFamily="34" charset="0"/>
                        </a:rPr>
                        <a:t> </a:t>
                      </a:r>
                      <a:r>
                        <a:rPr lang="id-ID" sz="1800" i="1" dirty="0">
                          <a:latin typeface="Century Gothic" panose="020B0502020202020204" charset="0"/>
                          <a:cs typeface="Segoe UI" panose="020B0502040204020203" pitchFamily="34" charset="0"/>
                        </a:rPr>
                        <a:t>Personil (Gaji dan/ atau Honorarium) dan Biaya Langsung Non Personil</a:t>
                      </a:r>
                    </a:p>
                    <a:p>
                      <a:pPr marL="532130" indent="-255905">
                        <a:buFont typeface="+mj-lt"/>
                        <a:buAutoNum type="arabicPeriod"/>
                      </a:pPr>
                      <a:r>
                        <a:rPr lang="id-ID" sz="1800" b="1" i="1" dirty="0">
                          <a:latin typeface="Century Gothic" panose="020B0502020202020204" charset="0"/>
                          <a:cs typeface="Segoe UI" panose="020B0502040204020203" pitchFamily="34" charset="0"/>
                        </a:rPr>
                        <a:t>Biaya Tidak Langsung </a:t>
                      </a:r>
                      <a:r>
                        <a:rPr lang="id-ID" sz="1800" i="1" dirty="0">
                          <a:latin typeface="Century Gothic" panose="020B0502020202020204" charset="0"/>
                          <a:cs typeface="Segoe UI" panose="020B0502040204020203" pitchFamily="34" charset="0"/>
                        </a:rPr>
                        <a:t>setinggi-tingginya 5% </a:t>
                      </a:r>
                      <a:r>
                        <a:rPr lang="en-ID" sz="1800" i="1" dirty="0">
                          <a:latin typeface="Century Gothic" panose="020B0502020202020204" charset="0"/>
                          <a:cs typeface="Segoe UI" panose="020B0502040204020203" pitchFamily="34" charset="0"/>
                        </a:rPr>
                        <a:t>: </a:t>
                      </a:r>
                      <a:r>
                        <a:rPr lang="id-ID" sz="1800" i="1" dirty="0">
                          <a:latin typeface="Century Gothic" panose="020B0502020202020204" charset="0"/>
                          <a:cs typeface="Segoe UI" panose="020B0502040204020203" pitchFamily="34" charset="0"/>
                        </a:rPr>
                        <a:t>Biaya Opersional Institusi yang digunakan untuk monitoring internal, administrasi, dan/atau biaya-biaya lain guna mendukung pelaksanaan kegiatan.</a:t>
                      </a:r>
                      <a:endParaRPr lang="en-ID" sz="1800" i="1" dirty="0">
                        <a:latin typeface="Century Gothic" panose="020B0502020202020204" charset="0"/>
                        <a:cs typeface="Segoe UI" panose="020B0502040204020203" pitchFamily="34" charset="0"/>
                      </a:endParaRPr>
                    </a:p>
                    <a:p>
                      <a:pPr marL="532130" marR="0" lvl="0" indent="-255905" algn="l" defTabSz="914400" rtl="0" eaLnBrk="1" fontAlgn="auto" latinLnBrk="0" hangingPunct="1">
                        <a:lnSpc>
                          <a:spcPct val="100000"/>
                        </a:lnSpc>
                        <a:spcBef>
                          <a:spcPts val="0"/>
                        </a:spcBef>
                        <a:spcAft>
                          <a:spcPts val="0"/>
                        </a:spcAft>
                        <a:buClrTx/>
                        <a:buSzTx/>
                        <a:buFont typeface="+mj-lt"/>
                        <a:buAutoNum type="arabicPeriod"/>
                        <a:defRPr/>
                      </a:pPr>
                      <a:r>
                        <a:rPr lang="en-ID" sz="1800" i="1" dirty="0" err="1">
                          <a:latin typeface="Century Gothic" panose="020B0502020202020204" charset="0"/>
                          <a:cs typeface="Segoe UI" panose="020B0502040204020203" pitchFamily="34" charset="0"/>
                        </a:rPr>
                        <a:t>Pencairan</a:t>
                      </a:r>
                      <a:r>
                        <a:rPr lang="en-ID" sz="1800" i="1" dirty="0">
                          <a:latin typeface="Century Gothic" panose="020B0502020202020204" charset="0"/>
                          <a:cs typeface="Segoe UI" panose="020B0502040204020203" pitchFamily="34" charset="0"/>
                        </a:rPr>
                        <a:t> dana 2 </a:t>
                      </a:r>
                      <a:r>
                        <a:rPr lang="en-ID" sz="1800" i="1" dirty="0" err="1">
                          <a:latin typeface="Century Gothic" panose="020B0502020202020204" charset="0"/>
                          <a:cs typeface="Segoe UI" panose="020B0502040204020203" pitchFamily="34" charset="0"/>
                        </a:rPr>
                        <a:t>tahap</a:t>
                      </a:r>
                      <a:r>
                        <a:rPr lang="en-ID" sz="1800" i="1" dirty="0">
                          <a:latin typeface="Century Gothic" panose="020B0502020202020204" charset="0"/>
                          <a:cs typeface="Segoe UI" panose="020B0502040204020203" pitchFamily="34" charset="0"/>
                        </a:rPr>
                        <a:t> (70:30).</a:t>
                      </a:r>
                      <a:endParaRPr lang="id-ID" sz="1800" i="1" dirty="0">
                        <a:latin typeface="Century Gothic" panose="020B0502020202020204" charset="0"/>
                        <a:cs typeface="Segoe UI" panose="020B0502040204020203" pitchFamily="34" charset="0"/>
                      </a:endParaRPr>
                    </a:p>
                  </a:txBody>
                  <a:tcPr/>
                </a:tc>
                <a:extLst>
                  <a:ext uri="{0D108BD9-81ED-4DB2-BD59-A6C34878D82A}">
                    <a16:rowId xmlns:a16="http://schemas.microsoft.com/office/drawing/2014/main" xmlns="" val="10003"/>
                  </a:ext>
                </a:extLst>
              </a:tr>
              <a:tr h="858409">
                <a:tc>
                  <a:txBody>
                    <a:bodyPr/>
                    <a:lstStyle/>
                    <a:p>
                      <a:pPr algn="ctr"/>
                      <a:r>
                        <a:rPr lang="en-ID" sz="1800" b="1" i="1" dirty="0" err="1">
                          <a:latin typeface="Century Gothic" panose="020B0502020202020204" charset="0"/>
                        </a:rPr>
                        <a:t>Jangka</a:t>
                      </a:r>
                      <a:r>
                        <a:rPr lang="en-ID" sz="1800" b="1" i="1" dirty="0">
                          <a:latin typeface="Century Gothic" panose="020B0502020202020204" charset="0"/>
                        </a:rPr>
                        <a:t> Waktu</a:t>
                      </a:r>
                    </a:p>
                  </a:txBody>
                  <a:tcPr/>
                </a:tc>
                <a:tc>
                  <a:txBody>
                    <a:bodyPr/>
                    <a:lstStyle/>
                    <a:p>
                      <a:pPr marL="0" indent="0" defTabSz="321310">
                        <a:spcAft>
                          <a:spcPts val="600"/>
                        </a:spcAft>
                        <a:buNone/>
                        <a:defRPr/>
                      </a:pPr>
                      <a:r>
                        <a:rPr lang="id-ID" sz="1800" b="1" i="1" kern="0" dirty="0">
                          <a:latin typeface="Century Gothic" panose="020B0502020202020204" charset="0"/>
                          <a:ea typeface="Century Gothic" panose="020B0502020202020204" charset="0"/>
                          <a:cs typeface="Segoe UI" panose="020B0502040204020203" pitchFamily="34" charset="0"/>
                        </a:rPr>
                        <a:t>3 (tiga) Tahun</a:t>
                      </a:r>
                      <a:r>
                        <a:rPr lang="en-ID" sz="1800" b="1" i="1" kern="0" dirty="0">
                          <a:latin typeface="Century Gothic" panose="020B0502020202020204" charset="0"/>
                          <a:ea typeface="Century Gothic" panose="020B0502020202020204" charset="0"/>
                          <a:cs typeface="Segoe UI" panose="020B0502040204020203" pitchFamily="34" charset="0"/>
                        </a:rPr>
                        <a:t> + </a:t>
                      </a:r>
                      <a:r>
                        <a:rPr lang="id-ID" sz="1800" b="1" i="1" kern="0" dirty="0">
                          <a:latin typeface="Century Gothic" panose="020B0502020202020204" charset="0"/>
                          <a:ea typeface="Century Gothic" panose="020B0502020202020204" charset="0"/>
                          <a:cs typeface="Segoe UI" panose="020B0502040204020203" pitchFamily="34" charset="0"/>
                        </a:rPr>
                        <a:t>1 (satu) Tahun </a:t>
                      </a:r>
                      <a:r>
                        <a:rPr lang="en-ID" sz="1800" b="0" i="1" kern="0" dirty="0">
                          <a:latin typeface="Century Gothic" panose="020B0502020202020204" charset="0"/>
                          <a:ea typeface="Century Gothic" panose="020B0502020202020204" charset="0"/>
                          <a:cs typeface="Segoe UI" panose="020B0502040204020203" pitchFamily="34" charset="0"/>
                        </a:rPr>
                        <a:t>p</a:t>
                      </a:r>
                      <a:r>
                        <a:rPr lang="id-ID" sz="1800" i="1" kern="0" dirty="0">
                          <a:latin typeface="Century Gothic" panose="020B0502020202020204" charset="0"/>
                          <a:ea typeface="Century Gothic" panose="020B0502020202020204" charset="0"/>
                          <a:cs typeface="Segoe UI" panose="020B0502040204020203" pitchFamily="34" charset="0"/>
                        </a:rPr>
                        <a:t>ersiapan alih teknologi/pemanfaatan hasil </a:t>
                      </a:r>
                      <a:r>
                        <a:rPr lang="en-ID" sz="1800" i="1" kern="0" dirty="0" err="1">
                          <a:latin typeface="Century Gothic" panose="020B0502020202020204" charset="0"/>
                          <a:ea typeface="Century Gothic" panose="020B0502020202020204" charset="0"/>
                          <a:cs typeface="Segoe UI" panose="020B0502040204020203" pitchFamily="34" charset="0"/>
                        </a:rPr>
                        <a:t>riset</a:t>
                      </a:r>
                      <a:endParaRPr lang="id-ID" sz="1800" i="1" kern="0" dirty="0">
                        <a:latin typeface="Century Gothic" panose="020B0502020202020204" charset="0"/>
                        <a:ea typeface="Century Gothic" panose="020B0502020202020204" charset="0"/>
                        <a:cs typeface="Segoe UI" panose="020B0502040204020203" pitchFamily="34" charset="0"/>
                      </a:endParaRPr>
                    </a:p>
                  </a:txBody>
                  <a:tcPr/>
                </a:tc>
                <a:tc>
                  <a:txBody>
                    <a:bodyPr/>
                    <a:lstStyle/>
                    <a:p>
                      <a:pPr marL="0" indent="0" defTabSz="321310">
                        <a:spcAft>
                          <a:spcPts val="600"/>
                        </a:spcAft>
                        <a:buNone/>
                        <a:defRPr/>
                      </a:pPr>
                      <a:r>
                        <a:rPr lang="id-ID" sz="1800" b="1" i="1" kern="0" dirty="0">
                          <a:latin typeface="Century Gothic" panose="020B0502020202020204" charset="0"/>
                          <a:ea typeface="Century Gothic" panose="020B0502020202020204" charset="0"/>
                          <a:cs typeface="Segoe UI" panose="020B0502040204020203" pitchFamily="34" charset="0"/>
                        </a:rPr>
                        <a:t>2 (dua) Tahun</a:t>
                      </a:r>
                      <a:r>
                        <a:rPr lang="en-ID" sz="1800" b="1" i="1" kern="0" dirty="0">
                          <a:latin typeface="Century Gothic" panose="020B0502020202020204" charset="0"/>
                          <a:ea typeface="Century Gothic" panose="020B0502020202020204" charset="0"/>
                          <a:cs typeface="Segoe UI" panose="020B0502040204020203" pitchFamily="34" charset="0"/>
                        </a:rPr>
                        <a:t> + </a:t>
                      </a:r>
                      <a:r>
                        <a:rPr lang="id-ID" sz="1800" b="1" i="1" kern="0" dirty="0">
                          <a:latin typeface="Century Gothic" panose="020B0502020202020204" charset="0"/>
                          <a:ea typeface="Century Gothic" panose="020B0502020202020204" charset="0"/>
                          <a:cs typeface="Segoe UI" panose="020B0502040204020203" pitchFamily="34" charset="0"/>
                        </a:rPr>
                        <a:t>1 (satu) Tahun </a:t>
                      </a:r>
                      <a:r>
                        <a:rPr lang="en-ID" sz="1800" b="0" i="1" kern="0" dirty="0">
                          <a:latin typeface="Century Gothic" panose="020B0502020202020204" charset="0"/>
                          <a:ea typeface="Century Gothic" panose="020B0502020202020204" charset="0"/>
                          <a:cs typeface="Segoe UI" panose="020B0502040204020203" pitchFamily="34" charset="0"/>
                        </a:rPr>
                        <a:t>p</a:t>
                      </a:r>
                      <a:r>
                        <a:rPr lang="id-ID" sz="1800" i="1" kern="0" dirty="0">
                          <a:latin typeface="Century Gothic" panose="020B0502020202020204" charset="0"/>
                          <a:ea typeface="Century Gothic" panose="020B0502020202020204" charset="0"/>
                          <a:cs typeface="Segoe UI" panose="020B0502040204020203" pitchFamily="34" charset="0"/>
                        </a:rPr>
                        <a:t>ersiapan alih teknologi/pemanfaatan hasil </a:t>
                      </a:r>
                      <a:r>
                        <a:rPr lang="en-ID" sz="1800" i="1" kern="0" dirty="0" err="1">
                          <a:latin typeface="Century Gothic" panose="020B0502020202020204" charset="0"/>
                          <a:ea typeface="Century Gothic" panose="020B0502020202020204" charset="0"/>
                          <a:cs typeface="Segoe UI" panose="020B0502040204020203" pitchFamily="34" charset="0"/>
                        </a:rPr>
                        <a:t>riset</a:t>
                      </a:r>
                      <a:endParaRPr lang="id-ID" sz="1800" i="1" kern="0" dirty="0">
                        <a:latin typeface="Century Gothic" panose="020B0502020202020204" charset="0"/>
                        <a:ea typeface="Century Gothic" panose="020B0502020202020204" charset="0"/>
                        <a:cs typeface="Segoe UI" panose="020B0502040204020203" pitchFamily="34" charset="0"/>
                      </a:endParaRPr>
                    </a:p>
                  </a:txBody>
                  <a:tcPr/>
                </a:tc>
                <a:extLst>
                  <a:ext uri="{0D108BD9-81ED-4DB2-BD59-A6C34878D82A}">
                    <a16:rowId xmlns:a16="http://schemas.microsoft.com/office/drawing/2014/main" xmlns="" val="10004"/>
                  </a:ext>
                </a:extLst>
              </a:tr>
            </a:tbl>
          </a:graphicData>
        </a:graphic>
      </p:graphicFrame>
      <p:sp>
        <p:nvSpPr>
          <p:cNvPr id="4" name="Slide Number Placeholder 3"/>
          <p:cNvSpPr>
            <a:spLocks noGrp="1"/>
          </p:cNvSpPr>
          <p:nvPr>
            <p:ph type="sldNum" sz="quarter" idx="4294967295"/>
          </p:nvPr>
        </p:nvSpPr>
        <p:spPr>
          <a:xfrm>
            <a:off x="11174413" y="6538913"/>
            <a:ext cx="1017587" cy="365125"/>
          </a:xfrm>
        </p:spPr>
        <p:txBody>
          <a:bodyPr/>
          <a:lstStyle/>
          <a:p>
            <a:fld id="{4BF1F654-3CB5-42E1-BDF3-9E0B30BD1518}" type="slidenum">
              <a:rPr lang="en-US" smtClean="0"/>
              <a:t>12</a:t>
            </a:fld>
            <a:endParaRPr lang="en-US" dirty="0"/>
          </a:p>
        </p:txBody>
      </p:sp>
      <p:sp>
        <p:nvSpPr>
          <p:cNvPr id="8" name="Footer Placeholder 6"/>
          <p:cNvSpPr>
            <a:spLocks noGrp="1"/>
          </p:cNvSpPr>
          <p:nvPr>
            <p:ph type="ftr" sz="quarter" idx="3"/>
          </p:nvPr>
        </p:nvSpPr>
        <p:spPr>
          <a:xfrm>
            <a:off x="1743075" y="6510336"/>
            <a:ext cx="2228850" cy="365125"/>
          </a:xfrm>
        </p:spPr>
        <p:txBody>
          <a:bodyPr/>
          <a:lstStyle/>
          <a:p>
            <a:r>
              <a:rPr lang="en-US" dirty="0"/>
              <a:t>www.lpdp.kemenkeu.go.id</a:t>
            </a:r>
          </a:p>
        </p:txBody>
      </p:sp>
      <p:sp>
        <p:nvSpPr>
          <p:cNvPr id="6" name="Title 6">
            <a:extLst>
              <a:ext uri="{FF2B5EF4-FFF2-40B4-BE49-F238E27FC236}">
                <a16:creationId xmlns:a16="http://schemas.microsoft.com/office/drawing/2014/main" xmlns="" id="{3E00066E-8047-44D5-BE5B-3EEF9DDF0538}"/>
              </a:ext>
            </a:extLst>
          </p:cNvPr>
          <p:cNvSpPr>
            <a:spLocks noGrp="1"/>
          </p:cNvSpPr>
          <p:nvPr>
            <p:ph type="title" idx="4294967295"/>
          </p:nvPr>
        </p:nvSpPr>
        <p:spPr>
          <a:xfrm>
            <a:off x="302320" y="387637"/>
            <a:ext cx="10268119" cy="731837"/>
          </a:xfrm>
        </p:spPr>
        <p:txBody>
          <a:bodyPr>
            <a:noAutofit/>
          </a:bodyPr>
          <a:lstStyle/>
          <a:p>
            <a:r>
              <a:rPr lang="en-US" sz="2800" b="1" dirty="0">
                <a:solidFill>
                  <a:schemeClr val="accent5">
                    <a:lumMod val="50000"/>
                  </a:schemeClr>
                </a:solidFill>
                <a:latin typeface="Century Gothic" panose="020B0502020202020204" charset="0"/>
                <a:cs typeface="Segoe UI" panose="020B0502040204020203" pitchFamily="34" charset="0"/>
              </a:rPr>
              <a:t>RISPRO </a:t>
            </a:r>
            <a:r>
              <a:rPr lang="id-ID" sz="2800" b="1" dirty="0">
                <a:solidFill>
                  <a:srgbClr val="C00000"/>
                </a:solidFill>
                <a:latin typeface="Century Gothic" panose="020B0502020202020204" charset="0"/>
                <a:cs typeface="Segoe UI" panose="020B0502040204020203" pitchFamily="34" charset="0"/>
              </a:rPr>
              <a:t>KOMPETISI </a:t>
            </a:r>
            <a:r>
              <a:rPr lang="id-ID" sz="1800" dirty="0">
                <a:solidFill>
                  <a:schemeClr val="accent5">
                    <a:lumMod val="50000"/>
                  </a:schemeClr>
                </a:solidFill>
                <a:latin typeface="Century Gothic" panose="020B0502020202020204" charset="0"/>
                <a:cs typeface="Segoe UI" panose="020B0502040204020203" pitchFamily="34" charset="0"/>
              </a:rPr>
              <a:t>(K</a:t>
            </a:r>
            <a:r>
              <a:rPr lang="en-US" sz="1800" dirty="0" err="1">
                <a:solidFill>
                  <a:schemeClr val="accent5">
                    <a:lumMod val="50000"/>
                  </a:schemeClr>
                </a:solidFill>
                <a:latin typeface="Century Gothic" panose="020B0502020202020204" charset="0"/>
                <a:cs typeface="Segoe UI" panose="020B0502040204020203" pitchFamily="34" charset="0"/>
              </a:rPr>
              <a:t>omersial</a:t>
            </a:r>
            <a:r>
              <a:rPr lang="en-US" sz="1800" dirty="0">
                <a:solidFill>
                  <a:schemeClr val="accent5">
                    <a:lumMod val="50000"/>
                  </a:schemeClr>
                </a:solidFill>
                <a:latin typeface="Century Gothic" panose="020B0502020202020204" charset="0"/>
                <a:cs typeface="Segoe UI" panose="020B0502040204020203" pitchFamily="34" charset="0"/>
              </a:rPr>
              <a:t> &amp; </a:t>
            </a:r>
            <a:r>
              <a:rPr lang="en-US" sz="1800" dirty="0" err="1">
                <a:solidFill>
                  <a:schemeClr val="accent5">
                    <a:lumMod val="50000"/>
                  </a:schemeClr>
                </a:solidFill>
                <a:latin typeface="Century Gothic" panose="020B0502020202020204" charset="0"/>
                <a:cs typeface="Segoe UI" panose="020B0502040204020203" pitchFamily="34" charset="0"/>
              </a:rPr>
              <a:t>Kebijakan</a:t>
            </a:r>
            <a:r>
              <a:rPr lang="en-US" sz="1800" dirty="0">
                <a:solidFill>
                  <a:schemeClr val="accent5">
                    <a:lumMod val="50000"/>
                  </a:schemeClr>
                </a:solidFill>
                <a:latin typeface="Century Gothic" panose="020B0502020202020204" charset="0"/>
                <a:cs typeface="Segoe UI" panose="020B0502040204020203" pitchFamily="34" charset="0"/>
              </a:rPr>
              <a:t>/Tata </a:t>
            </a:r>
            <a:r>
              <a:rPr lang="en-US" sz="1800" dirty="0" err="1">
                <a:solidFill>
                  <a:schemeClr val="accent5">
                    <a:lumMod val="50000"/>
                  </a:schemeClr>
                </a:solidFill>
                <a:latin typeface="Century Gothic" panose="020B0502020202020204" charset="0"/>
                <a:cs typeface="Segoe UI" panose="020B0502040204020203" pitchFamily="34" charset="0"/>
              </a:rPr>
              <a:t>Kelola</a:t>
            </a:r>
            <a:r>
              <a:rPr lang="id-ID" sz="1800" dirty="0">
                <a:solidFill>
                  <a:schemeClr val="accent5">
                    <a:lumMod val="50000"/>
                  </a:schemeClr>
                </a:solidFill>
                <a:latin typeface="Century Gothic" panose="020B0502020202020204" charset="0"/>
                <a:cs typeface="Segoe UI" panose="020B0502040204020203" pitchFamily="34" charset="0"/>
              </a:rPr>
              <a:t>)</a:t>
            </a:r>
            <a:r>
              <a:rPr lang="en-US" sz="1800" dirty="0">
                <a:solidFill>
                  <a:schemeClr val="accent5">
                    <a:lumMod val="50000"/>
                  </a:schemeClr>
                </a:solidFill>
                <a:latin typeface="Century Gothic" panose="020B0502020202020204" charset="0"/>
                <a:cs typeface="Segoe UI" panose="020B0502040204020203" pitchFamily="34" charset="0"/>
              </a:rPr>
              <a:t/>
            </a:r>
            <a:br>
              <a:rPr lang="en-US" sz="1800" dirty="0">
                <a:solidFill>
                  <a:schemeClr val="accent5">
                    <a:lumMod val="50000"/>
                  </a:schemeClr>
                </a:solidFill>
                <a:latin typeface="Century Gothic" panose="020B0502020202020204" charset="0"/>
                <a:cs typeface="Segoe UI" panose="020B0502040204020203" pitchFamily="34" charset="0"/>
              </a:rPr>
            </a:br>
            <a:endParaRPr lang="id-ID"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5304191" y="960561"/>
            <a:ext cx="6620426" cy="5481616"/>
            <a:chOff x="5246659" y="1265213"/>
            <a:chExt cx="6662788" cy="5481616"/>
          </a:xfrm>
        </p:grpSpPr>
        <p:sp>
          <p:nvSpPr>
            <p:cNvPr id="59" name="Oval 58"/>
            <p:cNvSpPr/>
            <p:nvPr/>
          </p:nvSpPr>
          <p:spPr>
            <a:xfrm>
              <a:off x="5246659" y="2551117"/>
              <a:ext cx="2636895" cy="2636895"/>
            </a:xfrm>
            <a:prstGeom prst="ellipse">
              <a:avLst/>
            </a:prstGeom>
            <a:solidFill>
              <a:schemeClr val="bg1">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23" name="Rectangle 22"/>
            <p:cNvSpPr/>
            <p:nvPr/>
          </p:nvSpPr>
          <p:spPr>
            <a:xfrm>
              <a:off x="6858085" y="1265213"/>
              <a:ext cx="4847389" cy="707886"/>
            </a:xfrm>
            <a:prstGeom prst="rect">
              <a:avLst/>
            </a:prstGeom>
          </p:spPr>
          <p:txBody>
            <a:bodyPr wrap="square">
              <a:spAutoFit/>
            </a:bodyPr>
            <a:lstStyle/>
            <a:p>
              <a:pPr marL="342900" indent="-342900">
                <a:buAutoNum type="arabicPeriod"/>
              </a:pPr>
              <a:r>
                <a:rPr lang="id-ID" sz="1600" b="1" i="1" dirty="0">
                  <a:solidFill>
                    <a:schemeClr val="tx1">
                      <a:lumMod val="65000"/>
                      <a:lumOff val="35000"/>
                    </a:schemeClr>
                  </a:solidFill>
                  <a:latin typeface="Segoe UI" panose="020B0502040204020203" pitchFamily="34" charset="0"/>
                  <a:cs typeface="Segoe UI" panose="020B0502040204020203" pitchFamily="34" charset="0"/>
                </a:rPr>
                <a:t>Seleksi Administrasi </a:t>
              </a:r>
            </a:p>
            <a:p>
              <a:pPr marL="360680" indent="-182880">
                <a:spcAft>
                  <a:spcPts val="450"/>
                </a:spcAft>
                <a:buFont typeface="Arial" panose="020B0604020202020204" pitchFamily="34" charset="0"/>
                <a:buChar char="•"/>
              </a:pPr>
              <a:r>
                <a:rPr lang="id-ID" sz="1200" i="1" dirty="0">
                  <a:solidFill>
                    <a:schemeClr val="tx1">
                      <a:lumMod val="65000"/>
                      <a:lumOff val="35000"/>
                    </a:schemeClr>
                  </a:solidFill>
                  <a:latin typeface="Segoe UI" panose="020B0502040204020203" pitchFamily="34" charset="0"/>
                  <a:cs typeface="Segoe UI" panose="020B0502040204020203" pitchFamily="34" charset="0"/>
                </a:rPr>
                <a:t>kelengkapan dokumen Pengusul RISPRO </a:t>
              </a:r>
              <a:r>
                <a:rPr lang="en-ID" sz="1200" i="1" dirty="0">
                  <a:solidFill>
                    <a:schemeClr val="tx1">
                      <a:lumMod val="65000"/>
                      <a:lumOff val="35000"/>
                    </a:schemeClr>
                  </a:solidFill>
                  <a:latin typeface="Segoe UI" panose="020B0502040204020203" pitchFamily="34" charset="0"/>
                  <a:cs typeface="Segoe UI" panose="020B0502040204020203" pitchFamily="34" charset="0"/>
                </a:rPr>
                <a:t>(proposal, KI </a:t>
              </a:r>
              <a:r>
                <a:rPr lang="en-ID" sz="1200" i="1" dirty="0" err="1">
                  <a:solidFill>
                    <a:schemeClr val="tx1">
                      <a:lumMod val="65000"/>
                      <a:lumOff val="35000"/>
                    </a:schemeClr>
                  </a:solidFill>
                  <a:latin typeface="Segoe UI" panose="020B0502040204020203" pitchFamily="34" charset="0"/>
                  <a:cs typeface="Segoe UI" panose="020B0502040204020203" pitchFamily="34" charset="0"/>
                </a:rPr>
                <a:t>terdaftar</a:t>
              </a:r>
              <a:r>
                <a:rPr lang="en-ID" sz="1200" i="1" dirty="0">
                  <a:solidFill>
                    <a:schemeClr val="tx1">
                      <a:lumMod val="65000"/>
                      <a:lumOff val="35000"/>
                    </a:schemeClr>
                  </a:solidFill>
                  <a:latin typeface="Segoe UI" panose="020B0502040204020203" pitchFamily="34" charset="0"/>
                  <a:cs typeface="Segoe UI" panose="020B0502040204020203" pitchFamily="34" charset="0"/>
                </a:rPr>
                <a:t>/ </a:t>
              </a:r>
              <a:r>
                <a:rPr lang="en-ID" sz="1200" i="1" dirty="0" err="1">
                  <a:solidFill>
                    <a:schemeClr val="tx1">
                      <a:lumMod val="65000"/>
                      <a:lumOff val="35000"/>
                    </a:schemeClr>
                  </a:solidFill>
                  <a:latin typeface="Segoe UI" panose="020B0502040204020203" pitchFamily="34" charset="0"/>
                  <a:cs typeface="Segoe UI" panose="020B0502040204020203" pitchFamily="34" charset="0"/>
                </a:rPr>
                <a:t>publikasi</a:t>
              </a:r>
              <a:r>
                <a:rPr lang="en-ID" sz="1200" i="1" dirty="0">
                  <a:solidFill>
                    <a:schemeClr val="tx1">
                      <a:lumMod val="65000"/>
                      <a:lumOff val="35000"/>
                    </a:schemeClr>
                  </a:solidFill>
                  <a:latin typeface="Segoe UI" panose="020B0502040204020203" pitchFamily="34" charset="0"/>
                  <a:cs typeface="Segoe UI" panose="020B0502040204020203" pitchFamily="34" charset="0"/>
                </a:rPr>
                <a:t> yang </a:t>
              </a:r>
              <a:r>
                <a:rPr lang="en-ID" sz="1200" i="1" dirty="0" err="1">
                  <a:solidFill>
                    <a:schemeClr val="tx1">
                      <a:lumMod val="65000"/>
                      <a:lumOff val="35000"/>
                    </a:schemeClr>
                  </a:solidFill>
                  <a:latin typeface="Segoe UI" panose="020B0502040204020203" pitchFamily="34" charset="0"/>
                  <a:cs typeface="Segoe UI" panose="020B0502040204020203" pitchFamily="34" charset="0"/>
                </a:rPr>
                <a:t>relevan</a:t>
              </a:r>
              <a:r>
                <a:rPr lang="en-ID" sz="1200" i="1" dirty="0">
                  <a:solidFill>
                    <a:schemeClr val="tx1">
                      <a:lumMod val="65000"/>
                      <a:lumOff val="35000"/>
                    </a:schemeClr>
                  </a:solidFill>
                  <a:latin typeface="Segoe UI" panose="020B0502040204020203" pitchFamily="34" charset="0"/>
                  <a:cs typeface="Segoe UI" panose="020B0502040204020203" pitchFamily="34" charset="0"/>
                </a:rPr>
                <a:t>, </a:t>
              </a:r>
              <a:r>
                <a:rPr lang="en-ID" sz="1200" i="1" dirty="0" err="1">
                  <a:solidFill>
                    <a:schemeClr val="tx1">
                      <a:lumMod val="65000"/>
                      <a:lumOff val="35000"/>
                    </a:schemeClr>
                  </a:solidFill>
                  <a:latin typeface="Segoe UI" panose="020B0502040204020203" pitchFamily="34" charset="0"/>
                  <a:cs typeface="Segoe UI" panose="020B0502040204020203" pitchFamily="34" charset="0"/>
                </a:rPr>
                <a:t>hasil</a:t>
              </a:r>
              <a:r>
                <a:rPr lang="en-ID" sz="1200" i="1" dirty="0">
                  <a:solidFill>
                    <a:schemeClr val="tx1">
                      <a:lumMod val="65000"/>
                      <a:lumOff val="35000"/>
                    </a:schemeClr>
                  </a:solidFill>
                  <a:latin typeface="Segoe UI" panose="020B0502040204020203" pitchFamily="34" charset="0"/>
                  <a:cs typeface="Segoe UI" panose="020B0502040204020203" pitchFamily="34" charset="0"/>
                </a:rPr>
                <a:t> </a:t>
              </a:r>
              <a:r>
                <a:rPr lang="en-ID" sz="1200" i="1" dirty="0" err="1">
                  <a:solidFill>
                    <a:schemeClr val="tx1">
                      <a:lumMod val="65000"/>
                      <a:lumOff val="35000"/>
                    </a:schemeClr>
                  </a:solidFill>
                  <a:latin typeface="Segoe UI" panose="020B0502040204020203" pitchFamily="34" charset="0"/>
                  <a:cs typeface="Segoe UI" panose="020B0502040204020203" pitchFamily="34" charset="0"/>
                </a:rPr>
                <a:t>penilaian</a:t>
              </a:r>
              <a:r>
                <a:rPr lang="en-ID" sz="1200" i="1" dirty="0">
                  <a:solidFill>
                    <a:schemeClr val="tx1">
                      <a:lumMod val="65000"/>
                      <a:lumOff val="35000"/>
                    </a:schemeClr>
                  </a:solidFill>
                  <a:latin typeface="Segoe UI" panose="020B0502040204020203" pitchFamily="34" charset="0"/>
                  <a:cs typeface="Segoe UI" panose="020B0502040204020203" pitchFamily="34" charset="0"/>
                </a:rPr>
                <a:t> TKT, </a:t>
              </a:r>
              <a:r>
                <a:rPr lang="en-ID" sz="1200" i="1" dirty="0" err="1">
                  <a:solidFill>
                    <a:schemeClr val="tx1">
                      <a:lumMod val="65000"/>
                      <a:lumOff val="35000"/>
                    </a:schemeClr>
                  </a:solidFill>
                  <a:latin typeface="Segoe UI" panose="020B0502040204020203" pitchFamily="34" charset="0"/>
                  <a:cs typeface="Segoe UI" panose="020B0502040204020203" pitchFamily="34" charset="0"/>
                </a:rPr>
                <a:t>dll</a:t>
              </a:r>
              <a:r>
                <a:rPr lang="en-ID" sz="1200" i="1" dirty="0">
                  <a:solidFill>
                    <a:schemeClr val="tx1">
                      <a:lumMod val="65000"/>
                      <a:lumOff val="35000"/>
                    </a:schemeClr>
                  </a:solidFill>
                  <a:latin typeface="Segoe UI" panose="020B0502040204020203" pitchFamily="34" charset="0"/>
                  <a:cs typeface="Segoe UI" panose="020B0502040204020203" pitchFamily="34" charset="0"/>
                </a:rPr>
                <a:t>)</a:t>
              </a:r>
              <a:endParaRPr lang="id-ID" sz="1200" i="1" dirty="0">
                <a:solidFill>
                  <a:schemeClr val="tx1">
                    <a:lumMod val="65000"/>
                    <a:lumOff val="35000"/>
                  </a:schemeClr>
                </a:solidFill>
                <a:latin typeface="Segoe UI" panose="020B0502040204020203" pitchFamily="34" charset="0"/>
                <a:cs typeface="Segoe UI" panose="020B0502040204020203" pitchFamily="34" charset="0"/>
              </a:endParaRPr>
            </a:p>
          </p:txBody>
        </p:sp>
        <p:sp>
          <p:nvSpPr>
            <p:cNvPr id="29" name="Rectangle 28"/>
            <p:cNvSpPr/>
            <p:nvPr/>
          </p:nvSpPr>
          <p:spPr>
            <a:xfrm>
              <a:off x="8880797" y="2303685"/>
              <a:ext cx="2908339" cy="1446550"/>
            </a:xfrm>
            <a:prstGeom prst="rect">
              <a:avLst/>
            </a:prstGeom>
          </p:spPr>
          <p:txBody>
            <a:bodyPr wrap="square">
              <a:spAutoFit/>
            </a:bodyPr>
            <a:lstStyle/>
            <a:p>
              <a:r>
                <a:rPr lang="id-ID" sz="1600" b="1" i="1" dirty="0">
                  <a:solidFill>
                    <a:schemeClr val="tx1">
                      <a:lumMod val="65000"/>
                      <a:lumOff val="35000"/>
                    </a:schemeClr>
                  </a:solidFill>
                  <a:latin typeface="Segoe UI" panose="020B0502040204020203" pitchFamily="34" charset="0"/>
                  <a:cs typeface="Segoe UI" panose="020B0502040204020203" pitchFamily="34" charset="0"/>
                </a:rPr>
                <a:t>2. Seleksi Substansi Desk Evaluasi</a:t>
              </a:r>
            </a:p>
            <a:p>
              <a:pPr marL="360680" indent="-182880">
                <a:buFont typeface="Arial" panose="020B0604020202020204" pitchFamily="34" charset="0"/>
                <a:buChar char="•"/>
              </a:pPr>
              <a:r>
                <a:rPr lang="fi-FI" sz="1400" b="1" i="1" u="sng" dirty="0">
                  <a:solidFill>
                    <a:schemeClr val="tx1">
                      <a:lumMod val="65000"/>
                      <a:lumOff val="35000"/>
                    </a:schemeClr>
                  </a:solidFill>
                  <a:latin typeface="Segoe UI" panose="020B0502040204020203" pitchFamily="34" charset="0"/>
                  <a:cs typeface="Segoe UI" panose="020B0502040204020203" pitchFamily="34" charset="0"/>
                </a:rPr>
                <a:t>Kualitas;</a:t>
              </a:r>
            </a:p>
            <a:p>
              <a:pPr marL="360680" indent="-182880">
                <a:buFont typeface="Arial" panose="020B0604020202020204" pitchFamily="34" charset="0"/>
                <a:buChar char="•"/>
              </a:pPr>
              <a:r>
                <a:rPr lang="fi-FI" sz="1400" b="1" i="1" u="sng" dirty="0">
                  <a:solidFill>
                    <a:schemeClr val="tx1">
                      <a:lumMod val="65000"/>
                      <a:lumOff val="35000"/>
                    </a:schemeClr>
                  </a:solidFill>
                  <a:latin typeface="Segoe UI" panose="020B0502040204020203" pitchFamily="34" charset="0"/>
                  <a:cs typeface="Segoe UI" panose="020B0502040204020203" pitchFamily="34" charset="0"/>
                </a:rPr>
                <a:t>Luaran;</a:t>
              </a:r>
            </a:p>
            <a:p>
              <a:pPr marL="360680" indent="-182880">
                <a:buFont typeface="Arial" panose="020B0604020202020204" pitchFamily="34" charset="0"/>
                <a:buChar char="•"/>
              </a:pPr>
              <a:r>
                <a:rPr lang="fi-FI" sz="1400" b="1" i="1" u="sng" dirty="0">
                  <a:solidFill>
                    <a:schemeClr val="tx1">
                      <a:lumMod val="65000"/>
                      <a:lumOff val="35000"/>
                    </a:schemeClr>
                  </a:solidFill>
                  <a:latin typeface="Segoe UI" panose="020B0502040204020203" pitchFamily="34" charset="0"/>
                  <a:cs typeface="Segoe UI" panose="020B0502040204020203" pitchFamily="34" charset="0"/>
                </a:rPr>
                <a:t>Kemutakhiran; </a:t>
              </a:r>
            </a:p>
            <a:p>
              <a:pPr marL="360680" indent="-182880">
                <a:buFont typeface="Arial" panose="020B0604020202020204" pitchFamily="34" charset="0"/>
                <a:buChar char="•"/>
              </a:pPr>
              <a:r>
                <a:rPr lang="fi-FI" sz="1400" b="1" i="1" u="sng" dirty="0">
                  <a:solidFill>
                    <a:schemeClr val="tx1">
                      <a:lumMod val="65000"/>
                      <a:lumOff val="35000"/>
                    </a:schemeClr>
                  </a:solidFill>
                  <a:latin typeface="Segoe UI" panose="020B0502040204020203" pitchFamily="34" charset="0"/>
                  <a:cs typeface="Segoe UI" panose="020B0502040204020203" pitchFamily="34" charset="0"/>
                </a:rPr>
                <a:t>Rekam Jejak;</a:t>
              </a:r>
            </a:p>
          </p:txBody>
        </p:sp>
        <p:sp>
          <p:nvSpPr>
            <p:cNvPr id="32" name="Rectangle 31"/>
            <p:cNvSpPr/>
            <p:nvPr/>
          </p:nvSpPr>
          <p:spPr>
            <a:xfrm>
              <a:off x="6724122" y="5097660"/>
              <a:ext cx="2599855" cy="1649169"/>
            </a:xfrm>
            <a:prstGeom prst="rect">
              <a:avLst/>
            </a:prstGeom>
          </p:spPr>
          <p:txBody>
            <a:bodyPr wrap="square">
              <a:spAutoFit/>
            </a:bodyPr>
            <a:lstStyle/>
            <a:p>
              <a:pPr marL="179705" indent="-179705">
                <a:spcAft>
                  <a:spcPts val="600"/>
                </a:spcAft>
              </a:pPr>
              <a:r>
                <a:rPr lang="id-ID" sz="1600" b="1" i="1" dirty="0">
                  <a:solidFill>
                    <a:schemeClr val="tx1">
                      <a:lumMod val="65000"/>
                      <a:lumOff val="35000"/>
                    </a:schemeClr>
                  </a:solidFill>
                  <a:latin typeface="Segoe UI" panose="020B0502040204020203" pitchFamily="34" charset="0"/>
                  <a:cs typeface="Segoe UI" panose="020B0502040204020203" pitchFamily="34" charset="0"/>
                </a:rPr>
                <a:t>4. Verifikasi RAB dan Penetapan</a:t>
              </a:r>
            </a:p>
            <a:p>
              <a:pPr marL="171450" indent="-171450">
                <a:spcAft>
                  <a:spcPts val="500"/>
                </a:spcAft>
                <a:buFont typeface="Arial" panose="020B0604020202020204" pitchFamily="34" charset="0"/>
                <a:buChar char="•"/>
              </a:pPr>
              <a:r>
                <a:rPr lang="en-US" sz="1200" i="1" dirty="0" err="1">
                  <a:solidFill>
                    <a:schemeClr val="tx1">
                      <a:lumMod val="65000"/>
                      <a:lumOff val="35000"/>
                    </a:schemeClr>
                  </a:solidFill>
                  <a:latin typeface="Segoe UI" panose="020B0502040204020203" pitchFamily="34" charset="0"/>
                  <a:cs typeface="Segoe UI" panose="020B0502040204020203" pitchFamily="34" charset="0"/>
                </a:rPr>
                <a:t>Penerima</a:t>
              </a:r>
              <a:r>
                <a:rPr lang="en-US" sz="1200" i="1" dirty="0">
                  <a:solidFill>
                    <a:schemeClr val="tx1">
                      <a:lumMod val="65000"/>
                      <a:lumOff val="35000"/>
                    </a:schemeClr>
                  </a:solidFill>
                  <a:latin typeface="Segoe UI" panose="020B0502040204020203" pitchFamily="34" charset="0"/>
                  <a:cs typeface="Segoe UI" panose="020B0502040204020203" pitchFamily="34" charset="0"/>
                </a:rPr>
                <a:t> </a:t>
              </a:r>
              <a:r>
                <a:rPr lang="en-US" sz="1200" i="1" dirty="0" err="1">
                  <a:solidFill>
                    <a:schemeClr val="tx1">
                      <a:lumMod val="65000"/>
                      <a:lumOff val="35000"/>
                    </a:schemeClr>
                  </a:solidFill>
                  <a:latin typeface="Segoe UI" panose="020B0502040204020203" pitchFamily="34" charset="0"/>
                  <a:cs typeface="Segoe UI" panose="020B0502040204020203" pitchFamily="34" charset="0"/>
                </a:rPr>
                <a:t>Pendanaan</a:t>
              </a:r>
              <a:r>
                <a:rPr lang="en-US" sz="1200" i="1" dirty="0">
                  <a:solidFill>
                    <a:schemeClr val="tx1">
                      <a:lumMod val="65000"/>
                      <a:lumOff val="35000"/>
                    </a:schemeClr>
                  </a:solidFill>
                  <a:latin typeface="Segoe UI" panose="020B0502040204020203" pitchFamily="34" charset="0"/>
                  <a:cs typeface="Segoe UI" panose="020B0502040204020203" pitchFamily="34" charset="0"/>
                </a:rPr>
                <a:t> RISPRO </a:t>
              </a:r>
              <a:r>
                <a:rPr lang="en-US" sz="1200" i="1" dirty="0" err="1">
                  <a:solidFill>
                    <a:schemeClr val="tx1">
                      <a:lumMod val="65000"/>
                      <a:lumOff val="35000"/>
                    </a:schemeClr>
                  </a:solidFill>
                  <a:latin typeface="Segoe UI" panose="020B0502040204020203" pitchFamily="34" charset="0"/>
                  <a:cs typeface="Segoe UI" panose="020B0502040204020203" pitchFamily="34" charset="0"/>
                </a:rPr>
                <a:t>ditetapkan</a:t>
              </a:r>
              <a:r>
                <a:rPr lang="en-US" sz="1200" i="1" dirty="0">
                  <a:solidFill>
                    <a:schemeClr val="tx1">
                      <a:lumMod val="65000"/>
                      <a:lumOff val="35000"/>
                    </a:schemeClr>
                  </a:solidFill>
                  <a:latin typeface="Segoe UI" panose="020B0502040204020203" pitchFamily="34" charset="0"/>
                  <a:cs typeface="Segoe UI" panose="020B0502040204020203" pitchFamily="34" charset="0"/>
                </a:rPr>
                <a:t> oleh </a:t>
              </a:r>
              <a:r>
                <a:rPr lang="en-US" sz="1200" i="1" dirty="0" err="1">
                  <a:solidFill>
                    <a:schemeClr val="tx1">
                      <a:lumMod val="65000"/>
                      <a:lumOff val="35000"/>
                    </a:schemeClr>
                  </a:solidFill>
                  <a:latin typeface="Segoe UI" panose="020B0502040204020203" pitchFamily="34" charset="0"/>
                  <a:cs typeface="Segoe UI" panose="020B0502040204020203" pitchFamily="34" charset="0"/>
                </a:rPr>
                <a:t>Direktur</a:t>
              </a:r>
              <a:r>
                <a:rPr lang="en-US" sz="1200" i="1" dirty="0">
                  <a:solidFill>
                    <a:schemeClr val="tx1">
                      <a:lumMod val="65000"/>
                      <a:lumOff val="35000"/>
                    </a:schemeClr>
                  </a:solidFill>
                  <a:latin typeface="Segoe UI" panose="020B0502040204020203" pitchFamily="34" charset="0"/>
                  <a:cs typeface="Segoe UI" panose="020B0502040204020203" pitchFamily="34" charset="0"/>
                </a:rPr>
                <a:t> Utama LPDP </a:t>
              </a:r>
              <a:r>
                <a:rPr lang="en-US" sz="1200" i="1" dirty="0" err="1">
                  <a:solidFill>
                    <a:schemeClr val="tx1">
                      <a:lumMod val="65000"/>
                      <a:lumOff val="35000"/>
                    </a:schemeClr>
                  </a:solidFill>
                  <a:latin typeface="Segoe UI" panose="020B0502040204020203" pitchFamily="34" charset="0"/>
                  <a:cs typeface="Segoe UI" panose="020B0502040204020203" pitchFamily="34" charset="0"/>
                </a:rPr>
                <a:t>atas</a:t>
              </a:r>
              <a:r>
                <a:rPr lang="en-US" sz="1200" i="1" dirty="0">
                  <a:solidFill>
                    <a:schemeClr val="tx1">
                      <a:lumMod val="65000"/>
                      <a:lumOff val="35000"/>
                    </a:schemeClr>
                  </a:solidFill>
                  <a:latin typeface="Segoe UI" panose="020B0502040204020203" pitchFamily="34" charset="0"/>
                  <a:cs typeface="Segoe UI" panose="020B0502040204020203" pitchFamily="34" charset="0"/>
                </a:rPr>
                <a:t> </a:t>
              </a:r>
              <a:r>
                <a:rPr lang="en-US" sz="1200" i="1" dirty="0" err="1">
                  <a:solidFill>
                    <a:schemeClr val="tx1">
                      <a:lumMod val="65000"/>
                      <a:lumOff val="35000"/>
                    </a:schemeClr>
                  </a:solidFill>
                  <a:latin typeface="Segoe UI" panose="020B0502040204020203" pitchFamily="34" charset="0"/>
                  <a:cs typeface="Segoe UI" panose="020B0502040204020203" pitchFamily="34" charset="0"/>
                </a:rPr>
                <a:t>usul</a:t>
              </a:r>
              <a:r>
                <a:rPr lang="en-US" sz="1200" i="1" dirty="0">
                  <a:solidFill>
                    <a:schemeClr val="tx1">
                      <a:lumMod val="65000"/>
                      <a:lumOff val="35000"/>
                    </a:schemeClr>
                  </a:solidFill>
                  <a:latin typeface="Segoe UI" panose="020B0502040204020203" pitchFamily="34" charset="0"/>
                  <a:cs typeface="Segoe UI" panose="020B0502040204020203" pitchFamily="34" charset="0"/>
                </a:rPr>
                <a:t> </a:t>
              </a:r>
              <a:r>
                <a:rPr lang="en-US" sz="1200" i="1" dirty="0" err="1">
                  <a:solidFill>
                    <a:schemeClr val="tx1">
                      <a:lumMod val="65000"/>
                      <a:lumOff val="35000"/>
                    </a:schemeClr>
                  </a:solidFill>
                  <a:latin typeface="Segoe UI" panose="020B0502040204020203" pitchFamily="34" charset="0"/>
                  <a:cs typeface="Segoe UI" panose="020B0502040204020203" pitchFamily="34" charset="0"/>
                </a:rPr>
                <a:t>Direktur</a:t>
              </a:r>
              <a:r>
                <a:rPr lang="en-US" sz="1200" i="1" dirty="0">
                  <a:solidFill>
                    <a:schemeClr val="tx1">
                      <a:lumMod val="65000"/>
                      <a:lumOff val="35000"/>
                    </a:schemeClr>
                  </a:solidFill>
                  <a:latin typeface="Segoe UI" panose="020B0502040204020203" pitchFamily="34" charset="0"/>
                  <a:cs typeface="Segoe UI" panose="020B0502040204020203" pitchFamily="34" charset="0"/>
                </a:rPr>
                <a:t> yang </a:t>
              </a:r>
              <a:r>
                <a:rPr lang="en-US" sz="1200" i="1" dirty="0" err="1">
                  <a:solidFill>
                    <a:schemeClr val="tx1">
                      <a:lumMod val="65000"/>
                      <a:lumOff val="35000"/>
                    </a:schemeClr>
                  </a:solidFill>
                  <a:latin typeface="Segoe UI" panose="020B0502040204020203" pitchFamily="34" charset="0"/>
                  <a:cs typeface="Segoe UI" panose="020B0502040204020203" pitchFamily="34" charset="0"/>
                </a:rPr>
                <a:t>membidangi</a:t>
              </a:r>
              <a:r>
                <a:rPr lang="en-US" sz="1200" i="1" dirty="0">
                  <a:solidFill>
                    <a:schemeClr val="tx1">
                      <a:lumMod val="65000"/>
                      <a:lumOff val="35000"/>
                    </a:schemeClr>
                  </a:solidFill>
                  <a:latin typeface="Segoe UI" panose="020B0502040204020203" pitchFamily="34" charset="0"/>
                  <a:cs typeface="Segoe UI" panose="020B0502040204020203" pitchFamily="34" charset="0"/>
                </a:rPr>
                <a:t> </a:t>
              </a:r>
              <a:r>
                <a:rPr lang="en-US" sz="1200" i="1" dirty="0" err="1">
                  <a:solidFill>
                    <a:schemeClr val="tx1">
                      <a:lumMod val="65000"/>
                      <a:lumOff val="35000"/>
                    </a:schemeClr>
                  </a:solidFill>
                  <a:latin typeface="Segoe UI" panose="020B0502040204020203" pitchFamily="34" charset="0"/>
                  <a:cs typeface="Segoe UI" panose="020B0502040204020203" pitchFamily="34" charset="0"/>
                </a:rPr>
                <a:t>pendanaan</a:t>
              </a:r>
              <a:r>
                <a:rPr lang="en-US" sz="1200" i="1" dirty="0">
                  <a:solidFill>
                    <a:schemeClr val="tx1">
                      <a:lumMod val="65000"/>
                      <a:lumOff val="35000"/>
                    </a:schemeClr>
                  </a:solidFill>
                  <a:latin typeface="Segoe UI" panose="020B0502040204020203" pitchFamily="34" charset="0"/>
                  <a:cs typeface="Segoe UI" panose="020B0502040204020203" pitchFamily="34" charset="0"/>
                </a:rPr>
                <a:t> </a:t>
              </a:r>
              <a:r>
                <a:rPr lang="en-US" sz="1200" i="1" dirty="0" err="1">
                  <a:solidFill>
                    <a:schemeClr val="tx1">
                      <a:lumMod val="65000"/>
                      <a:lumOff val="35000"/>
                    </a:schemeClr>
                  </a:solidFill>
                  <a:latin typeface="Segoe UI" panose="020B0502040204020203" pitchFamily="34" charset="0"/>
                  <a:cs typeface="Segoe UI" panose="020B0502040204020203" pitchFamily="34" charset="0"/>
                </a:rPr>
                <a:t>riset</a:t>
              </a:r>
              <a:r>
                <a:rPr lang="en-US" sz="1200" i="1" dirty="0">
                  <a:solidFill>
                    <a:schemeClr val="tx1">
                      <a:lumMod val="65000"/>
                      <a:lumOff val="35000"/>
                    </a:schemeClr>
                  </a:solidFill>
                  <a:latin typeface="Segoe UI" panose="020B0502040204020203" pitchFamily="34" charset="0"/>
                  <a:cs typeface="Segoe UI" panose="020B0502040204020203" pitchFamily="34" charset="0"/>
                </a:rPr>
                <a:t>;</a:t>
              </a:r>
            </a:p>
            <a:p>
              <a:pPr marL="171450" indent="-171450">
                <a:spcAft>
                  <a:spcPts val="500"/>
                </a:spcAft>
                <a:buFont typeface="Arial" panose="020B0604020202020204" pitchFamily="34" charset="0"/>
                <a:buChar char="•"/>
              </a:pPr>
              <a:r>
                <a:rPr lang="en-US" sz="1200" i="1" dirty="0">
                  <a:solidFill>
                    <a:schemeClr val="tx1">
                      <a:lumMod val="65000"/>
                      <a:lumOff val="35000"/>
                    </a:schemeClr>
                  </a:solidFill>
                  <a:latin typeface="Segoe UI" panose="020B0502040204020203" pitchFamily="34" charset="0"/>
                  <a:cs typeface="Segoe UI" panose="020B0502040204020203" pitchFamily="34" charset="0"/>
                </a:rPr>
                <a:t>Monitoring dan </a:t>
              </a:r>
              <a:r>
                <a:rPr lang="en-US" sz="1200" i="1" dirty="0" err="1">
                  <a:solidFill>
                    <a:schemeClr val="tx1">
                      <a:lumMod val="65000"/>
                      <a:lumOff val="35000"/>
                    </a:schemeClr>
                  </a:solidFill>
                  <a:latin typeface="Segoe UI" panose="020B0502040204020203" pitchFamily="34" charset="0"/>
                  <a:cs typeface="Segoe UI" panose="020B0502040204020203" pitchFamily="34" charset="0"/>
                </a:rPr>
                <a:t>evaluasi</a:t>
              </a:r>
              <a:r>
                <a:rPr lang="en-US" sz="1200" i="1" dirty="0">
                  <a:solidFill>
                    <a:schemeClr val="tx1">
                      <a:lumMod val="65000"/>
                      <a:lumOff val="35000"/>
                    </a:schemeClr>
                  </a:solidFill>
                  <a:latin typeface="Segoe UI" panose="020B0502040204020203" pitchFamily="34" charset="0"/>
                  <a:cs typeface="Segoe UI" panose="020B0502040204020203" pitchFamily="34" charset="0"/>
                </a:rPr>
                <a:t>.</a:t>
              </a:r>
            </a:p>
          </p:txBody>
        </p:sp>
        <p:sp>
          <p:nvSpPr>
            <p:cNvPr id="38" name="Rectangle 37"/>
            <p:cNvSpPr/>
            <p:nvPr/>
          </p:nvSpPr>
          <p:spPr>
            <a:xfrm>
              <a:off x="9049659" y="3749765"/>
              <a:ext cx="2859788" cy="2005677"/>
            </a:xfrm>
            <a:prstGeom prst="rect">
              <a:avLst/>
            </a:prstGeom>
          </p:spPr>
          <p:txBody>
            <a:bodyPr wrap="square">
              <a:spAutoFit/>
            </a:bodyPr>
            <a:lstStyle/>
            <a:p>
              <a:pPr marL="179705" indent="-179705"/>
              <a:r>
                <a:rPr lang="id-ID" sz="1600" b="1" i="1" dirty="0">
                  <a:solidFill>
                    <a:schemeClr val="tx1">
                      <a:lumMod val="65000"/>
                      <a:lumOff val="35000"/>
                    </a:schemeClr>
                  </a:solidFill>
                  <a:latin typeface="Segoe UI" panose="020B0502040204020203" pitchFamily="34" charset="0"/>
                  <a:cs typeface="Segoe UI" panose="020B0502040204020203" pitchFamily="34" charset="0"/>
                </a:rPr>
                <a:t>3. Seleksi Substansi Visitasi/ Paparan</a:t>
              </a:r>
            </a:p>
            <a:p>
              <a:pPr marL="171450" indent="-171450">
                <a:spcAft>
                  <a:spcPts val="500"/>
                </a:spcAft>
                <a:buFont typeface="Arial" panose="020B0604020202020204" pitchFamily="34" charset="0"/>
                <a:buChar char="•"/>
              </a:pPr>
              <a:r>
                <a:rPr lang="sv-SE" sz="1200" i="1" dirty="0">
                  <a:solidFill>
                    <a:schemeClr val="tx1">
                      <a:lumMod val="65000"/>
                      <a:lumOff val="35000"/>
                    </a:schemeClr>
                  </a:solidFill>
                  <a:latin typeface="Segoe UI" panose="020B0502040204020203" pitchFamily="34" charset="0"/>
                  <a:cs typeface="Segoe UI" panose="020B0502040204020203" pitchFamily="34" charset="0"/>
                </a:rPr>
                <a:t>Verifikasi konten proposal dan dokumen pendukung;</a:t>
              </a:r>
            </a:p>
            <a:p>
              <a:pPr marL="171450" indent="-171450">
                <a:spcAft>
                  <a:spcPts val="500"/>
                </a:spcAft>
                <a:buFont typeface="Arial" panose="020B0604020202020204" pitchFamily="34" charset="0"/>
                <a:buChar char="•"/>
              </a:pPr>
              <a:r>
                <a:rPr lang="sv-SE" sz="1200" i="1" dirty="0">
                  <a:solidFill>
                    <a:schemeClr val="tx1">
                      <a:lumMod val="65000"/>
                      <a:lumOff val="35000"/>
                    </a:schemeClr>
                  </a:solidFill>
                  <a:latin typeface="Segoe UI" panose="020B0502040204020203" pitchFamily="34" charset="0"/>
                  <a:cs typeface="Segoe UI" panose="020B0502040204020203" pitchFamily="34" charset="0"/>
                </a:rPr>
                <a:t>Klarifikasi dan validasi</a:t>
              </a:r>
              <a:r>
                <a:rPr lang="id-ID" sz="1200" i="1" dirty="0">
                  <a:solidFill>
                    <a:schemeClr val="tx1">
                      <a:lumMod val="65000"/>
                      <a:lumOff val="35000"/>
                    </a:schemeClr>
                  </a:solidFill>
                  <a:latin typeface="Segoe UI" panose="020B0502040204020203" pitchFamily="34" charset="0"/>
                  <a:cs typeface="Segoe UI" panose="020B0502040204020203" pitchFamily="34" charset="0"/>
                </a:rPr>
                <a:t> terhadap</a:t>
              </a:r>
              <a:r>
                <a:rPr lang="sv-SE" sz="1200" i="1" dirty="0">
                  <a:solidFill>
                    <a:schemeClr val="tx1">
                      <a:lumMod val="65000"/>
                      <a:lumOff val="35000"/>
                    </a:schemeClr>
                  </a:solidFill>
                  <a:latin typeface="Segoe UI" panose="020B0502040204020203" pitchFamily="34" charset="0"/>
                  <a:cs typeface="Segoe UI" panose="020B0502040204020203" pitchFamily="34" charset="0"/>
                </a:rPr>
                <a:t> peran </a:t>
              </a:r>
              <a:r>
                <a:rPr lang="id-ID" sz="1200" i="1" dirty="0">
                  <a:solidFill>
                    <a:schemeClr val="tx1">
                      <a:lumMod val="65000"/>
                      <a:lumOff val="35000"/>
                    </a:schemeClr>
                  </a:solidFill>
                  <a:latin typeface="Segoe UI" panose="020B0502040204020203" pitchFamily="34" charset="0"/>
                  <a:cs typeface="Segoe UI" panose="020B0502040204020203" pitchFamily="34" charset="0"/>
                </a:rPr>
                <a:t>k</a:t>
              </a:r>
              <a:r>
                <a:rPr lang="sv-SE" sz="1200" i="1" dirty="0">
                  <a:solidFill>
                    <a:schemeClr val="tx1">
                      <a:lumMod val="65000"/>
                      <a:lumOff val="35000"/>
                    </a:schemeClr>
                  </a:solidFill>
                  <a:latin typeface="Segoe UI" panose="020B0502040204020203" pitchFamily="34" charset="0"/>
                  <a:cs typeface="Segoe UI" panose="020B0502040204020203" pitchFamily="34" charset="0"/>
                </a:rPr>
                <a:t>elompok riset d</a:t>
              </a:r>
              <a:r>
                <a:rPr lang="id-ID" sz="1200" i="1" dirty="0">
                  <a:solidFill>
                    <a:schemeClr val="tx1">
                      <a:lumMod val="65000"/>
                      <a:lumOff val="35000"/>
                    </a:schemeClr>
                  </a:solidFill>
                  <a:latin typeface="Segoe UI" panose="020B0502040204020203" pitchFamily="34" charset="0"/>
                  <a:cs typeface="Segoe UI" panose="020B0502040204020203" pitchFamily="34" charset="0"/>
                </a:rPr>
                <a:t>engan</a:t>
              </a:r>
              <a:r>
                <a:rPr lang="sv-SE" sz="1200" i="1" dirty="0">
                  <a:solidFill>
                    <a:schemeClr val="tx1">
                      <a:lumMod val="65000"/>
                      <a:lumOff val="35000"/>
                    </a:schemeClr>
                  </a:solidFill>
                  <a:latin typeface="Segoe UI" panose="020B0502040204020203" pitchFamily="34" charset="0"/>
                  <a:cs typeface="Segoe UI" panose="020B0502040204020203" pitchFamily="34" charset="0"/>
                </a:rPr>
                <a:t> mitra, kontribusi </a:t>
              </a:r>
              <a:r>
                <a:rPr lang="id-ID" sz="1200" i="1" dirty="0">
                  <a:solidFill>
                    <a:schemeClr val="tx1">
                      <a:lumMod val="65000"/>
                      <a:lumOff val="35000"/>
                    </a:schemeClr>
                  </a:solidFill>
                  <a:latin typeface="Segoe UI" panose="020B0502040204020203" pitchFamily="34" charset="0"/>
                  <a:cs typeface="Segoe UI" panose="020B0502040204020203" pitchFamily="34" charset="0"/>
                </a:rPr>
                <a:t>serta</a:t>
              </a:r>
              <a:r>
                <a:rPr lang="sv-SE" sz="1200" i="1" dirty="0">
                  <a:solidFill>
                    <a:schemeClr val="tx1">
                      <a:lumMod val="65000"/>
                      <a:lumOff val="35000"/>
                    </a:schemeClr>
                  </a:solidFill>
                  <a:latin typeface="Segoe UI" panose="020B0502040204020203" pitchFamily="34" charset="0"/>
                  <a:cs typeface="Segoe UI" panose="020B0502040204020203" pitchFamily="34" charset="0"/>
                </a:rPr>
                <a:t> kredibilitas mitra; </a:t>
              </a:r>
            </a:p>
            <a:p>
              <a:pPr marL="171450" indent="-171450">
                <a:spcAft>
                  <a:spcPts val="500"/>
                </a:spcAft>
                <a:buFont typeface="Arial" panose="020B0604020202020204" pitchFamily="34" charset="0"/>
                <a:buChar char="•"/>
              </a:pPr>
              <a:r>
                <a:rPr lang="sv-SE" sz="1200" i="1" dirty="0">
                  <a:solidFill>
                    <a:schemeClr val="tx1">
                      <a:lumMod val="65000"/>
                      <a:lumOff val="35000"/>
                    </a:schemeClr>
                  </a:solidFill>
                  <a:latin typeface="Segoe UI" panose="020B0502040204020203" pitchFamily="34" charset="0"/>
                  <a:cs typeface="Segoe UI" panose="020B0502040204020203" pitchFamily="34" charset="0"/>
                </a:rPr>
                <a:t>Pemenuhan matriks Instrumen Penilaian RISPRO</a:t>
              </a:r>
            </a:p>
          </p:txBody>
        </p:sp>
        <p:cxnSp>
          <p:nvCxnSpPr>
            <p:cNvPr id="8" name="Straight Connector 7"/>
            <p:cNvCxnSpPr/>
            <p:nvPr/>
          </p:nvCxnSpPr>
          <p:spPr>
            <a:xfrm flipV="1">
              <a:off x="6550069" y="2194737"/>
              <a:ext cx="0" cy="363600"/>
            </a:xfrm>
            <a:prstGeom prst="line">
              <a:avLst/>
            </a:prstGeom>
            <a:ln w="38100">
              <a:solidFill>
                <a:srgbClr val="C0504D"/>
              </a:solidFill>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a:stCxn id="42" idx="1"/>
            </p:cNvCxnSpPr>
            <p:nvPr/>
          </p:nvCxnSpPr>
          <p:spPr>
            <a:xfrm flipH="1">
              <a:off x="7448380" y="2724257"/>
              <a:ext cx="468000" cy="162750"/>
            </a:xfrm>
            <a:prstGeom prst="line">
              <a:avLst/>
            </a:prstGeom>
            <a:ln w="38100">
              <a:solidFill>
                <a:srgbClr val="C0504D"/>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flipH="1">
              <a:off x="7876544" y="4024750"/>
              <a:ext cx="288000" cy="0"/>
            </a:xfrm>
            <a:prstGeom prst="line">
              <a:avLst/>
            </a:prstGeom>
            <a:ln w="38100">
              <a:solidFill>
                <a:srgbClr val="C0504D"/>
              </a:solidFil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5461206" y="2731905"/>
              <a:ext cx="2235600" cy="2234794"/>
              <a:chOff x="5446627" y="1099705"/>
              <a:chExt cx="2986086" cy="3064338"/>
            </a:xfrm>
          </p:grpSpPr>
          <p:sp>
            <p:nvSpPr>
              <p:cNvPr id="26" name="Oval 25"/>
              <p:cNvSpPr/>
              <p:nvPr/>
            </p:nvSpPr>
            <p:spPr>
              <a:xfrm>
                <a:off x="5605337" y="1273929"/>
                <a:ext cx="2685347" cy="2685411"/>
              </a:xfrm>
              <a:prstGeom prst="ellipse">
                <a:avLst/>
              </a:prstGeom>
              <a:solidFill>
                <a:srgbClr val="C05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2800" b="1" i="1" dirty="0">
                    <a:solidFill>
                      <a:schemeClr val="bg1"/>
                    </a:solidFill>
                    <a:latin typeface="Segoe UI" panose="020B0502040204020203" pitchFamily="34" charset="0"/>
                    <a:cs typeface="Segoe UI" panose="020B0502040204020203" pitchFamily="34" charset="0"/>
                  </a:rPr>
                  <a:t>2. Seleksi</a:t>
                </a:r>
                <a:endParaRPr lang="id-ID" sz="2800" b="1" dirty="0">
                  <a:solidFill>
                    <a:schemeClr val="bg1"/>
                  </a:solidFill>
                </a:endParaRPr>
              </a:p>
            </p:txBody>
          </p:sp>
          <p:sp>
            <p:nvSpPr>
              <p:cNvPr id="27" name="Oval 26"/>
              <p:cNvSpPr/>
              <p:nvPr/>
            </p:nvSpPr>
            <p:spPr>
              <a:xfrm>
                <a:off x="5446627" y="1099705"/>
                <a:ext cx="2986086" cy="3064338"/>
              </a:xfrm>
              <a:prstGeom prst="ellipse">
                <a:avLst/>
              </a:prstGeom>
              <a:noFill/>
              <a:ln w="57150">
                <a:solidFill>
                  <a:srgbClr val="C0504D"/>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2800" b="1" dirty="0">
                  <a:solidFill>
                    <a:schemeClr val="bg1"/>
                  </a:solidFill>
                </a:endParaRPr>
              </a:p>
            </p:txBody>
          </p:sp>
        </p:grpSp>
        <p:cxnSp>
          <p:nvCxnSpPr>
            <p:cNvPr id="49" name="Straight Connector 48"/>
            <p:cNvCxnSpPr/>
            <p:nvPr/>
          </p:nvCxnSpPr>
          <p:spPr>
            <a:xfrm flipV="1">
              <a:off x="6550069" y="5088764"/>
              <a:ext cx="0" cy="363600"/>
            </a:xfrm>
            <a:prstGeom prst="line">
              <a:avLst/>
            </a:prstGeom>
            <a:ln w="38100">
              <a:solidFill>
                <a:srgbClr val="C0504D"/>
              </a:solidFill>
            </a:ln>
          </p:spPr>
          <p:style>
            <a:lnRef idx="1">
              <a:schemeClr val="accent1"/>
            </a:lnRef>
            <a:fillRef idx="0">
              <a:schemeClr val="accent1"/>
            </a:fillRef>
            <a:effectRef idx="0">
              <a:schemeClr val="accent1"/>
            </a:effectRef>
            <a:fontRef idx="minor">
              <a:schemeClr val="tx1"/>
            </a:fontRef>
          </p:style>
        </p:cxnSp>
        <p:pic>
          <p:nvPicPr>
            <p:cNvPr id="41" name="Picture 8" descr="http://icons.iconarchive.com/icons/graphicloads/100-flat-2/96/msg-brown-icon.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31131" y="1306882"/>
              <a:ext cx="791999" cy="792000"/>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descr="http://icons.iconarchive.com/icons/graphicloads/100-flat-2/96/file-folder-icon.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20962" y="2328257"/>
              <a:ext cx="791999" cy="792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2" descr="http://icons.iconarchive.com/icons/graphicloads/100-flat-2/96/bus-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810" y="3661849"/>
              <a:ext cx="791999" cy="792000"/>
            </a:xfrm>
            <a:prstGeom prst="rect">
              <a:avLst/>
            </a:prstGeom>
            <a:noFill/>
            <a:extLst>
              <a:ext uri="{909E8E84-426E-40DD-AFC4-6F175D3DCCD1}">
                <a14:hiddenFill xmlns:a14="http://schemas.microsoft.com/office/drawing/2010/main">
                  <a:solidFill>
                    <a:srgbClr val="FFFFFF"/>
                  </a:solidFill>
                </a14:hiddenFill>
              </a:ext>
            </a:extLst>
          </p:spPr>
        </p:pic>
        <p:sp>
          <p:nvSpPr>
            <p:cNvPr id="17" name="AutoShape 2" descr="Hasil gambar untuk gambar mobil van kartun hitam putih"/>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id-ID"/>
            </a:p>
          </p:txBody>
        </p:sp>
        <p:pic>
          <p:nvPicPr>
            <p:cNvPr id="55" name="Picture 10" descr="http://icons.iconarchive.com/icons/graphicloads/100-flat-2/96/msg-2-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75510" y="5495453"/>
              <a:ext cx="791999" cy="792000"/>
            </a:xfrm>
            <a:prstGeom prst="rect">
              <a:avLst/>
            </a:prstGeom>
            <a:noFill/>
            <a:extLst>
              <a:ext uri="{909E8E84-426E-40DD-AFC4-6F175D3DCCD1}">
                <a14:hiddenFill xmlns:a14="http://schemas.microsoft.com/office/drawing/2010/main">
                  <a:solidFill>
                    <a:srgbClr val="FFFFFF"/>
                  </a:solidFill>
                </a14:hiddenFill>
              </a:ext>
            </a:extLst>
          </p:spPr>
        </p:pic>
      </p:grpSp>
      <p:sp>
        <p:nvSpPr>
          <p:cNvPr id="56" name="Slide Number Placeholder 3"/>
          <p:cNvSpPr txBox="1"/>
          <p:nvPr/>
        </p:nvSpPr>
        <p:spPr>
          <a:xfrm>
            <a:off x="11174413" y="6538913"/>
            <a:ext cx="1017587" cy="365125"/>
          </a:xfrm>
          <a:prstGeom prst="rect">
            <a:avLst/>
          </a:prstGeom>
        </p:spPr>
        <p:txBody>
          <a:bodyPr/>
          <a:lstStyle>
            <a:defPPr>
              <a:defRPr lang="en-US"/>
            </a:defPPr>
            <a:lvl1pPr marL="0" algn="l" defTabSz="914400" rtl="0" eaLnBrk="1" latinLnBrk="0" hangingPunct="1">
              <a:defRPr sz="18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BF1F654-3CB5-42E1-BDF3-9E0B30BD1518}" type="slidenum">
              <a:rPr lang="en-US" smtClean="0"/>
              <a:t>13</a:t>
            </a:fld>
            <a:endParaRPr lang="en-US" dirty="0"/>
          </a:p>
        </p:txBody>
      </p:sp>
      <p:grpSp>
        <p:nvGrpSpPr>
          <p:cNvPr id="6" name="Group 5"/>
          <p:cNvGrpSpPr/>
          <p:nvPr/>
        </p:nvGrpSpPr>
        <p:grpSpPr>
          <a:xfrm>
            <a:off x="291628" y="2116496"/>
            <a:ext cx="4195237" cy="2652657"/>
            <a:chOff x="147129" y="1056290"/>
            <a:chExt cx="4195237" cy="2652657"/>
          </a:xfrm>
        </p:grpSpPr>
        <p:sp>
          <p:nvSpPr>
            <p:cNvPr id="48" name="Oval 47"/>
            <p:cNvSpPr/>
            <p:nvPr/>
          </p:nvSpPr>
          <p:spPr>
            <a:xfrm>
              <a:off x="2383966" y="1070946"/>
              <a:ext cx="1958400" cy="1958446"/>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1" dirty="0">
                <a:solidFill>
                  <a:schemeClr val="bg1"/>
                </a:solidFill>
                <a:latin typeface="Segoe UI" panose="020B0502040204020203" pitchFamily="34" charset="0"/>
                <a:cs typeface="Segoe UI" panose="020B0502040204020203" pitchFamily="34" charset="0"/>
              </a:endParaRPr>
            </a:p>
          </p:txBody>
        </p:sp>
        <p:grpSp>
          <p:nvGrpSpPr>
            <p:cNvPr id="2" name="Group 1"/>
            <p:cNvGrpSpPr/>
            <p:nvPr/>
          </p:nvGrpSpPr>
          <p:grpSpPr>
            <a:xfrm>
              <a:off x="147129" y="1056290"/>
              <a:ext cx="4037849" cy="2652657"/>
              <a:chOff x="147129" y="1056290"/>
              <a:chExt cx="4037849" cy="2652657"/>
            </a:xfrm>
          </p:grpSpPr>
          <p:grpSp>
            <p:nvGrpSpPr>
              <p:cNvPr id="10" name="Group 9"/>
              <p:cNvGrpSpPr/>
              <p:nvPr/>
            </p:nvGrpSpPr>
            <p:grpSpPr>
              <a:xfrm>
                <a:off x="147129" y="1056290"/>
                <a:ext cx="4037849" cy="2652657"/>
                <a:chOff x="398110" y="2858965"/>
                <a:chExt cx="4037849" cy="2652657"/>
              </a:xfrm>
            </p:grpSpPr>
            <p:sp>
              <p:nvSpPr>
                <p:cNvPr id="40" name="Rectangle 39"/>
                <p:cNvSpPr/>
                <p:nvPr/>
              </p:nvSpPr>
              <p:spPr>
                <a:xfrm>
                  <a:off x="1177849" y="4988402"/>
                  <a:ext cx="3258110" cy="523220"/>
                </a:xfrm>
                <a:prstGeom prst="rect">
                  <a:avLst/>
                </a:prstGeom>
              </p:spPr>
              <p:txBody>
                <a:bodyPr wrap="square" anchor="ctr">
                  <a:spAutoFit/>
                </a:bodyPr>
                <a:lstStyle/>
                <a:p>
                  <a:pPr lvl="0"/>
                  <a:r>
                    <a:rPr lang="id-ID" sz="1400" i="1" dirty="0">
                      <a:latin typeface="Century Gothic" panose="020B0502020202020204" charset="0"/>
                      <a:cs typeface="Segoe UI" panose="020B0502040204020203" pitchFamily="34" charset="0"/>
                    </a:rPr>
                    <a:t>dilakukan secara</a:t>
                  </a:r>
                  <a:r>
                    <a:rPr lang="id-ID" sz="1400" b="1" i="1" dirty="0">
                      <a:latin typeface="Century Gothic" panose="020B0502020202020204" charset="0"/>
                      <a:cs typeface="Segoe UI" panose="020B0502040204020203" pitchFamily="34" charset="0"/>
                    </a:rPr>
                    <a:t> online </a:t>
                  </a:r>
                  <a:r>
                    <a:rPr lang="id-ID" sz="1400" i="1" dirty="0">
                      <a:latin typeface="Century Gothic" panose="020B0502020202020204" charset="0"/>
                      <a:cs typeface="Segoe UI" panose="020B0502040204020203" pitchFamily="34" charset="0"/>
                    </a:rPr>
                    <a:t>melalui </a:t>
                  </a:r>
                  <a:r>
                    <a:rPr lang="id-ID" sz="1400" b="1" i="1" dirty="0">
                      <a:latin typeface="Century Gothic" panose="020B0502020202020204" charset="0"/>
                      <a:cs typeface="Segoe UI" panose="020B0502040204020203" pitchFamily="34" charset="0"/>
                      <a:hlinkClick r:id="rId7"/>
                    </a:rPr>
                    <a:t>www.lpdp.kemenkeu.go.id/rispro</a:t>
                  </a:r>
                  <a:endParaRPr lang="id-ID" sz="1400" b="1" i="1" dirty="0">
                    <a:latin typeface="Century Gothic" panose="020B0502020202020204" charset="0"/>
                    <a:cs typeface="Segoe UI" panose="020B0502040204020203" pitchFamily="34" charset="0"/>
                  </a:endParaRPr>
                </a:p>
              </p:txBody>
            </p:sp>
            <p:sp>
              <p:nvSpPr>
                <p:cNvPr id="24" name="Oval 23"/>
                <p:cNvSpPr/>
                <p:nvPr/>
              </p:nvSpPr>
              <p:spPr>
                <a:xfrm>
                  <a:off x="580339" y="2858965"/>
                  <a:ext cx="1958400" cy="1958446"/>
                </a:xfrm>
                <a:prstGeom prst="ellipse">
                  <a:avLst/>
                </a:prstGeom>
                <a:solidFill>
                  <a:srgbClr val="59303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1" dirty="0">
                    <a:solidFill>
                      <a:schemeClr val="bg1"/>
                    </a:solidFill>
                    <a:latin typeface="Segoe UI" panose="020B0502040204020203" pitchFamily="34" charset="0"/>
                    <a:cs typeface="Segoe UI" panose="020B0502040204020203" pitchFamily="34" charset="0"/>
                  </a:endParaRPr>
                </a:p>
              </p:txBody>
            </p:sp>
            <p:sp>
              <p:nvSpPr>
                <p:cNvPr id="5" name="Rectangle 4"/>
                <p:cNvSpPr/>
                <p:nvPr/>
              </p:nvSpPr>
              <p:spPr>
                <a:xfrm>
                  <a:off x="398110" y="3319213"/>
                  <a:ext cx="2249454" cy="338554"/>
                </a:xfrm>
                <a:prstGeom prst="rect">
                  <a:avLst/>
                </a:prstGeom>
              </p:spPr>
              <p:txBody>
                <a:bodyPr wrap="square">
                  <a:spAutoFit/>
                </a:bodyPr>
                <a:lstStyle/>
                <a:p>
                  <a:pPr algn="ctr"/>
                  <a:r>
                    <a:rPr lang="id-ID" sz="1600" b="1" i="1" dirty="0">
                      <a:solidFill>
                        <a:schemeClr val="bg1"/>
                      </a:solidFill>
                      <a:latin typeface="Segoe UI" panose="020B0502040204020203" pitchFamily="34" charset="0"/>
                      <a:cs typeface="Segoe UI" panose="020B0502040204020203" pitchFamily="34" charset="0"/>
                    </a:rPr>
                    <a:t>1. </a:t>
                  </a:r>
                  <a:r>
                    <a:rPr lang="en-US" sz="1600" b="1" i="1" dirty="0">
                      <a:solidFill>
                        <a:schemeClr val="bg1"/>
                      </a:solidFill>
                      <a:latin typeface="Segoe UI" panose="020B0502040204020203" pitchFamily="34" charset="0"/>
                      <a:cs typeface="Segoe UI" panose="020B0502040204020203" pitchFamily="34" charset="0"/>
                    </a:rPr>
                    <a:t>P</a:t>
                  </a:r>
                  <a:r>
                    <a:rPr lang="id-ID" sz="1600" b="1" i="1" dirty="0">
                      <a:solidFill>
                        <a:schemeClr val="bg1"/>
                      </a:solidFill>
                      <a:latin typeface="Segoe UI" panose="020B0502040204020203" pitchFamily="34" charset="0"/>
                      <a:cs typeface="Segoe UI" panose="020B0502040204020203" pitchFamily="34" charset="0"/>
                    </a:rPr>
                    <a:t>endaftaran</a:t>
                  </a:r>
                  <a:endParaRPr lang="en-US" sz="1600" b="1" i="1" dirty="0">
                    <a:solidFill>
                      <a:schemeClr val="bg1"/>
                    </a:solidFill>
                    <a:latin typeface="Segoe UI" panose="020B0502040204020203" pitchFamily="34" charset="0"/>
                    <a:cs typeface="Segoe UI" panose="020B0502040204020203" pitchFamily="34" charset="0"/>
                  </a:endParaRPr>
                </a:p>
              </p:txBody>
            </p:sp>
            <p:pic>
              <p:nvPicPr>
                <p:cNvPr id="36" name="Picture 2" descr="http://icons.iconarchive.com/icons/graphicloads/100-flat-2/128/arrow-upload-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2742" y="3817129"/>
                  <a:ext cx="733028" cy="73302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4" descr="http://icons.iconarchive.com/icons/graphicloads/100-flat-2/128/pen-icon.png"/>
                <p:cNvPicPr>
                  <a:picLocks noChangeAspect="1" noChangeArrowheads="1"/>
                </p:cNvPicPr>
                <p:nvPr/>
              </p:nvPicPr>
              <p:blipFill>
                <a:blip r:embed="rId9">
                  <a:duotone>
                    <a:schemeClr val="accent2">
                      <a:shade val="45000"/>
                      <a:satMod val="135000"/>
                    </a:schemeClr>
                    <a:prstClr val="white"/>
                  </a:duotone>
                  <a:extLst>
                    <a:ext uri="{BEBA8EAE-BF5A-486C-A8C5-ECC9F3942E4B}">
                      <a14:imgProps xmlns:a14="http://schemas.microsoft.com/office/drawing/2010/main">
                        <a14:imgLayer r:embed="rId10">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623043" y="3791682"/>
                  <a:ext cx="733028" cy="73302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6" name="Group 15"/>
              <p:cNvGrpSpPr/>
              <p:nvPr/>
            </p:nvGrpSpPr>
            <p:grpSpPr>
              <a:xfrm>
                <a:off x="2650180" y="1355602"/>
                <a:ext cx="1345504" cy="1447502"/>
                <a:chOff x="10154325" y="4160683"/>
                <a:chExt cx="1311682" cy="1440641"/>
              </a:xfrm>
            </p:grpSpPr>
            <p:pic>
              <p:nvPicPr>
                <p:cNvPr id="12" name="Picture 11"/>
                <p:cNvPicPr>
                  <a:picLocks noChangeAspect="1"/>
                </p:cNvPicPr>
                <p:nvPr/>
              </p:nvPicPr>
              <p:blipFill>
                <a:blip r:embed="rId11">
                  <a:clrChange>
                    <a:clrFrom>
                      <a:srgbClr val="FFFFFF"/>
                    </a:clrFrom>
                    <a:clrTo>
                      <a:srgbClr val="FFFFFF">
                        <a:alpha val="0"/>
                      </a:srgbClr>
                    </a:clrTo>
                  </a:clrChange>
                </a:blip>
                <a:stretch>
                  <a:fillRect/>
                </a:stretch>
              </p:blipFill>
              <p:spPr>
                <a:xfrm>
                  <a:off x="10443184" y="4884737"/>
                  <a:ext cx="716588" cy="716587"/>
                </a:xfrm>
                <a:prstGeom prst="rect">
                  <a:avLst/>
                </a:prstGeom>
              </p:spPr>
            </p:pic>
            <p:sp>
              <p:nvSpPr>
                <p:cNvPr id="43" name="Rectangle 42"/>
                <p:cNvSpPr/>
                <p:nvPr/>
              </p:nvSpPr>
              <p:spPr>
                <a:xfrm>
                  <a:off x="10154325" y="4160683"/>
                  <a:ext cx="1311682" cy="582003"/>
                </a:xfrm>
                <a:prstGeom prst="rect">
                  <a:avLst/>
                </a:prstGeom>
              </p:spPr>
              <p:txBody>
                <a:bodyPr wrap="square">
                  <a:spAutoFit/>
                </a:bodyPr>
                <a:lstStyle/>
                <a:p>
                  <a:pPr algn="ctr"/>
                  <a:r>
                    <a:rPr lang="id-ID" sz="1600" b="1" i="1" dirty="0">
                      <a:solidFill>
                        <a:schemeClr val="bg1"/>
                      </a:solidFill>
                      <a:latin typeface="Segoe UI" panose="020B0502040204020203" pitchFamily="34" charset="0"/>
                      <a:cs typeface="Segoe UI" panose="020B0502040204020203" pitchFamily="34" charset="0"/>
                    </a:rPr>
                    <a:t>2. Penilaian Institusi</a:t>
                  </a:r>
                  <a:endParaRPr lang="id-ID" sz="1200" i="1" dirty="0">
                    <a:solidFill>
                      <a:schemeClr val="bg1"/>
                    </a:solidFill>
                    <a:latin typeface="Segoe UI" panose="020B0502040204020203" pitchFamily="34" charset="0"/>
                    <a:cs typeface="Segoe UI" panose="020B0502040204020203" pitchFamily="34" charset="0"/>
                  </a:endParaRPr>
                </a:p>
              </p:txBody>
            </p:sp>
          </p:grpSp>
        </p:grpSp>
      </p:grpSp>
      <p:sp>
        <p:nvSpPr>
          <p:cNvPr id="44" name="Footer Placeholder 6"/>
          <p:cNvSpPr>
            <a:spLocks noGrp="1"/>
          </p:cNvSpPr>
          <p:nvPr>
            <p:ph type="ftr" sz="quarter" idx="3"/>
          </p:nvPr>
        </p:nvSpPr>
        <p:spPr>
          <a:xfrm>
            <a:off x="1743075" y="6510336"/>
            <a:ext cx="2228850" cy="365125"/>
          </a:xfrm>
        </p:spPr>
        <p:txBody>
          <a:bodyPr/>
          <a:lstStyle/>
          <a:p>
            <a:r>
              <a:rPr lang="en-US" dirty="0"/>
              <a:t>www.lpdp.kemenkeu.go.id</a:t>
            </a:r>
          </a:p>
        </p:txBody>
      </p:sp>
      <p:sp>
        <p:nvSpPr>
          <p:cNvPr id="45" name="Title 1"/>
          <p:cNvSpPr>
            <a:spLocks noGrp="1"/>
          </p:cNvSpPr>
          <p:nvPr>
            <p:ph type="title" idx="4294967295"/>
          </p:nvPr>
        </p:nvSpPr>
        <p:spPr>
          <a:xfrm>
            <a:off x="-3119" y="144810"/>
            <a:ext cx="8495955" cy="568411"/>
          </a:xfrm>
        </p:spPr>
        <p:txBody>
          <a:bodyPr>
            <a:normAutofit fontScale="90000"/>
          </a:bodyPr>
          <a:lstStyle/>
          <a:p>
            <a:r>
              <a:rPr lang="en-US" sz="3100" dirty="0">
                <a:solidFill>
                  <a:srgbClr val="324C7F"/>
                </a:solidFill>
                <a:latin typeface="Century Gothic" panose="020B0502020202020204" charset="0"/>
                <a:cs typeface="Segoe UI" panose="020B0502040204020203" pitchFamily="34" charset="0"/>
              </a:rPr>
              <a:t>A</a:t>
            </a:r>
            <a:r>
              <a:rPr lang="id-ID" sz="3100" dirty="0">
                <a:solidFill>
                  <a:srgbClr val="324C7F"/>
                </a:solidFill>
                <a:latin typeface="Century Gothic" panose="020B0502020202020204" charset="0"/>
                <a:cs typeface="Segoe UI" panose="020B0502040204020203" pitchFamily="34" charset="0"/>
              </a:rPr>
              <a:t>lur Pendaftaran dan Seleksi </a:t>
            </a:r>
            <a:r>
              <a:rPr lang="en-US" sz="3100" b="1" i="1" dirty="0">
                <a:solidFill>
                  <a:srgbClr val="C00000"/>
                </a:solidFill>
              </a:rPr>
              <a:t>RISPRO</a:t>
            </a:r>
            <a:r>
              <a:rPr lang="en-US" sz="3100" b="1" i="1" dirty="0">
                <a:solidFill>
                  <a:srgbClr val="324C7F"/>
                </a:solidFill>
              </a:rPr>
              <a:t> </a:t>
            </a:r>
            <a:r>
              <a:rPr lang="id-ID" sz="3100" b="1" i="1" dirty="0">
                <a:solidFill>
                  <a:srgbClr val="324C7F"/>
                </a:solidFill>
              </a:rPr>
              <a:t>Kompetisi </a:t>
            </a:r>
            <a:r>
              <a:rPr lang="id-ID" sz="2700" b="1" i="1" dirty="0">
                <a:solidFill>
                  <a:srgbClr val="324C7F"/>
                </a:solidFill>
              </a:rPr>
              <a:t/>
            </a:r>
            <a:br>
              <a:rPr lang="id-ID" sz="2700" b="1" i="1" dirty="0">
                <a:solidFill>
                  <a:srgbClr val="324C7F"/>
                </a:solidFill>
              </a:rPr>
            </a:br>
            <a:r>
              <a:rPr lang="id-ID" sz="2200" dirty="0">
                <a:solidFill>
                  <a:schemeClr val="accent5">
                    <a:lumMod val="50000"/>
                  </a:schemeClr>
                </a:solidFill>
                <a:latin typeface="Century Gothic" panose="020B0502020202020204" charset="0"/>
                <a:cs typeface="Segoe UI" panose="020B0502040204020203" pitchFamily="34" charset="0"/>
              </a:rPr>
              <a:t>(K</a:t>
            </a:r>
            <a:r>
              <a:rPr lang="en-US" sz="2200" dirty="0" err="1">
                <a:solidFill>
                  <a:schemeClr val="accent5">
                    <a:lumMod val="50000"/>
                  </a:schemeClr>
                </a:solidFill>
                <a:latin typeface="Century Gothic" panose="020B0502020202020204" charset="0"/>
                <a:cs typeface="Segoe UI" panose="020B0502040204020203" pitchFamily="34" charset="0"/>
              </a:rPr>
              <a:t>omersial</a:t>
            </a:r>
            <a:r>
              <a:rPr lang="en-US" sz="2200" dirty="0">
                <a:solidFill>
                  <a:schemeClr val="accent5">
                    <a:lumMod val="50000"/>
                  </a:schemeClr>
                </a:solidFill>
                <a:latin typeface="Century Gothic" panose="020B0502020202020204" charset="0"/>
                <a:cs typeface="Segoe UI" panose="020B0502040204020203" pitchFamily="34" charset="0"/>
              </a:rPr>
              <a:t> &amp; </a:t>
            </a:r>
            <a:r>
              <a:rPr lang="en-US" sz="2200" dirty="0" err="1">
                <a:solidFill>
                  <a:schemeClr val="accent5">
                    <a:lumMod val="50000"/>
                  </a:schemeClr>
                </a:solidFill>
                <a:latin typeface="Century Gothic" panose="020B0502020202020204" charset="0"/>
                <a:cs typeface="Segoe UI" panose="020B0502040204020203" pitchFamily="34" charset="0"/>
              </a:rPr>
              <a:t>Kebijakan</a:t>
            </a:r>
            <a:r>
              <a:rPr lang="en-US" sz="2200" dirty="0">
                <a:solidFill>
                  <a:schemeClr val="accent5">
                    <a:lumMod val="50000"/>
                  </a:schemeClr>
                </a:solidFill>
                <a:latin typeface="Century Gothic" panose="020B0502020202020204" charset="0"/>
                <a:cs typeface="Segoe UI" panose="020B0502040204020203" pitchFamily="34" charset="0"/>
              </a:rPr>
              <a:t>/Tata </a:t>
            </a:r>
            <a:r>
              <a:rPr lang="en-US" sz="2200" dirty="0" err="1">
                <a:solidFill>
                  <a:schemeClr val="accent5">
                    <a:lumMod val="50000"/>
                  </a:schemeClr>
                </a:solidFill>
                <a:latin typeface="Century Gothic" panose="020B0502020202020204" charset="0"/>
                <a:cs typeface="Segoe UI" panose="020B0502040204020203" pitchFamily="34" charset="0"/>
              </a:rPr>
              <a:t>Kelola</a:t>
            </a:r>
            <a:r>
              <a:rPr lang="id-ID" sz="2200" dirty="0">
                <a:solidFill>
                  <a:schemeClr val="accent5">
                    <a:lumMod val="50000"/>
                  </a:schemeClr>
                </a:solidFill>
                <a:latin typeface="Century Gothic" panose="020B0502020202020204" charset="0"/>
                <a:cs typeface="Segoe UI" panose="020B0502040204020203" pitchFamily="34" charset="0"/>
              </a:rPr>
              <a:t>)</a:t>
            </a:r>
            <a:endParaRPr lang="id-ID" sz="2400" dirty="0">
              <a:solidFill>
                <a:srgbClr val="324C7F"/>
              </a:solidFill>
            </a:endParaRPr>
          </a:p>
        </p:txBody>
      </p:sp>
      <p:cxnSp>
        <p:nvCxnSpPr>
          <p:cNvPr id="52" name="Straight Arrow Connector 51"/>
          <p:cNvCxnSpPr>
            <a:cxnSpLocks/>
          </p:cNvCxnSpPr>
          <p:nvPr/>
        </p:nvCxnSpPr>
        <p:spPr>
          <a:xfrm flipV="1">
            <a:off x="4791301" y="3496426"/>
            <a:ext cx="637860" cy="13767"/>
          </a:xfrm>
          <a:prstGeom prst="straightConnector1">
            <a:avLst/>
          </a:prstGeom>
          <a:ln w="57150">
            <a:solidFill>
              <a:schemeClr val="tx2"/>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7" name="Rectangle: Rounded Corners 6"/>
          <p:cNvSpPr/>
          <p:nvPr/>
        </p:nvSpPr>
        <p:spPr>
          <a:xfrm>
            <a:off x="267383" y="1975515"/>
            <a:ext cx="4394898" cy="2857733"/>
          </a:xfrm>
          <a:prstGeom prst="roundRect">
            <a:avLst>
              <a:gd name="adj" fmla="val 5512"/>
            </a:avLst>
          </a:prstGeom>
          <a:noFill/>
          <a:ln w="38100" cap="flat" cmpd="sng" algn="ctr">
            <a:solidFill>
              <a:schemeClr val="accent2"/>
            </a:solidFill>
            <a:prstDash val="sysDash"/>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endParaRPr lang="id-ID"/>
          </a:p>
        </p:txBody>
      </p:sp>
      <p:sp>
        <p:nvSpPr>
          <p:cNvPr id="9" name="Rounded Rectangle 8"/>
          <p:cNvSpPr/>
          <p:nvPr/>
        </p:nvSpPr>
        <p:spPr>
          <a:xfrm>
            <a:off x="8904145" y="1953895"/>
            <a:ext cx="2618105" cy="1460500"/>
          </a:xfrm>
          <a:prstGeom prst="roundRect">
            <a:avLst/>
          </a:prstGeom>
          <a:noFill/>
          <a:ln>
            <a:solidFill>
              <a:srgbClr val="C84111"/>
            </a:solidFill>
            <a:prstDash val="sys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p:cNvSpPr>
            <a:spLocks noGrp="1"/>
          </p:cNvSpPr>
          <p:nvPr>
            <p:ph type="sldNum" sz="quarter" idx="4294967295"/>
          </p:nvPr>
        </p:nvSpPr>
        <p:spPr>
          <a:xfrm>
            <a:off x="11174413" y="6538913"/>
            <a:ext cx="1017587" cy="365125"/>
          </a:xfrm>
        </p:spPr>
        <p:txBody>
          <a:bodyPr/>
          <a:lstStyle/>
          <a:p>
            <a:fld id="{0968B721-5F74-419E-99CF-829E93200176}" type="slidenum">
              <a:rPr lang="en-US" smtClean="0"/>
              <a:t>14</a:t>
            </a:fld>
            <a:endParaRPr lang="en-US" dirty="0"/>
          </a:p>
        </p:txBody>
      </p:sp>
      <p:sp>
        <p:nvSpPr>
          <p:cNvPr id="28" name="Footer Placeholder 6"/>
          <p:cNvSpPr>
            <a:spLocks noGrp="1"/>
          </p:cNvSpPr>
          <p:nvPr>
            <p:ph type="ftr" sz="quarter" idx="3"/>
          </p:nvPr>
        </p:nvSpPr>
        <p:spPr>
          <a:xfrm>
            <a:off x="1743075" y="6510336"/>
            <a:ext cx="2228850" cy="365125"/>
          </a:xfrm>
        </p:spPr>
        <p:txBody>
          <a:bodyPr/>
          <a:lstStyle/>
          <a:p>
            <a:r>
              <a:rPr lang="en-US" dirty="0"/>
              <a:t>www.lpdp.kemenkeu.go.id</a:t>
            </a:r>
          </a:p>
        </p:txBody>
      </p:sp>
      <p:pic>
        <p:nvPicPr>
          <p:cNvPr id="42" name="Picture 2" descr="http://icons.iconarchive.com/icons/graphicloads/100-flat-2/128/arrow-upload-icon.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rot="10800000">
            <a:off x="566470" y="2832001"/>
            <a:ext cx="628412" cy="59309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http://icons.iconarchive.com/icons/graphicloads/100-flat-2/128/pen-icon.png"/>
          <p:cNvPicPr>
            <a:picLocks noChangeAspect="1" noChangeArrowheads="1"/>
          </p:cNvPicPr>
          <p:nvPr/>
        </p:nvPicPr>
        <p:blipFill>
          <a:blip r:embed="rId3">
            <a:duotone>
              <a:schemeClr val="accent2">
                <a:shade val="45000"/>
                <a:satMod val="135000"/>
              </a:schemeClr>
              <a:prstClr val="white"/>
            </a:duotone>
            <a:extLst>
              <a:ext uri="{BEBA8EAE-BF5A-486C-A8C5-ECC9F3942E4B}">
                <a14:imgProps xmlns:a14="http://schemas.microsoft.com/office/drawing/2010/main">
                  <a14:imgLayer r:embed="rId4">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548454" y="1155916"/>
            <a:ext cx="646428" cy="610094"/>
          </a:xfrm>
          <a:prstGeom prst="rect">
            <a:avLst/>
          </a:prstGeom>
          <a:noFill/>
          <a:extLst>
            <a:ext uri="{909E8E84-426E-40DD-AFC4-6F175D3DCCD1}">
              <a14:hiddenFill xmlns:a14="http://schemas.microsoft.com/office/drawing/2010/main">
                <a:solidFill>
                  <a:srgbClr val="FFFFFF"/>
                </a:solidFill>
              </a14:hiddenFill>
            </a:ext>
          </a:extLst>
        </p:spPr>
      </p:pic>
      <p:sp>
        <p:nvSpPr>
          <p:cNvPr id="44" name="Rectangle 43"/>
          <p:cNvSpPr/>
          <p:nvPr/>
        </p:nvSpPr>
        <p:spPr>
          <a:xfrm>
            <a:off x="7212012" y="740192"/>
            <a:ext cx="3845848" cy="430887"/>
          </a:xfrm>
          <a:prstGeom prst="rect">
            <a:avLst/>
          </a:prstGeom>
        </p:spPr>
        <p:txBody>
          <a:bodyPr wrap="square">
            <a:spAutoFit/>
          </a:bodyPr>
          <a:lstStyle/>
          <a:p>
            <a:pPr lvl="0"/>
            <a:r>
              <a:rPr lang="en-ID" sz="1100" b="1" i="1" dirty="0" err="1">
                <a:latin typeface="Century Gothic" panose="020B0502020202020204" charset="0"/>
                <a:cs typeface="Segoe UI" panose="020B0502040204020203" pitchFamily="34" charset="0"/>
              </a:rPr>
              <a:t>Contoh</a:t>
            </a:r>
            <a:r>
              <a:rPr lang="en-ID" sz="1100" b="1" i="1" dirty="0">
                <a:latin typeface="Century Gothic" panose="020B0502020202020204" charset="0"/>
                <a:cs typeface="Segoe UI" panose="020B0502040204020203" pitchFamily="34" charset="0"/>
              </a:rPr>
              <a:t> </a:t>
            </a:r>
            <a:r>
              <a:rPr lang="en-ID" sz="1100" b="1" i="1" dirty="0" err="1">
                <a:latin typeface="Century Gothic" panose="020B0502020202020204" charset="0"/>
                <a:cs typeface="Segoe UI" panose="020B0502040204020203" pitchFamily="34" charset="0"/>
              </a:rPr>
              <a:t>Instrumen</a:t>
            </a:r>
            <a:r>
              <a:rPr lang="en-ID" sz="1100" b="1" i="1" dirty="0">
                <a:latin typeface="Century Gothic" panose="020B0502020202020204" charset="0"/>
                <a:cs typeface="Segoe UI" panose="020B0502040204020203" pitchFamily="34" charset="0"/>
              </a:rPr>
              <a:t> </a:t>
            </a:r>
            <a:r>
              <a:rPr lang="en-ID" sz="1100" b="1" i="1" dirty="0" err="1">
                <a:latin typeface="Century Gothic" panose="020B0502020202020204" charset="0"/>
                <a:cs typeface="Segoe UI" panose="020B0502040204020203" pitchFamily="34" charset="0"/>
              </a:rPr>
              <a:t>penilaian</a:t>
            </a:r>
            <a:r>
              <a:rPr lang="en-ID" sz="1100" b="1" i="1" dirty="0">
                <a:latin typeface="Century Gothic" panose="020B0502020202020204" charset="0"/>
                <a:cs typeface="Segoe UI" panose="020B0502040204020203" pitchFamily="34" charset="0"/>
              </a:rPr>
              <a:t> </a:t>
            </a:r>
            <a:r>
              <a:rPr lang="en-ID" sz="1100" b="1" i="1" dirty="0" err="1">
                <a:latin typeface="Century Gothic" panose="020B0502020202020204" charset="0"/>
                <a:cs typeface="Segoe UI" panose="020B0502040204020203" pitchFamily="34" charset="0"/>
              </a:rPr>
              <a:t>institusi</a:t>
            </a:r>
            <a:r>
              <a:rPr lang="en-ID" sz="1100" b="1" i="1" dirty="0">
                <a:latin typeface="Century Gothic" panose="020B0502020202020204" charset="0"/>
                <a:cs typeface="Segoe UI" panose="020B0502040204020203" pitchFamily="34" charset="0"/>
              </a:rPr>
              <a:t> </a:t>
            </a:r>
            <a:r>
              <a:rPr lang="en-ID" sz="1100" b="1" i="1" dirty="0" err="1">
                <a:latin typeface="Century Gothic" panose="020B0502020202020204" charset="0"/>
                <a:cs typeface="Segoe UI" panose="020B0502040204020203" pitchFamily="34" charset="0"/>
              </a:rPr>
              <a:t>dalam</a:t>
            </a:r>
            <a:r>
              <a:rPr lang="en-ID" sz="1100" b="1" i="1" dirty="0">
                <a:latin typeface="Century Gothic" panose="020B0502020202020204" charset="0"/>
                <a:cs typeface="Segoe UI" panose="020B0502040204020203" pitchFamily="34" charset="0"/>
              </a:rPr>
              <a:t> </a:t>
            </a:r>
          </a:p>
          <a:p>
            <a:pPr lvl="0"/>
            <a:r>
              <a:rPr lang="en-ID" sz="1100" b="1" i="1" dirty="0">
                <a:latin typeface="Century Gothic" panose="020B0502020202020204" charset="0"/>
                <a:cs typeface="Segoe UI" panose="020B0502040204020203" pitchFamily="34" charset="0"/>
              </a:rPr>
              <a:t>Si </a:t>
            </a:r>
            <a:r>
              <a:rPr lang="en-ID" sz="1100" b="1" i="1" dirty="0" err="1">
                <a:latin typeface="Century Gothic" panose="020B0502020202020204" charset="0"/>
                <a:cs typeface="Segoe UI" panose="020B0502040204020203" pitchFamily="34" charset="0"/>
              </a:rPr>
              <a:t>Pensel</a:t>
            </a:r>
            <a:r>
              <a:rPr lang="en-ID" sz="1100" b="1" i="1" dirty="0">
                <a:latin typeface="Century Gothic" panose="020B0502020202020204" charset="0"/>
                <a:cs typeface="Segoe UI" panose="020B0502040204020203" pitchFamily="34" charset="0"/>
              </a:rPr>
              <a:t> RISPRO (RISPRO </a:t>
            </a:r>
            <a:r>
              <a:rPr lang="en-ID" sz="1100" b="1" i="1" dirty="0" err="1">
                <a:latin typeface="Century Gothic" panose="020B0502020202020204" charset="0"/>
                <a:cs typeface="Segoe UI" panose="020B0502040204020203" pitchFamily="34" charset="0"/>
              </a:rPr>
              <a:t>Kebijakan</a:t>
            </a:r>
            <a:r>
              <a:rPr lang="en-ID" sz="1100" b="1" i="1" dirty="0">
                <a:latin typeface="Century Gothic" panose="020B0502020202020204" charset="0"/>
                <a:cs typeface="Segoe UI" panose="020B0502040204020203" pitchFamily="34" charset="0"/>
              </a:rPr>
              <a:t>/Tata </a:t>
            </a:r>
            <a:r>
              <a:rPr lang="en-ID" sz="1100" b="1" i="1" dirty="0" err="1">
                <a:latin typeface="Century Gothic" panose="020B0502020202020204" charset="0"/>
                <a:cs typeface="Segoe UI" panose="020B0502040204020203" pitchFamily="34" charset="0"/>
              </a:rPr>
              <a:t>Kelola</a:t>
            </a:r>
            <a:r>
              <a:rPr lang="en-ID" sz="1100" b="1" i="1" dirty="0">
                <a:latin typeface="Century Gothic" panose="020B0502020202020204" charset="0"/>
                <a:cs typeface="Segoe UI" panose="020B0502040204020203" pitchFamily="34" charset="0"/>
              </a:rPr>
              <a:t>)</a:t>
            </a:r>
            <a:endParaRPr lang="id-ID" sz="1100" b="1" i="1" dirty="0">
              <a:latin typeface="Century Gothic" panose="020B0502020202020204" charset="0"/>
              <a:cs typeface="Segoe UI" panose="020B0502040204020203" pitchFamily="34" charset="0"/>
            </a:endParaRPr>
          </a:p>
        </p:txBody>
      </p:sp>
      <p:sp>
        <p:nvSpPr>
          <p:cNvPr id="7" name="TextBox 6"/>
          <p:cNvSpPr txBox="1"/>
          <p:nvPr/>
        </p:nvSpPr>
        <p:spPr>
          <a:xfrm>
            <a:off x="1441993" y="1201857"/>
            <a:ext cx="1561646" cy="461665"/>
          </a:xfrm>
          <a:prstGeom prst="rect">
            <a:avLst/>
          </a:prstGeom>
          <a:solidFill>
            <a:srgbClr val="324C7F"/>
          </a:solidFill>
        </p:spPr>
        <p:txBody>
          <a:bodyPr wrap="none" rtlCol="0">
            <a:spAutoFit/>
          </a:bodyPr>
          <a:lstStyle/>
          <a:p>
            <a:pPr marL="285750" indent="-285750">
              <a:buFontTx/>
              <a:buChar char="-"/>
            </a:pPr>
            <a:r>
              <a:rPr lang="en-US" sz="1200" dirty="0" err="1">
                <a:solidFill>
                  <a:schemeClr val="bg1"/>
                </a:solidFill>
                <a:latin typeface="Century Gothic" panose="020B0502020202020204" charset="0"/>
              </a:rPr>
              <a:t>Verifikasi</a:t>
            </a:r>
            <a:r>
              <a:rPr lang="en-US" sz="1200" dirty="0">
                <a:solidFill>
                  <a:schemeClr val="bg1"/>
                </a:solidFill>
                <a:latin typeface="Century Gothic" panose="020B0502020202020204" charset="0"/>
              </a:rPr>
              <a:t> email</a:t>
            </a:r>
          </a:p>
          <a:p>
            <a:pPr marL="285750" indent="-285750">
              <a:buFontTx/>
              <a:buChar char="-"/>
            </a:pPr>
            <a:r>
              <a:rPr lang="en-US" sz="1200" dirty="0">
                <a:solidFill>
                  <a:schemeClr val="bg1"/>
                </a:solidFill>
                <a:latin typeface="Century Gothic" panose="020B0502020202020204" charset="0"/>
              </a:rPr>
              <a:t>Login</a:t>
            </a:r>
          </a:p>
        </p:txBody>
      </p:sp>
      <p:sp>
        <p:nvSpPr>
          <p:cNvPr id="8" name="TextBox 7"/>
          <p:cNvSpPr txBox="1"/>
          <p:nvPr/>
        </p:nvSpPr>
        <p:spPr>
          <a:xfrm>
            <a:off x="418637" y="1813563"/>
            <a:ext cx="1083951" cy="307777"/>
          </a:xfrm>
          <a:prstGeom prst="rect">
            <a:avLst/>
          </a:prstGeom>
          <a:noFill/>
        </p:spPr>
        <p:txBody>
          <a:bodyPr wrap="none" rtlCol="0">
            <a:spAutoFit/>
          </a:bodyPr>
          <a:lstStyle/>
          <a:p>
            <a:r>
              <a:rPr lang="en-US" sz="1400" dirty="0" err="1">
                <a:latin typeface="Century Gothic" panose="020B0502020202020204" charset="0"/>
              </a:rPr>
              <a:t>Akun</a:t>
            </a:r>
            <a:r>
              <a:rPr lang="en-US" sz="1400" dirty="0">
                <a:latin typeface="Century Gothic" panose="020B0502020202020204" charset="0"/>
              </a:rPr>
              <a:t> </a:t>
            </a:r>
            <a:r>
              <a:rPr lang="en-US" sz="1400" dirty="0" err="1">
                <a:latin typeface="Century Gothic" panose="020B0502020202020204" charset="0"/>
              </a:rPr>
              <a:t>baru</a:t>
            </a:r>
            <a:endParaRPr lang="en-US" sz="1400" dirty="0">
              <a:latin typeface="Century Gothic" panose="020B0502020202020204" charset="0"/>
            </a:endParaRPr>
          </a:p>
        </p:txBody>
      </p:sp>
      <p:cxnSp>
        <p:nvCxnSpPr>
          <p:cNvPr id="10" name="Straight Arrow Connector 9"/>
          <p:cNvCxnSpPr>
            <a:stCxn id="8" idx="2"/>
            <a:endCxn id="42" idx="2"/>
          </p:cNvCxnSpPr>
          <p:nvPr/>
        </p:nvCxnSpPr>
        <p:spPr>
          <a:xfrm flipH="1">
            <a:off x="880676" y="2121340"/>
            <a:ext cx="79937" cy="710661"/>
          </a:xfrm>
          <a:prstGeom prst="straightConnector1">
            <a:avLst/>
          </a:prstGeom>
          <a:ln>
            <a:solidFill>
              <a:srgbClr val="324C7F"/>
            </a:solidFill>
            <a:tailEnd type="triangle"/>
          </a:ln>
        </p:spPr>
        <p:style>
          <a:lnRef idx="1">
            <a:schemeClr val="accent1"/>
          </a:lnRef>
          <a:fillRef idx="0">
            <a:schemeClr val="accent1"/>
          </a:fillRef>
          <a:effectRef idx="0">
            <a:schemeClr val="accent1"/>
          </a:effectRef>
          <a:fontRef idx="minor">
            <a:schemeClr val="tx1"/>
          </a:fontRef>
        </p:style>
      </p:cxnSp>
      <p:sp>
        <p:nvSpPr>
          <p:cNvPr id="22" name="TextBox 21"/>
          <p:cNvSpPr txBox="1"/>
          <p:nvPr/>
        </p:nvSpPr>
        <p:spPr>
          <a:xfrm>
            <a:off x="425333" y="3383920"/>
            <a:ext cx="1116011" cy="307777"/>
          </a:xfrm>
          <a:prstGeom prst="rect">
            <a:avLst/>
          </a:prstGeom>
          <a:noFill/>
        </p:spPr>
        <p:txBody>
          <a:bodyPr wrap="none" rtlCol="0">
            <a:spAutoFit/>
          </a:bodyPr>
          <a:lstStyle/>
          <a:p>
            <a:r>
              <a:rPr lang="en-US" sz="1400" dirty="0">
                <a:latin typeface="Century Gothic" panose="020B0502020202020204" charset="0"/>
              </a:rPr>
              <a:t>Input Data</a:t>
            </a:r>
          </a:p>
        </p:txBody>
      </p:sp>
      <p:pic>
        <p:nvPicPr>
          <p:cNvPr id="23" name="Picture 8" descr="http://icons.iconarchive.com/icons/graphicloads/100-flat-2/96/msg-brown-icon.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92192" y="1899686"/>
            <a:ext cx="679387" cy="679388"/>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2754819" y="1858411"/>
            <a:ext cx="1423788" cy="492443"/>
          </a:xfrm>
          <a:prstGeom prst="rect">
            <a:avLst/>
          </a:prstGeom>
          <a:noFill/>
        </p:spPr>
        <p:txBody>
          <a:bodyPr wrap="none" rtlCol="0">
            <a:spAutoFit/>
          </a:bodyPr>
          <a:lstStyle/>
          <a:p>
            <a:r>
              <a:rPr lang="en-US" sz="1400" b="1" dirty="0" err="1">
                <a:latin typeface="Century Gothic" panose="020B0502020202020204" charset="0"/>
              </a:rPr>
              <a:t>Profil</a:t>
            </a:r>
            <a:r>
              <a:rPr lang="en-US" sz="1400" b="1" dirty="0">
                <a:latin typeface="Century Gothic" panose="020B0502020202020204" charset="0"/>
              </a:rPr>
              <a:t> </a:t>
            </a:r>
            <a:r>
              <a:rPr lang="en-US" sz="1400" b="1" dirty="0" err="1">
                <a:latin typeface="Century Gothic" panose="020B0502020202020204" charset="0"/>
              </a:rPr>
              <a:t>Pengusul</a:t>
            </a:r>
            <a:endParaRPr lang="en-US" sz="1400" b="1" dirty="0">
              <a:latin typeface="Century Gothic" panose="020B0502020202020204" charset="0"/>
            </a:endParaRPr>
          </a:p>
          <a:p>
            <a:r>
              <a:rPr lang="en-US" sz="1200" dirty="0">
                <a:latin typeface="Century Gothic" panose="020B0502020202020204" charset="0"/>
              </a:rPr>
              <a:t>RISPRO (</a:t>
            </a:r>
            <a:r>
              <a:rPr lang="en-US" sz="1200" dirty="0" err="1">
                <a:latin typeface="Century Gothic" panose="020B0502020202020204" charset="0"/>
              </a:rPr>
              <a:t>ketua</a:t>
            </a:r>
            <a:r>
              <a:rPr lang="en-US" sz="1200" dirty="0">
                <a:latin typeface="Century Gothic" panose="020B0502020202020204" charset="0"/>
              </a:rPr>
              <a:t>)</a:t>
            </a:r>
          </a:p>
        </p:txBody>
      </p:sp>
      <p:sp>
        <p:nvSpPr>
          <p:cNvPr id="25" name="TextBox 24"/>
          <p:cNvSpPr txBox="1"/>
          <p:nvPr/>
        </p:nvSpPr>
        <p:spPr>
          <a:xfrm>
            <a:off x="4393119" y="1859608"/>
            <a:ext cx="2606118" cy="861774"/>
          </a:xfrm>
          <a:prstGeom prst="rect">
            <a:avLst/>
          </a:prstGeom>
          <a:noFill/>
        </p:spPr>
        <p:txBody>
          <a:bodyPr wrap="square" rtlCol="0">
            <a:spAutoFit/>
          </a:bodyPr>
          <a:lstStyle/>
          <a:p>
            <a:r>
              <a:rPr lang="en-US" sz="1400" b="1" dirty="0" err="1">
                <a:latin typeface="Century Gothic" panose="020B0502020202020204" charset="0"/>
              </a:rPr>
              <a:t>Profil</a:t>
            </a:r>
            <a:r>
              <a:rPr lang="en-US" sz="1400" b="1" dirty="0">
                <a:latin typeface="Century Gothic" panose="020B0502020202020204" charset="0"/>
              </a:rPr>
              <a:t> </a:t>
            </a:r>
            <a:r>
              <a:rPr lang="en-US" sz="1400" b="1" dirty="0" err="1">
                <a:latin typeface="Century Gothic" panose="020B0502020202020204" charset="0"/>
              </a:rPr>
              <a:t>Anggota</a:t>
            </a:r>
            <a:r>
              <a:rPr lang="en-US" sz="1400" b="1" dirty="0">
                <a:latin typeface="Century Gothic" panose="020B0502020202020204" charset="0"/>
              </a:rPr>
              <a:t> </a:t>
            </a:r>
            <a:r>
              <a:rPr lang="en-US" sz="1400" b="1" dirty="0" err="1">
                <a:latin typeface="Century Gothic" panose="020B0502020202020204" charset="0"/>
              </a:rPr>
              <a:t>Riset</a:t>
            </a:r>
            <a:endParaRPr lang="en-US" sz="1400" b="1" dirty="0">
              <a:latin typeface="Century Gothic" panose="020B0502020202020204" charset="0"/>
            </a:endParaRPr>
          </a:p>
          <a:p>
            <a:r>
              <a:rPr lang="en-US" sz="1200" dirty="0" err="1">
                <a:latin typeface="Century Gothic" panose="020B0502020202020204" charset="0"/>
              </a:rPr>
              <a:t>Dilakukan</a:t>
            </a:r>
            <a:r>
              <a:rPr lang="en-US" sz="1200" dirty="0">
                <a:latin typeface="Century Gothic" panose="020B0502020202020204" charset="0"/>
              </a:rPr>
              <a:t> </a:t>
            </a:r>
            <a:r>
              <a:rPr lang="en-US" sz="1200" dirty="0" err="1">
                <a:latin typeface="Century Gothic" panose="020B0502020202020204" charset="0"/>
              </a:rPr>
              <a:t>oleh</a:t>
            </a:r>
            <a:r>
              <a:rPr lang="en-US" sz="1200" dirty="0">
                <a:latin typeface="Century Gothic" panose="020B0502020202020204" charset="0"/>
              </a:rPr>
              <a:t> </a:t>
            </a:r>
            <a:r>
              <a:rPr lang="en-US" sz="1200" dirty="0" err="1">
                <a:latin typeface="Century Gothic" panose="020B0502020202020204" charset="0"/>
              </a:rPr>
              <a:t>masing-masing</a:t>
            </a:r>
            <a:r>
              <a:rPr lang="en-US" sz="1200" dirty="0">
                <a:latin typeface="Century Gothic" panose="020B0502020202020204" charset="0"/>
              </a:rPr>
              <a:t> </a:t>
            </a:r>
            <a:r>
              <a:rPr lang="en-US" sz="1200" dirty="0" err="1">
                <a:latin typeface="Century Gothic" panose="020B0502020202020204" charset="0"/>
              </a:rPr>
              <a:t>anggota</a:t>
            </a:r>
            <a:r>
              <a:rPr lang="en-US" sz="1200" dirty="0">
                <a:latin typeface="Century Gothic" panose="020B0502020202020204" charset="0"/>
              </a:rPr>
              <a:t> </a:t>
            </a:r>
            <a:r>
              <a:rPr lang="en-US" sz="1200" dirty="0" err="1">
                <a:latin typeface="Century Gothic" panose="020B0502020202020204" charset="0"/>
              </a:rPr>
              <a:t>melalui</a:t>
            </a:r>
            <a:r>
              <a:rPr lang="en-US" sz="1200" dirty="0">
                <a:latin typeface="Century Gothic" panose="020B0502020202020204" charset="0"/>
              </a:rPr>
              <a:t> email yang </a:t>
            </a:r>
            <a:r>
              <a:rPr lang="en-US" sz="1200" dirty="0" err="1">
                <a:latin typeface="Century Gothic" panose="020B0502020202020204" charset="0"/>
              </a:rPr>
              <a:t>didaftarkan</a:t>
            </a:r>
            <a:r>
              <a:rPr lang="en-US" sz="1200" dirty="0">
                <a:latin typeface="Century Gothic" panose="020B0502020202020204" charset="0"/>
              </a:rPr>
              <a:t> </a:t>
            </a:r>
            <a:r>
              <a:rPr lang="en-US" sz="1200" dirty="0" err="1">
                <a:latin typeface="Century Gothic" panose="020B0502020202020204" charset="0"/>
              </a:rPr>
              <a:t>oleh</a:t>
            </a:r>
            <a:r>
              <a:rPr lang="en-US" sz="1200" dirty="0">
                <a:latin typeface="Century Gothic" panose="020B0502020202020204" charset="0"/>
              </a:rPr>
              <a:t> </a:t>
            </a:r>
            <a:r>
              <a:rPr lang="en-US" sz="1200" dirty="0" err="1">
                <a:latin typeface="Century Gothic" panose="020B0502020202020204" charset="0"/>
              </a:rPr>
              <a:t>pengusul</a:t>
            </a:r>
            <a:endParaRPr lang="en-US" sz="1200" dirty="0">
              <a:latin typeface="Century Gothic" panose="020B0502020202020204" charset="0"/>
            </a:endParaRPr>
          </a:p>
        </p:txBody>
      </p:sp>
      <p:sp>
        <p:nvSpPr>
          <p:cNvPr id="27" name="TextBox 26"/>
          <p:cNvSpPr txBox="1"/>
          <p:nvPr/>
        </p:nvSpPr>
        <p:spPr>
          <a:xfrm>
            <a:off x="4035435" y="1827634"/>
            <a:ext cx="293896" cy="369332"/>
          </a:xfrm>
          <a:prstGeom prst="rect">
            <a:avLst/>
          </a:prstGeom>
          <a:noFill/>
        </p:spPr>
        <p:txBody>
          <a:bodyPr wrap="square" rtlCol="0">
            <a:spAutoFit/>
          </a:bodyPr>
          <a:lstStyle/>
          <a:p>
            <a:r>
              <a:rPr lang="en-US" b="1" dirty="0">
                <a:latin typeface="Century Gothic" panose="020B0502020202020204" charset="0"/>
              </a:rPr>
              <a:t>+</a:t>
            </a:r>
            <a:endParaRPr lang="en-US" dirty="0">
              <a:latin typeface="Century Gothic" panose="020B0502020202020204" charset="0"/>
            </a:endParaRPr>
          </a:p>
        </p:txBody>
      </p:sp>
      <p:pic>
        <p:nvPicPr>
          <p:cNvPr id="29" name="Picture 28" descr="http://icons.iconarchive.com/icons/graphicloads/100-flat-2/96/file-folder-icon.pn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992192" y="4084270"/>
            <a:ext cx="679387" cy="679388"/>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32"/>
          <p:cNvSpPr txBox="1"/>
          <p:nvPr/>
        </p:nvSpPr>
        <p:spPr>
          <a:xfrm>
            <a:off x="2754819" y="4084270"/>
            <a:ext cx="2606118" cy="861774"/>
          </a:xfrm>
          <a:prstGeom prst="rect">
            <a:avLst/>
          </a:prstGeom>
          <a:noFill/>
        </p:spPr>
        <p:txBody>
          <a:bodyPr wrap="square" rtlCol="0">
            <a:spAutoFit/>
          </a:bodyPr>
          <a:lstStyle/>
          <a:p>
            <a:r>
              <a:rPr lang="en-US" sz="1400" b="1" dirty="0">
                <a:latin typeface="Century Gothic" panose="020B0502020202020204" charset="0"/>
              </a:rPr>
              <a:t>Input Data Proposal</a:t>
            </a:r>
          </a:p>
          <a:p>
            <a:pPr marL="228600" indent="-228600">
              <a:buAutoNum type="arabicPeriod"/>
            </a:pPr>
            <a:r>
              <a:rPr lang="en-US" sz="1200" dirty="0" err="1">
                <a:latin typeface="Century Gothic" panose="020B0502020202020204" charset="0"/>
              </a:rPr>
              <a:t>Informasi</a:t>
            </a:r>
            <a:r>
              <a:rPr lang="en-US" sz="1200" dirty="0">
                <a:latin typeface="Century Gothic" panose="020B0502020202020204" charset="0"/>
              </a:rPr>
              <a:t> Proposal</a:t>
            </a:r>
          </a:p>
          <a:p>
            <a:pPr marL="228600" indent="-228600">
              <a:buAutoNum type="arabicPeriod"/>
            </a:pPr>
            <a:r>
              <a:rPr lang="en-US" sz="1200" dirty="0" err="1">
                <a:latin typeface="Century Gothic" panose="020B0502020202020204" charset="0"/>
              </a:rPr>
              <a:t>Usulan</a:t>
            </a:r>
            <a:r>
              <a:rPr lang="en-US" sz="1200" dirty="0">
                <a:latin typeface="Century Gothic" panose="020B0502020202020204" charset="0"/>
              </a:rPr>
              <a:t> Dana (LPDP + </a:t>
            </a:r>
            <a:r>
              <a:rPr lang="en-US" sz="1200" dirty="0" err="1">
                <a:latin typeface="Century Gothic" panose="020B0502020202020204" charset="0"/>
              </a:rPr>
              <a:t>Mitra</a:t>
            </a:r>
            <a:r>
              <a:rPr lang="en-US" sz="1200" dirty="0">
                <a:latin typeface="Century Gothic" panose="020B0502020202020204" charset="0"/>
              </a:rPr>
              <a:t>)</a:t>
            </a:r>
          </a:p>
          <a:p>
            <a:pPr marL="228600" indent="-228600">
              <a:buAutoNum type="arabicPeriod"/>
            </a:pPr>
            <a:r>
              <a:rPr lang="en-US" sz="1200" dirty="0">
                <a:latin typeface="Century Gothic" panose="020B0502020202020204" charset="0"/>
              </a:rPr>
              <a:t>Upload Data</a:t>
            </a:r>
          </a:p>
        </p:txBody>
      </p:sp>
      <p:sp>
        <p:nvSpPr>
          <p:cNvPr id="45" name="TextBox 44"/>
          <p:cNvSpPr txBox="1"/>
          <p:nvPr/>
        </p:nvSpPr>
        <p:spPr>
          <a:xfrm>
            <a:off x="2476497" y="3005387"/>
            <a:ext cx="2606118" cy="861774"/>
          </a:xfrm>
          <a:prstGeom prst="rect">
            <a:avLst/>
          </a:prstGeom>
          <a:noFill/>
        </p:spPr>
        <p:txBody>
          <a:bodyPr wrap="square" rtlCol="0">
            <a:spAutoFit/>
          </a:bodyPr>
          <a:lstStyle/>
          <a:p>
            <a:r>
              <a:rPr lang="en-US" sz="1400" b="1" dirty="0">
                <a:latin typeface="Century Gothic" panose="020B0502020202020204" charset="0"/>
              </a:rPr>
              <a:t>Input Data</a:t>
            </a:r>
          </a:p>
          <a:p>
            <a:pPr marL="228600" indent="-228600">
              <a:buAutoNum type="arabicPeriod"/>
            </a:pPr>
            <a:r>
              <a:rPr lang="en-US" sz="1200" dirty="0" err="1">
                <a:latin typeface="Century Gothic" panose="020B0502020202020204" charset="0"/>
              </a:rPr>
              <a:t>Institusi</a:t>
            </a:r>
            <a:endParaRPr lang="en-US" sz="1200" dirty="0">
              <a:latin typeface="Century Gothic" panose="020B0502020202020204" charset="0"/>
            </a:endParaRPr>
          </a:p>
          <a:p>
            <a:pPr marL="228600" indent="-228600">
              <a:buAutoNum type="arabicPeriod"/>
            </a:pPr>
            <a:r>
              <a:rPr lang="en-US" sz="1200" dirty="0" err="1">
                <a:latin typeface="Century Gothic" panose="020B0502020202020204" charset="0"/>
              </a:rPr>
              <a:t>Lembaga</a:t>
            </a:r>
            <a:r>
              <a:rPr lang="en-US" sz="1200" dirty="0">
                <a:latin typeface="Century Gothic" panose="020B0502020202020204" charset="0"/>
              </a:rPr>
              <a:t> </a:t>
            </a:r>
            <a:r>
              <a:rPr lang="en-US" sz="1200" dirty="0" err="1">
                <a:latin typeface="Century Gothic" panose="020B0502020202020204" charset="0"/>
              </a:rPr>
              <a:t>Riset</a:t>
            </a:r>
            <a:endParaRPr lang="en-US" sz="1200" dirty="0">
              <a:latin typeface="Century Gothic" panose="020B0502020202020204" charset="0"/>
            </a:endParaRPr>
          </a:p>
          <a:p>
            <a:pPr marL="228600" indent="-228600">
              <a:buAutoNum type="arabicPeriod"/>
            </a:pPr>
            <a:r>
              <a:rPr lang="en-US" sz="1200" dirty="0" err="1">
                <a:latin typeface="Century Gothic" panose="020B0502020202020204" charset="0"/>
              </a:rPr>
              <a:t>Mitra</a:t>
            </a:r>
            <a:endParaRPr lang="en-US" sz="1200" dirty="0">
              <a:latin typeface="Century Gothic" panose="020B0502020202020204" charset="0"/>
            </a:endParaRPr>
          </a:p>
        </p:txBody>
      </p:sp>
      <p:cxnSp>
        <p:nvCxnSpPr>
          <p:cNvPr id="40" name="Straight Arrow Connector 39"/>
          <p:cNvCxnSpPr>
            <a:stCxn id="42" idx="1"/>
          </p:cNvCxnSpPr>
          <p:nvPr/>
        </p:nvCxnSpPr>
        <p:spPr>
          <a:xfrm flipV="1">
            <a:off x="1194882" y="3117316"/>
            <a:ext cx="1281615" cy="11230"/>
          </a:xfrm>
          <a:prstGeom prst="straightConnector1">
            <a:avLst/>
          </a:prstGeom>
          <a:ln w="127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46" name="TextBox 45"/>
          <p:cNvSpPr txBox="1"/>
          <p:nvPr/>
        </p:nvSpPr>
        <p:spPr>
          <a:xfrm>
            <a:off x="1469991" y="3109546"/>
            <a:ext cx="751997" cy="553998"/>
          </a:xfrm>
          <a:prstGeom prst="rect">
            <a:avLst/>
          </a:prstGeom>
          <a:noFill/>
        </p:spPr>
        <p:txBody>
          <a:bodyPr wrap="square" rtlCol="0">
            <a:spAutoFit/>
          </a:bodyPr>
          <a:lstStyle/>
          <a:p>
            <a:r>
              <a:rPr lang="en-US" sz="1000" dirty="0" err="1">
                <a:latin typeface="Century Gothic" panose="020B0502020202020204" charset="0"/>
              </a:rPr>
              <a:t>Jika</a:t>
            </a:r>
            <a:r>
              <a:rPr lang="en-US" sz="1000" dirty="0">
                <a:latin typeface="Century Gothic" panose="020B0502020202020204" charset="0"/>
              </a:rPr>
              <a:t> </a:t>
            </a:r>
            <a:r>
              <a:rPr lang="en-US" sz="1000" dirty="0" err="1">
                <a:latin typeface="Century Gothic" panose="020B0502020202020204" charset="0"/>
              </a:rPr>
              <a:t>belum</a:t>
            </a:r>
            <a:r>
              <a:rPr lang="en-US" sz="1000" dirty="0">
                <a:latin typeface="Century Gothic" panose="020B0502020202020204" charset="0"/>
              </a:rPr>
              <a:t> </a:t>
            </a:r>
            <a:r>
              <a:rPr lang="en-US" sz="1000" dirty="0" err="1">
                <a:latin typeface="Century Gothic" panose="020B0502020202020204" charset="0"/>
              </a:rPr>
              <a:t>terdaftar</a:t>
            </a:r>
            <a:endParaRPr lang="en-US" sz="1000" dirty="0">
              <a:latin typeface="Century Gothic" panose="020B0502020202020204" charset="0"/>
            </a:endParaRPr>
          </a:p>
        </p:txBody>
      </p:sp>
      <p:pic>
        <p:nvPicPr>
          <p:cNvPr id="48" name="Picture 10" descr="http://icons.iconarchive.com/icons/graphicloads/100-flat-2/96/msg-2-icon.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0238" y="5447693"/>
            <a:ext cx="554644" cy="554645"/>
          </a:xfrm>
          <a:prstGeom prst="rect">
            <a:avLst/>
          </a:prstGeom>
          <a:noFill/>
          <a:extLst>
            <a:ext uri="{909E8E84-426E-40DD-AFC4-6F175D3DCCD1}">
              <a14:hiddenFill xmlns:a14="http://schemas.microsoft.com/office/drawing/2010/main">
                <a:solidFill>
                  <a:srgbClr val="FFFFFF"/>
                </a:solidFill>
              </a14:hiddenFill>
            </a:ext>
          </a:extLst>
        </p:spPr>
      </p:pic>
      <p:sp>
        <p:nvSpPr>
          <p:cNvPr id="55" name="TextBox 54"/>
          <p:cNvSpPr txBox="1"/>
          <p:nvPr/>
        </p:nvSpPr>
        <p:spPr>
          <a:xfrm>
            <a:off x="1223473" y="5294130"/>
            <a:ext cx="1953064" cy="861774"/>
          </a:xfrm>
          <a:prstGeom prst="rect">
            <a:avLst/>
          </a:prstGeom>
          <a:noFill/>
        </p:spPr>
        <p:txBody>
          <a:bodyPr wrap="square" rtlCol="0">
            <a:spAutoFit/>
          </a:bodyPr>
          <a:lstStyle/>
          <a:p>
            <a:r>
              <a:rPr lang="en-US" sz="1400" b="1" dirty="0">
                <a:latin typeface="Century Gothic" panose="020B0502020202020204" charset="0"/>
              </a:rPr>
              <a:t>Submit Data</a:t>
            </a:r>
          </a:p>
          <a:p>
            <a:r>
              <a:rPr lang="en-US" sz="1200" dirty="0" err="1">
                <a:latin typeface="Century Gothic" panose="020B0502020202020204" charset="0"/>
              </a:rPr>
              <a:t>Selesai</a:t>
            </a:r>
            <a:r>
              <a:rPr lang="en-US" sz="1200" dirty="0">
                <a:latin typeface="Century Gothic" panose="020B0502020202020204" charset="0"/>
              </a:rPr>
              <a:t> </a:t>
            </a:r>
            <a:r>
              <a:rPr lang="en-US" sz="1200" dirty="0" err="1">
                <a:latin typeface="Century Gothic" panose="020B0502020202020204" charset="0"/>
              </a:rPr>
              <a:t>pendaftaran</a:t>
            </a:r>
            <a:r>
              <a:rPr lang="en-US" sz="1200" dirty="0">
                <a:latin typeface="Century Gothic" panose="020B0502020202020204" charset="0"/>
              </a:rPr>
              <a:t> </a:t>
            </a:r>
            <a:r>
              <a:rPr lang="en-US" sz="1200" dirty="0" err="1">
                <a:latin typeface="Century Gothic" panose="020B0502020202020204" charset="0"/>
              </a:rPr>
              <a:t>dimana</a:t>
            </a:r>
            <a:r>
              <a:rPr lang="en-US" sz="1200" dirty="0">
                <a:latin typeface="Century Gothic" panose="020B0502020202020204" charset="0"/>
              </a:rPr>
              <a:t> data </a:t>
            </a:r>
            <a:r>
              <a:rPr lang="en-US" sz="1200" dirty="0" err="1">
                <a:latin typeface="Century Gothic" panose="020B0502020202020204" charset="0"/>
              </a:rPr>
              <a:t>tidak</a:t>
            </a:r>
            <a:r>
              <a:rPr lang="en-US" sz="1200" dirty="0">
                <a:latin typeface="Century Gothic" panose="020B0502020202020204" charset="0"/>
              </a:rPr>
              <a:t> </a:t>
            </a:r>
            <a:r>
              <a:rPr lang="en-US" sz="1200" dirty="0" err="1">
                <a:latin typeface="Century Gothic" panose="020B0502020202020204" charset="0"/>
              </a:rPr>
              <a:t>dapat</a:t>
            </a:r>
            <a:r>
              <a:rPr lang="en-US" sz="1200" dirty="0">
                <a:latin typeface="Century Gothic" panose="020B0502020202020204" charset="0"/>
              </a:rPr>
              <a:t> </a:t>
            </a:r>
            <a:r>
              <a:rPr lang="en-US" sz="1200" dirty="0" err="1">
                <a:latin typeface="Century Gothic" panose="020B0502020202020204" charset="0"/>
              </a:rPr>
              <a:t>diedit</a:t>
            </a:r>
            <a:r>
              <a:rPr lang="en-US" sz="1200" dirty="0">
                <a:latin typeface="Century Gothic" panose="020B0502020202020204" charset="0"/>
              </a:rPr>
              <a:t> </a:t>
            </a:r>
            <a:r>
              <a:rPr lang="en-US" sz="1200" dirty="0" err="1">
                <a:latin typeface="Century Gothic" panose="020B0502020202020204" charset="0"/>
              </a:rPr>
              <a:t>kembali</a:t>
            </a:r>
            <a:endParaRPr lang="en-US" sz="1200" dirty="0">
              <a:latin typeface="Century Gothic" panose="020B0502020202020204" charset="0"/>
            </a:endParaRPr>
          </a:p>
        </p:txBody>
      </p:sp>
      <p:pic>
        <p:nvPicPr>
          <p:cNvPr id="58" name="Picture 57"/>
          <p:cNvPicPr>
            <a:picLocks noChangeAspect="1"/>
          </p:cNvPicPr>
          <p:nvPr/>
        </p:nvPicPr>
        <p:blipFill>
          <a:blip r:embed="rId8"/>
          <a:stretch>
            <a:fillRect/>
          </a:stretch>
        </p:blipFill>
        <p:spPr>
          <a:xfrm>
            <a:off x="5696178" y="4624880"/>
            <a:ext cx="968755" cy="642327"/>
          </a:xfrm>
          <a:prstGeom prst="rect">
            <a:avLst/>
          </a:prstGeom>
        </p:spPr>
      </p:pic>
      <p:sp>
        <p:nvSpPr>
          <p:cNvPr id="59" name="TextBox 58"/>
          <p:cNvSpPr txBox="1"/>
          <p:nvPr/>
        </p:nvSpPr>
        <p:spPr>
          <a:xfrm>
            <a:off x="5142553" y="5323460"/>
            <a:ext cx="2096179" cy="677108"/>
          </a:xfrm>
          <a:prstGeom prst="rect">
            <a:avLst/>
          </a:prstGeom>
          <a:noFill/>
        </p:spPr>
        <p:txBody>
          <a:bodyPr wrap="square" rtlCol="0">
            <a:spAutoFit/>
          </a:bodyPr>
          <a:lstStyle/>
          <a:p>
            <a:r>
              <a:rPr lang="en-US" sz="1400" b="1" dirty="0" err="1">
                <a:latin typeface="Century Gothic" panose="020B0502020202020204" charset="0"/>
              </a:rPr>
              <a:t>Akun</a:t>
            </a:r>
            <a:r>
              <a:rPr lang="en-US" sz="1400" b="1" dirty="0">
                <a:latin typeface="Century Gothic" panose="020B0502020202020204" charset="0"/>
              </a:rPr>
              <a:t> </a:t>
            </a:r>
            <a:r>
              <a:rPr lang="en-US" sz="1400" b="1" dirty="0" err="1">
                <a:latin typeface="Century Gothic" panose="020B0502020202020204" charset="0"/>
              </a:rPr>
              <a:t>Lembaga</a:t>
            </a:r>
            <a:r>
              <a:rPr lang="en-US" sz="1400" b="1" dirty="0">
                <a:latin typeface="Century Gothic" panose="020B0502020202020204" charset="0"/>
              </a:rPr>
              <a:t> </a:t>
            </a:r>
            <a:r>
              <a:rPr lang="en-US" sz="1400" b="1" dirty="0" err="1">
                <a:latin typeface="Century Gothic" panose="020B0502020202020204" charset="0"/>
              </a:rPr>
              <a:t>Riset</a:t>
            </a:r>
            <a:endParaRPr lang="en-US" sz="1400" b="1" dirty="0">
              <a:latin typeface="Century Gothic" panose="020B0502020202020204" charset="0"/>
            </a:endParaRPr>
          </a:p>
          <a:p>
            <a:r>
              <a:rPr lang="en-US" sz="1200" dirty="0" err="1">
                <a:latin typeface="Century Gothic" panose="020B0502020202020204" charset="0"/>
              </a:rPr>
              <a:t>Melakukan</a:t>
            </a:r>
            <a:r>
              <a:rPr lang="en-US" sz="1200" dirty="0">
                <a:latin typeface="Century Gothic" panose="020B0502020202020204" charset="0"/>
              </a:rPr>
              <a:t> </a:t>
            </a:r>
            <a:r>
              <a:rPr lang="en-US" sz="1200" dirty="0" err="1">
                <a:latin typeface="Century Gothic" panose="020B0502020202020204" charset="0"/>
              </a:rPr>
              <a:t>Penilaian</a:t>
            </a:r>
            <a:r>
              <a:rPr lang="en-US" sz="1200" dirty="0">
                <a:latin typeface="Century Gothic" panose="020B0502020202020204" charset="0"/>
              </a:rPr>
              <a:t> </a:t>
            </a:r>
            <a:r>
              <a:rPr lang="en-US" sz="1200" i="1" dirty="0">
                <a:latin typeface="Century Gothic" panose="020B0502020202020204" charset="0"/>
              </a:rPr>
              <a:t>Internal (Self </a:t>
            </a:r>
            <a:r>
              <a:rPr lang="en-US" sz="1200" i="1" dirty="0" err="1">
                <a:latin typeface="Century Gothic" panose="020B0502020202020204" charset="0"/>
              </a:rPr>
              <a:t>Assesment</a:t>
            </a:r>
            <a:r>
              <a:rPr lang="en-US" sz="1200" i="1" dirty="0">
                <a:latin typeface="Century Gothic" panose="020B0502020202020204" charset="0"/>
              </a:rPr>
              <a:t>)</a:t>
            </a:r>
          </a:p>
        </p:txBody>
      </p:sp>
      <p:cxnSp>
        <p:nvCxnSpPr>
          <p:cNvPr id="63" name="Straight Arrow Connector 62"/>
          <p:cNvCxnSpPr>
            <a:stCxn id="22" idx="2"/>
            <a:endCxn id="48" idx="0"/>
          </p:cNvCxnSpPr>
          <p:nvPr/>
        </p:nvCxnSpPr>
        <p:spPr>
          <a:xfrm flipH="1">
            <a:off x="917560" y="3691697"/>
            <a:ext cx="65779" cy="1755996"/>
          </a:xfrm>
          <a:prstGeom prst="straightConnector1">
            <a:avLst/>
          </a:prstGeom>
          <a:ln>
            <a:solidFill>
              <a:srgbClr val="324C7F"/>
            </a:solidFill>
            <a:tailEnd type="triangle"/>
          </a:ln>
        </p:spPr>
        <p:style>
          <a:lnRef idx="1">
            <a:schemeClr val="accent1"/>
          </a:lnRef>
          <a:fillRef idx="0">
            <a:schemeClr val="accent1"/>
          </a:fillRef>
          <a:effectRef idx="0">
            <a:schemeClr val="accent1"/>
          </a:effectRef>
          <a:fontRef idx="minor">
            <a:schemeClr val="tx1"/>
          </a:fontRef>
        </p:style>
      </p:cxnSp>
      <p:cxnSp>
        <p:nvCxnSpPr>
          <p:cNvPr id="67" name="Connector: Curved 4"/>
          <p:cNvCxnSpPr>
            <a:stCxn id="42" idx="1"/>
            <a:endCxn id="23" idx="1"/>
          </p:cNvCxnSpPr>
          <p:nvPr/>
        </p:nvCxnSpPr>
        <p:spPr>
          <a:xfrm flipV="1">
            <a:off x="1194882" y="2239380"/>
            <a:ext cx="797310" cy="889166"/>
          </a:xfrm>
          <a:prstGeom prst="curvedConnector3">
            <a:avLst>
              <a:gd name="adj1" fmla="val 25311"/>
            </a:avLst>
          </a:prstGeom>
          <a:ln w="12700">
            <a:solidFill>
              <a:srgbClr val="324C7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71" name="Connector: Curved 4"/>
          <p:cNvCxnSpPr>
            <a:stCxn id="42" idx="1"/>
            <a:endCxn id="29" idx="1"/>
          </p:cNvCxnSpPr>
          <p:nvPr/>
        </p:nvCxnSpPr>
        <p:spPr>
          <a:xfrm>
            <a:off x="1194882" y="3128546"/>
            <a:ext cx="797310" cy="1295418"/>
          </a:xfrm>
          <a:prstGeom prst="curvedConnector3">
            <a:avLst>
              <a:gd name="adj1" fmla="val 32877"/>
            </a:avLst>
          </a:prstGeom>
          <a:ln w="12700">
            <a:solidFill>
              <a:srgbClr val="324C7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93" name="Connector: Curved 4"/>
          <p:cNvCxnSpPr>
            <a:stCxn id="58" idx="2"/>
            <a:endCxn id="55" idx="3"/>
          </p:cNvCxnSpPr>
          <p:nvPr/>
        </p:nvCxnSpPr>
        <p:spPr>
          <a:xfrm rot="5400000">
            <a:off x="4449642" y="3994103"/>
            <a:ext cx="457810" cy="3004019"/>
          </a:xfrm>
          <a:prstGeom prst="curvedConnector2">
            <a:avLst/>
          </a:prstGeom>
          <a:ln w="12700">
            <a:solidFill>
              <a:srgbClr val="324C7F"/>
            </a:solidFill>
            <a:prstDash val="solid"/>
            <a:tailEnd type="triangle"/>
          </a:ln>
        </p:spPr>
        <p:style>
          <a:lnRef idx="1">
            <a:schemeClr val="accent1"/>
          </a:lnRef>
          <a:fillRef idx="0">
            <a:schemeClr val="accent1"/>
          </a:fillRef>
          <a:effectRef idx="0">
            <a:schemeClr val="accent1"/>
          </a:effectRef>
          <a:fontRef idx="minor">
            <a:schemeClr val="tx1"/>
          </a:fontRef>
        </p:style>
      </p:cxnSp>
      <p:cxnSp>
        <p:nvCxnSpPr>
          <p:cNvPr id="35" name="Connector: Curved 4"/>
          <p:cNvCxnSpPr>
            <a:stCxn id="58" idx="3"/>
            <a:endCxn id="44" idx="1"/>
          </p:cNvCxnSpPr>
          <p:nvPr/>
        </p:nvCxnSpPr>
        <p:spPr>
          <a:xfrm flipV="1">
            <a:off x="6664933" y="955636"/>
            <a:ext cx="547079" cy="3990408"/>
          </a:xfrm>
          <a:prstGeom prst="curvedConnector3">
            <a:avLst>
              <a:gd name="adj1" fmla="val 50000"/>
            </a:avLst>
          </a:prstGeom>
          <a:ln w="12700">
            <a:solidFill>
              <a:srgbClr val="FFC000"/>
            </a:solidFill>
            <a:prstDash val="dash"/>
            <a:tailEnd type="triangle"/>
          </a:ln>
        </p:spPr>
        <p:style>
          <a:lnRef idx="1">
            <a:schemeClr val="accent1"/>
          </a:lnRef>
          <a:fillRef idx="0">
            <a:schemeClr val="accent1"/>
          </a:fillRef>
          <a:effectRef idx="0">
            <a:schemeClr val="accent1"/>
          </a:effectRef>
          <a:fontRef idx="minor">
            <a:schemeClr val="tx1"/>
          </a:fontRef>
        </p:style>
      </p:cxnSp>
      <p:graphicFrame>
        <p:nvGraphicFramePr>
          <p:cNvPr id="2" name="Table 1"/>
          <p:cNvGraphicFramePr>
            <a:graphicFrameLocks noGrp="1"/>
          </p:cNvGraphicFramePr>
          <p:nvPr/>
        </p:nvGraphicFramePr>
        <p:xfrm>
          <a:off x="7189336" y="1201857"/>
          <a:ext cx="4713288" cy="5144129"/>
        </p:xfrm>
        <a:graphic>
          <a:graphicData uri="http://schemas.openxmlformats.org/drawingml/2006/table">
            <a:tbl>
              <a:tblPr firstRow="1" bandRow="1">
                <a:tableStyleId>{F5AB1C69-6EDB-4FF4-983F-18BD219EF322}</a:tableStyleId>
              </a:tblPr>
              <a:tblGrid>
                <a:gridCol w="483611">
                  <a:extLst>
                    <a:ext uri="{9D8B030D-6E8A-4147-A177-3AD203B41FA5}">
                      <a16:colId xmlns:a16="http://schemas.microsoft.com/office/drawing/2014/main" xmlns="" val="20000"/>
                    </a:ext>
                  </a:extLst>
                </a:gridCol>
                <a:gridCol w="4229677">
                  <a:extLst>
                    <a:ext uri="{9D8B030D-6E8A-4147-A177-3AD203B41FA5}">
                      <a16:colId xmlns:a16="http://schemas.microsoft.com/office/drawing/2014/main" xmlns="" val="20001"/>
                    </a:ext>
                  </a:extLst>
                </a:gridCol>
              </a:tblGrid>
              <a:tr h="288755">
                <a:tc>
                  <a:txBody>
                    <a:bodyPr/>
                    <a:lstStyle/>
                    <a:p>
                      <a:pPr algn="ctr"/>
                      <a:r>
                        <a:rPr lang="en-ID" sz="1050" dirty="0">
                          <a:latin typeface="Century Gothic" panose="020B0502020202020204" charset="0"/>
                        </a:rPr>
                        <a:t>No</a:t>
                      </a:r>
                    </a:p>
                  </a:txBody>
                  <a:tcPr/>
                </a:tc>
                <a:tc>
                  <a:txBody>
                    <a:bodyPr/>
                    <a:lstStyle/>
                    <a:p>
                      <a:pPr algn="ctr"/>
                      <a:r>
                        <a:rPr lang="en-ID" sz="1050" dirty="0" err="1">
                          <a:latin typeface="Century Gothic" panose="020B0502020202020204" charset="0"/>
                        </a:rPr>
                        <a:t>Aspek</a:t>
                      </a:r>
                      <a:r>
                        <a:rPr lang="en-ID" sz="1050" dirty="0">
                          <a:latin typeface="Century Gothic" panose="020B0502020202020204" charset="0"/>
                        </a:rPr>
                        <a:t> </a:t>
                      </a:r>
                      <a:r>
                        <a:rPr lang="en-ID" sz="1050" dirty="0" err="1">
                          <a:latin typeface="Century Gothic" panose="020B0502020202020204" charset="0"/>
                        </a:rPr>
                        <a:t>Penilaian</a:t>
                      </a:r>
                      <a:endParaRPr lang="en-ID" sz="1050" dirty="0">
                        <a:latin typeface="Century Gothic" panose="020B0502020202020204" charset="0"/>
                      </a:endParaRPr>
                    </a:p>
                  </a:txBody>
                  <a:tcPr/>
                </a:tc>
                <a:extLst>
                  <a:ext uri="{0D108BD9-81ED-4DB2-BD59-A6C34878D82A}">
                    <a16:rowId xmlns:a16="http://schemas.microsoft.com/office/drawing/2014/main" xmlns="" val="10000"/>
                  </a:ext>
                </a:extLst>
              </a:tr>
              <a:tr h="288755">
                <a:tc>
                  <a:txBody>
                    <a:bodyPr/>
                    <a:lstStyle/>
                    <a:p>
                      <a:pPr algn="ctr"/>
                      <a:r>
                        <a:rPr lang="en-ID" sz="1050" dirty="0">
                          <a:latin typeface="Century Gothic" panose="020B0502020202020204" charset="0"/>
                        </a:rPr>
                        <a:t>1</a:t>
                      </a:r>
                    </a:p>
                  </a:txBody>
                  <a:tcPr/>
                </a:tc>
                <a:tc>
                  <a:txBody>
                    <a:bodyPr/>
                    <a:lstStyle/>
                    <a:p>
                      <a:r>
                        <a:rPr lang="en-ID" sz="1050" dirty="0" err="1">
                          <a:latin typeface="Century Gothic" panose="020B0502020202020204" charset="0"/>
                        </a:rPr>
                        <a:t>Kesesuaian</a:t>
                      </a:r>
                      <a:r>
                        <a:rPr lang="en-ID" sz="1050" dirty="0">
                          <a:latin typeface="Century Gothic" panose="020B0502020202020204" charset="0"/>
                        </a:rPr>
                        <a:t> Proposal </a:t>
                      </a:r>
                      <a:r>
                        <a:rPr lang="en-ID" sz="1050" dirty="0" err="1">
                          <a:latin typeface="Century Gothic" panose="020B0502020202020204" charset="0"/>
                        </a:rPr>
                        <a:t>Riset</a:t>
                      </a:r>
                      <a:r>
                        <a:rPr lang="en-ID" sz="1050" dirty="0">
                          <a:latin typeface="Century Gothic" panose="020B0502020202020204" charset="0"/>
                        </a:rPr>
                        <a:t> </a:t>
                      </a:r>
                      <a:r>
                        <a:rPr lang="en-ID" sz="1050" dirty="0" err="1">
                          <a:latin typeface="Century Gothic" panose="020B0502020202020204" charset="0"/>
                        </a:rPr>
                        <a:t>dengan</a:t>
                      </a:r>
                      <a:r>
                        <a:rPr lang="en-ID" sz="1050" dirty="0">
                          <a:latin typeface="Century Gothic" panose="020B0502020202020204" charset="0"/>
                        </a:rPr>
                        <a:t> FOKUS RISPRO</a:t>
                      </a:r>
                    </a:p>
                  </a:txBody>
                  <a:tcPr/>
                </a:tc>
                <a:extLst>
                  <a:ext uri="{0D108BD9-81ED-4DB2-BD59-A6C34878D82A}">
                    <a16:rowId xmlns:a16="http://schemas.microsoft.com/office/drawing/2014/main" xmlns="" val="10001"/>
                  </a:ext>
                </a:extLst>
              </a:tr>
              <a:tr h="918560">
                <a:tc>
                  <a:txBody>
                    <a:bodyPr/>
                    <a:lstStyle/>
                    <a:p>
                      <a:pPr algn="ctr"/>
                      <a:r>
                        <a:rPr lang="en-ID" sz="1050" dirty="0">
                          <a:latin typeface="Century Gothic" panose="020B0502020202020204" charset="0"/>
                        </a:rPr>
                        <a:t>2</a:t>
                      </a:r>
                    </a:p>
                  </a:txBody>
                  <a:tcPr/>
                </a:tc>
                <a:tc>
                  <a:txBody>
                    <a:bodyPr/>
                    <a:lstStyle/>
                    <a:p>
                      <a:r>
                        <a:rPr lang="en-ID" sz="1050" dirty="0">
                          <a:latin typeface="Century Gothic" panose="020B0502020202020204" charset="0"/>
                        </a:rPr>
                        <a:t>Proposal </a:t>
                      </a:r>
                      <a:r>
                        <a:rPr lang="en-ID" sz="1050" dirty="0" err="1">
                          <a:latin typeface="Century Gothic" panose="020B0502020202020204" charset="0"/>
                        </a:rPr>
                        <a:t>Riset</a:t>
                      </a:r>
                      <a:r>
                        <a:rPr lang="en-ID" sz="1050" dirty="0">
                          <a:latin typeface="Century Gothic" panose="020B0502020202020204" charset="0"/>
                        </a:rPr>
                        <a:t> </a:t>
                      </a:r>
                      <a:r>
                        <a:rPr lang="en-ID" sz="1050" dirty="0" err="1">
                          <a:latin typeface="Century Gothic" panose="020B0502020202020204" charset="0"/>
                        </a:rPr>
                        <a:t>akan</a:t>
                      </a:r>
                      <a:r>
                        <a:rPr lang="en-ID" sz="1050" dirty="0">
                          <a:latin typeface="Century Gothic" panose="020B0502020202020204" charset="0"/>
                        </a:rPr>
                        <a:t> </a:t>
                      </a:r>
                      <a:r>
                        <a:rPr lang="en-ID" sz="1050" dirty="0" err="1">
                          <a:latin typeface="Century Gothic" panose="020B0502020202020204" charset="0"/>
                        </a:rPr>
                        <a:t>menghasilkan</a:t>
                      </a:r>
                      <a:r>
                        <a:rPr lang="en-ID" sz="1050" dirty="0">
                          <a:latin typeface="Century Gothic" panose="020B0502020202020204" charset="0"/>
                        </a:rPr>
                        <a:t> salah </a:t>
                      </a:r>
                      <a:r>
                        <a:rPr lang="en-ID" sz="1050" dirty="0" err="1">
                          <a:latin typeface="Century Gothic" panose="020B0502020202020204" charset="0"/>
                        </a:rPr>
                        <a:t>satu</a:t>
                      </a:r>
                      <a:r>
                        <a:rPr lang="en-ID" sz="1050" dirty="0">
                          <a:latin typeface="Century Gothic" panose="020B0502020202020204" charset="0"/>
                        </a:rPr>
                        <a:t> </a:t>
                      </a:r>
                      <a:r>
                        <a:rPr lang="en-ID" sz="1050" dirty="0" err="1">
                          <a:latin typeface="Century Gothic" panose="020B0502020202020204" charset="0"/>
                        </a:rPr>
                        <a:t>luaran</a:t>
                      </a:r>
                      <a:r>
                        <a:rPr lang="en-ID" sz="1050" dirty="0">
                          <a:latin typeface="Century Gothic" panose="020B0502020202020204" charset="0"/>
                        </a:rPr>
                        <a:t> </a:t>
                      </a:r>
                      <a:r>
                        <a:rPr lang="en-ID" sz="1050" dirty="0" err="1">
                          <a:latin typeface="Century Gothic" panose="020B0502020202020204" charset="0"/>
                        </a:rPr>
                        <a:t>sebagai</a:t>
                      </a:r>
                      <a:r>
                        <a:rPr lang="en-ID" sz="1050" dirty="0">
                          <a:latin typeface="Century Gothic" panose="020B0502020202020204" charset="0"/>
                        </a:rPr>
                        <a:t> </a:t>
                      </a:r>
                      <a:r>
                        <a:rPr lang="en-ID" sz="1050" dirty="0" err="1">
                          <a:latin typeface="Century Gothic" panose="020B0502020202020204" charset="0"/>
                        </a:rPr>
                        <a:t>berikut</a:t>
                      </a:r>
                      <a:r>
                        <a:rPr lang="en-ID" sz="1050" dirty="0">
                          <a:latin typeface="Century Gothic" panose="020B0502020202020204" charset="0"/>
                        </a:rPr>
                        <a:t>:</a:t>
                      </a:r>
                    </a:p>
                    <a:p>
                      <a:r>
                        <a:rPr lang="en-ID" sz="1050" dirty="0">
                          <a:latin typeface="Century Gothic" panose="020B0502020202020204" charset="0"/>
                        </a:rPr>
                        <a:t>a. </a:t>
                      </a:r>
                      <a:r>
                        <a:rPr lang="en-ID" sz="1050" dirty="0" err="1">
                          <a:latin typeface="Century Gothic" panose="020B0502020202020204" charset="0"/>
                        </a:rPr>
                        <a:t>Naskah</a:t>
                      </a:r>
                      <a:r>
                        <a:rPr lang="en-ID" sz="1050" dirty="0">
                          <a:latin typeface="Century Gothic" panose="020B0502020202020204" charset="0"/>
                        </a:rPr>
                        <a:t> </a:t>
                      </a:r>
                      <a:r>
                        <a:rPr lang="en-ID" sz="1050" dirty="0" err="1">
                          <a:latin typeface="Century Gothic" panose="020B0502020202020204" charset="0"/>
                        </a:rPr>
                        <a:t>Akademik</a:t>
                      </a:r>
                      <a:endParaRPr lang="en-ID" sz="1050" dirty="0">
                        <a:latin typeface="Century Gothic" panose="020B0502020202020204" charset="0"/>
                      </a:endParaRPr>
                    </a:p>
                    <a:p>
                      <a:r>
                        <a:rPr lang="en-ID" sz="1050" dirty="0">
                          <a:latin typeface="Century Gothic" panose="020B0502020202020204" charset="0"/>
                        </a:rPr>
                        <a:t>b. </a:t>
                      </a:r>
                      <a:r>
                        <a:rPr lang="en-ID" sz="1050" dirty="0" err="1">
                          <a:latin typeface="Century Gothic" panose="020B0502020202020204" charset="0"/>
                        </a:rPr>
                        <a:t>Konsep</a:t>
                      </a:r>
                      <a:r>
                        <a:rPr lang="en-ID" sz="1050" dirty="0">
                          <a:latin typeface="Century Gothic" panose="020B0502020202020204" charset="0"/>
                        </a:rPr>
                        <a:t> </a:t>
                      </a:r>
                      <a:r>
                        <a:rPr lang="en-ID" sz="1050" dirty="0" err="1">
                          <a:latin typeface="Century Gothic" panose="020B0502020202020204" charset="0"/>
                        </a:rPr>
                        <a:t>Kebijakan</a:t>
                      </a:r>
                      <a:endParaRPr lang="en-ID" sz="1050" dirty="0">
                        <a:latin typeface="Century Gothic" panose="020B0502020202020204" charset="0"/>
                      </a:endParaRPr>
                    </a:p>
                    <a:p>
                      <a:r>
                        <a:rPr lang="en-ID" sz="1050" dirty="0">
                          <a:latin typeface="Century Gothic" panose="020B0502020202020204" charset="0"/>
                        </a:rPr>
                        <a:t>c. Model/ Tata </a:t>
                      </a:r>
                      <a:r>
                        <a:rPr lang="en-ID" sz="1050" dirty="0" err="1">
                          <a:latin typeface="Century Gothic" panose="020B0502020202020204" charset="0"/>
                        </a:rPr>
                        <a:t>kelola</a:t>
                      </a:r>
                      <a:endParaRPr lang="en-ID" sz="1050" dirty="0">
                        <a:latin typeface="Century Gothic" panose="020B0502020202020204" charset="0"/>
                      </a:endParaRPr>
                    </a:p>
                  </a:txBody>
                  <a:tcPr/>
                </a:tc>
                <a:extLst>
                  <a:ext uri="{0D108BD9-81ED-4DB2-BD59-A6C34878D82A}">
                    <a16:rowId xmlns:a16="http://schemas.microsoft.com/office/drawing/2014/main" xmlns="" val="10002"/>
                  </a:ext>
                </a:extLst>
              </a:tr>
              <a:tr h="288755">
                <a:tc>
                  <a:txBody>
                    <a:bodyPr/>
                    <a:lstStyle/>
                    <a:p>
                      <a:pPr algn="ctr"/>
                      <a:r>
                        <a:rPr lang="en-ID" sz="1050" dirty="0">
                          <a:latin typeface="Century Gothic" panose="020B0502020202020204" charset="0"/>
                        </a:rPr>
                        <a:t>3</a:t>
                      </a:r>
                    </a:p>
                  </a:txBody>
                  <a:tcPr/>
                </a:tc>
                <a:tc>
                  <a:txBody>
                    <a:bodyPr/>
                    <a:lstStyle/>
                    <a:p>
                      <a:r>
                        <a:rPr lang="it-IT" sz="1050" dirty="0">
                          <a:latin typeface="Century Gothic" panose="020B0502020202020204" charset="0"/>
                        </a:rPr>
                        <a:t>Pengusul RISPRO terdiri dari periset-periset multidisiplin</a:t>
                      </a:r>
                      <a:endParaRPr lang="en-ID" sz="1050" dirty="0">
                        <a:latin typeface="Century Gothic" panose="020B0502020202020204" charset="0"/>
                      </a:endParaRPr>
                    </a:p>
                  </a:txBody>
                  <a:tcPr/>
                </a:tc>
                <a:extLst>
                  <a:ext uri="{0D108BD9-81ED-4DB2-BD59-A6C34878D82A}">
                    <a16:rowId xmlns:a16="http://schemas.microsoft.com/office/drawing/2014/main" xmlns="" val="10003"/>
                  </a:ext>
                </a:extLst>
              </a:tr>
              <a:tr h="587276">
                <a:tc>
                  <a:txBody>
                    <a:bodyPr/>
                    <a:lstStyle/>
                    <a:p>
                      <a:pPr algn="ctr"/>
                      <a:r>
                        <a:rPr lang="en-ID" sz="1050" dirty="0">
                          <a:latin typeface="Century Gothic" panose="020B0502020202020204" charset="0"/>
                        </a:rPr>
                        <a:t>4</a:t>
                      </a:r>
                    </a:p>
                  </a:txBody>
                  <a:tcPr/>
                </a:tc>
                <a:tc>
                  <a:txBody>
                    <a:bodyPr/>
                    <a:lstStyle/>
                    <a:p>
                      <a:r>
                        <a:rPr lang="en-ID" sz="1050" dirty="0" err="1">
                          <a:latin typeface="Century Gothic" panose="020B0502020202020204" charset="0"/>
                        </a:rPr>
                        <a:t>Pengusul</a:t>
                      </a:r>
                      <a:r>
                        <a:rPr lang="en-ID" sz="1050" dirty="0">
                          <a:latin typeface="Century Gothic" panose="020B0502020202020204" charset="0"/>
                        </a:rPr>
                        <a:t> RISPRO </a:t>
                      </a:r>
                      <a:r>
                        <a:rPr lang="en-ID" sz="1050" dirty="0" err="1">
                          <a:latin typeface="Century Gothic" panose="020B0502020202020204" charset="0"/>
                        </a:rPr>
                        <a:t>memiliki</a:t>
                      </a:r>
                      <a:r>
                        <a:rPr lang="en-ID" sz="1050" dirty="0">
                          <a:latin typeface="Century Gothic" panose="020B0502020202020204" charset="0"/>
                        </a:rPr>
                        <a:t> </a:t>
                      </a:r>
                      <a:r>
                        <a:rPr lang="en-ID" sz="1050" i="1" dirty="0">
                          <a:latin typeface="Century Gothic" panose="020B0502020202020204" charset="0"/>
                        </a:rPr>
                        <a:t>roadmap</a:t>
                      </a:r>
                      <a:r>
                        <a:rPr lang="en-ID" sz="1050" dirty="0">
                          <a:latin typeface="Century Gothic" panose="020B0502020202020204" charset="0"/>
                        </a:rPr>
                        <a:t> yang </a:t>
                      </a:r>
                      <a:r>
                        <a:rPr lang="en-ID" sz="1050" dirty="0" err="1">
                          <a:latin typeface="Century Gothic" panose="020B0502020202020204" charset="0"/>
                        </a:rPr>
                        <a:t>mendukung</a:t>
                      </a:r>
                      <a:r>
                        <a:rPr lang="en-ID" sz="1050" dirty="0">
                          <a:latin typeface="Century Gothic" panose="020B0502020202020204" charset="0"/>
                        </a:rPr>
                        <a:t> </a:t>
                      </a:r>
                      <a:r>
                        <a:rPr lang="en-ID" sz="1050" dirty="0" err="1">
                          <a:latin typeface="Century Gothic" panose="020B0502020202020204" charset="0"/>
                        </a:rPr>
                        <a:t>antara</a:t>
                      </a:r>
                      <a:r>
                        <a:rPr lang="en-ID" sz="1050" dirty="0">
                          <a:latin typeface="Century Gothic" panose="020B0502020202020204" charset="0"/>
                        </a:rPr>
                        <a:t> lain </a:t>
                      </a:r>
                      <a:r>
                        <a:rPr lang="en-ID" sz="1050" dirty="0" err="1">
                          <a:latin typeface="Century Gothic" panose="020B0502020202020204" charset="0"/>
                        </a:rPr>
                        <a:t>hasil</a:t>
                      </a:r>
                      <a:r>
                        <a:rPr lang="en-ID" sz="1050" dirty="0">
                          <a:latin typeface="Century Gothic" panose="020B0502020202020204" charset="0"/>
                        </a:rPr>
                        <a:t> </a:t>
                      </a:r>
                      <a:r>
                        <a:rPr lang="en-ID" sz="1050" dirty="0" err="1">
                          <a:latin typeface="Century Gothic" panose="020B0502020202020204" charset="0"/>
                        </a:rPr>
                        <a:t>riset</a:t>
                      </a:r>
                      <a:r>
                        <a:rPr lang="en-ID" sz="1050" dirty="0">
                          <a:latin typeface="Century Gothic" panose="020B0502020202020204" charset="0"/>
                        </a:rPr>
                        <a:t> (</a:t>
                      </a:r>
                      <a:r>
                        <a:rPr lang="en-ID" sz="1050" dirty="0" err="1">
                          <a:latin typeface="Century Gothic" panose="020B0502020202020204" charset="0"/>
                        </a:rPr>
                        <a:t>invensi</a:t>
                      </a:r>
                      <a:r>
                        <a:rPr lang="en-ID" sz="1050" dirty="0">
                          <a:latin typeface="Century Gothic" panose="020B0502020202020204" charset="0"/>
                        </a:rPr>
                        <a:t>/</a:t>
                      </a:r>
                      <a:r>
                        <a:rPr lang="en-ID" sz="1050" dirty="0" err="1">
                          <a:latin typeface="Century Gothic" panose="020B0502020202020204" charset="0"/>
                        </a:rPr>
                        <a:t>inovasi</a:t>
                      </a:r>
                      <a:r>
                        <a:rPr lang="en-ID" sz="1050" dirty="0">
                          <a:latin typeface="Century Gothic" panose="020B0502020202020204" charset="0"/>
                        </a:rPr>
                        <a:t>), </a:t>
                      </a:r>
                      <a:r>
                        <a:rPr lang="en-ID" sz="1050" dirty="0" err="1">
                          <a:latin typeface="Century Gothic" panose="020B0502020202020204" charset="0"/>
                        </a:rPr>
                        <a:t>publikasi</a:t>
                      </a:r>
                      <a:r>
                        <a:rPr lang="en-ID" sz="1050" dirty="0">
                          <a:latin typeface="Century Gothic" panose="020B0502020202020204" charset="0"/>
                        </a:rPr>
                        <a:t>, HKI, </a:t>
                      </a:r>
                      <a:r>
                        <a:rPr lang="en-ID" sz="1050" dirty="0" err="1">
                          <a:latin typeface="Century Gothic" panose="020B0502020202020204" charset="0"/>
                        </a:rPr>
                        <a:t>penghargaan</a:t>
                      </a:r>
                      <a:r>
                        <a:rPr lang="en-ID" sz="1050" dirty="0">
                          <a:latin typeface="Century Gothic" panose="020B0502020202020204" charset="0"/>
                        </a:rPr>
                        <a:t>, </a:t>
                      </a:r>
                      <a:r>
                        <a:rPr lang="en-ID" sz="1050" dirty="0" err="1">
                          <a:latin typeface="Century Gothic" panose="020B0502020202020204" charset="0"/>
                        </a:rPr>
                        <a:t>kerja</a:t>
                      </a:r>
                      <a:r>
                        <a:rPr lang="en-ID" sz="1050" dirty="0">
                          <a:latin typeface="Century Gothic" panose="020B0502020202020204" charset="0"/>
                        </a:rPr>
                        <a:t> </a:t>
                      </a:r>
                      <a:r>
                        <a:rPr lang="en-ID" sz="1050" dirty="0" err="1">
                          <a:latin typeface="Century Gothic" panose="020B0502020202020204" charset="0"/>
                        </a:rPr>
                        <a:t>sama</a:t>
                      </a:r>
                      <a:r>
                        <a:rPr lang="en-ID" sz="1050" dirty="0">
                          <a:latin typeface="Century Gothic" panose="020B0502020202020204" charset="0"/>
                        </a:rPr>
                        <a:t> </a:t>
                      </a:r>
                      <a:r>
                        <a:rPr lang="en-ID" sz="1050" dirty="0" err="1">
                          <a:latin typeface="Century Gothic" panose="020B0502020202020204" charset="0"/>
                        </a:rPr>
                        <a:t>dengan</a:t>
                      </a:r>
                      <a:r>
                        <a:rPr lang="en-ID" sz="1050" dirty="0">
                          <a:latin typeface="Century Gothic" panose="020B0502020202020204" charset="0"/>
                        </a:rPr>
                        <a:t> </a:t>
                      </a:r>
                      <a:r>
                        <a:rPr lang="en-ID" sz="1050" dirty="0" err="1">
                          <a:latin typeface="Century Gothic" panose="020B0502020202020204" charset="0"/>
                        </a:rPr>
                        <a:t>mitra</a:t>
                      </a:r>
                      <a:r>
                        <a:rPr lang="en-ID" sz="1050" dirty="0">
                          <a:latin typeface="Century Gothic" panose="020B0502020202020204" charset="0"/>
                        </a:rPr>
                        <a:t>/</a:t>
                      </a:r>
                      <a:r>
                        <a:rPr lang="en-ID" sz="1050" dirty="0" err="1">
                          <a:latin typeface="Century Gothic" panose="020B0502020202020204" charset="0"/>
                        </a:rPr>
                        <a:t>pihak</a:t>
                      </a:r>
                      <a:r>
                        <a:rPr lang="en-ID" sz="1050" dirty="0">
                          <a:latin typeface="Century Gothic" panose="020B0502020202020204" charset="0"/>
                        </a:rPr>
                        <a:t> lain</a:t>
                      </a:r>
                    </a:p>
                  </a:txBody>
                  <a:tcPr/>
                </a:tc>
                <a:extLst>
                  <a:ext uri="{0D108BD9-81ED-4DB2-BD59-A6C34878D82A}">
                    <a16:rowId xmlns:a16="http://schemas.microsoft.com/office/drawing/2014/main" xmlns="" val="10004"/>
                  </a:ext>
                </a:extLst>
              </a:tr>
              <a:tr h="587276">
                <a:tc>
                  <a:txBody>
                    <a:bodyPr/>
                    <a:lstStyle/>
                    <a:p>
                      <a:pPr algn="ctr"/>
                      <a:r>
                        <a:rPr lang="en-ID" sz="1050" dirty="0">
                          <a:latin typeface="Century Gothic" panose="020B0502020202020204" charset="0"/>
                        </a:rPr>
                        <a:t>5</a:t>
                      </a:r>
                    </a:p>
                  </a:txBody>
                  <a:tcPr/>
                </a:tc>
                <a:tc>
                  <a:txBody>
                    <a:bodyPr/>
                    <a:lstStyle/>
                    <a:p>
                      <a:r>
                        <a:rPr lang="en-ID" sz="1050" dirty="0" err="1">
                          <a:latin typeface="Century Gothic" panose="020B0502020202020204" charset="0"/>
                        </a:rPr>
                        <a:t>Riset</a:t>
                      </a:r>
                      <a:r>
                        <a:rPr lang="en-ID" sz="1050" dirty="0">
                          <a:latin typeface="Century Gothic" panose="020B0502020202020204" charset="0"/>
                        </a:rPr>
                        <a:t> yang </a:t>
                      </a:r>
                      <a:r>
                        <a:rPr lang="en-ID" sz="1050" dirty="0" err="1">
                          <a:latin typeface="Century Gothic" panose="020B0502020202020204" charset="0"/>
                        </a:rPr>
                        <a:t>diusulkan</a:t>
                      </a:r>
                      <a:r>
                        <a:rPr lang="en-ID" sz="1050" dirty="0">
                          <a:latin typeface="Century Gothic" panose="020B0502020202020204" charset="0"/>
                        </a:rPr>
                        <a:t> </a:t>
                      </a:r>
                      <a:r>
                        <a:rPr lang="en-ID" sz="1050" dirty="0" err="1">
                          <a:latin typeface="Century Gothic" panose="020B0502020202020204" charset="0"/>
                        </a:rPr>
                        <a:t>memiliki</a:t>
                      </a:r>
                      <a:r>
                        <a:rPr lang="en-ID" sz="1050" dirty="0">
                          <a:latin typeface="Century Gothic" panose="020B0502020202020204" charset="0"/>
                        </a:rPr>
                        <a:t> </a:t>
                      </a:r>
                      <a:r>
                        <a:rPr lang="en-ID" sz="1050" dirty="0" err="1">
                          <a:latin typeface="Century Gothic" panose="020B0502020202020204" charset="0"/>
                        </a:rPr>
                        <a:t>studi</a:t>
                      </a:r>
                      <a:r>
                        <a:rPr lang="en-ID" sz="1050" dirty="0">
                          <a:latin typeface="Century Gothic" panose="020B0502020202020204" charset="0"/>
                        </a:rPr>
                        <a:t> </a:t>
                      </a:r>
                      <a:r>
                        <a:rPr lang="en-ID" sz="1050" dirty="0" err="1">
                          <a:latin typeface="Century Gothic" panose="020B0502020202020204" charset="0"/>
                        </a:rPr>
                        <a:t>kelayakan</a:t>
                      </a:r>
                      <a:r>
                        <a:rPr lang="en-ID" sz="1050" dirty="0">
                          <a:latin typeface="Century Gothic" panose="020B0502020202020204" charset="0"/>
                        </a:rPr>
                        <a:t> </a:t>
                      </a:r>
                      <a:r>
                        <a:rPr lang="en-ID" sz="1050" dirty="0" err="1">
                          <a:latin typeface="Century Gothic" panose="020B0502020202020204" charset="0"/>
                        </a:rPr>
                        <a:t>implementasi</a:t>
                      </a:r>
                      <a:r>
                        <a:rPr lang="en-ID" sz="1050" dirty="0">
                          <a:latin typeface="Century Gothic" panose="020B0502020202020204" charset="0"/>
                        </a:rPr>
                        <a:t> </a:t>
                      </a:r>
                      <a:r>
                        <a:rPr lang="en-ID" sz="1050" dirty="0" err="1">
                          <a:latin typeface="Century Gothic" panose="020B0502020202020204" charset="0"/>
                        </a:rPr>
                        <a:t>terkait</a:t>
                      </a:r>
                      <a:r>
                        <a:rPr lang="en-ID" sz="1050" dirty="0">
                          <a:latin typeface="Century Gothic" panose="020B0502020202020204" charset="0"/>
                        </a:rPr>
                        <a:t> </a:t>
                      </a:r>
                      <a:r>
                        <a:rPr lang="en-ID" sz="1050" dirty="0" err="1">
                          <a:latin typeface="Century Gothic" panose="020B0502020202020204" charset="0"/>
                        </a:rPr>
                        <a:t>kebijakan</a:t>
                      </a:r>
                      <a:r>
                        <a:rPr lang="en-ID" sz="1050" dirty="0">
                          <a:latin typeface="Century Gothic" panose="020B0502020202020204" charset="0"/>
                        </a:rPr>
                        <a:t>/model/tata </a:t>
                      </a:r>
                      <a:r>
                        <a:rPr lang="en-ID" sz="1050" dirty="0" err="1">
                          <a:latin typeface="Century Gothic" panose="020B0502020202020204" charset="0"/>
                        </a:rPr>
                        <a:t>kelola</a:t>
                      </a:r>
                      <a:r>
                        <a:rPr lang="en-ID" sz="1050" dirty="0">
                          <a:latin typeface="Century Gothic" panose="020B0502020202020204" charset="0"/>
                        </a:rPr>
                        <a:t> yang </a:t>
                      </a:r>
                      <a:r>
                        <a:rPr lang="en-ID" sz="1050" dirty="0" err="1">
                          <a:latin typeface="Century Gothic" panose="020B0502020202020204" charset="0"/>
                        </a:rPr>
                        <a:t>akan</a:t>
                      </a:r>
                      <a:r>
                        <a:rPr lang="en-ID" sz="1050" dirty="0">
                          <a:latin typeface="Century Gothic" panose="020B0502020202020204" charset="0"/>
                        </a:rPr>
                        <a:t> </a:t>
                      </a:r>
                      <a:r>
                        <a:rPr lang="en-ID" sz="1050" dirty="0" err="1">
                          <a:latin typeface="Century Gothic" panose="020B0502020202020204" charset="0"/>
                        </a:rPr>
                        <a:t>dihasilkan</a:t>
                      </a:r>
                      <a:r>
                        <a:rPr lang="en-ID" sz="1050" dirty="0">
                          <a:latin typeface="Century Gothic" panose="020B0502020202020204" charset="0"/>
                        </a:rPr>
                        <a:t>, </a:t>
                      </a:r>
                      <a:r>
                        <a:rPr lang="en-ID" sz="1050" dirty="0" err="1">
                          <a:latin typeface="Century Gothic" panose="020B0502020202020204" charset="0"/>
                        </a:rPr>
                        <a:t>lengkap</a:t>
                      </a:r>
                      <a:r>
                        <a:rPr lang="en-ID" sz="1050" dirty="0">
                          <a:latin typeface="Century Gothic" panose="020B0502020202020204" charset="0"/>
                        </a:rPr>
                        <a:t> </a:t>
                      </a:r>
                      <a:r>
                        <a:rPr lang="en-ID" sz="1050" dirty="0" err="1">
                          <a:latin typeface="Century Gothic" panose="020B0502020202020204" charset="0"/>
                        </a:rPr>
                        <a:t>dengan</a:t>
                      </a:r>
                      <a:r>
                        <a:rPr lang="en-ID" sz="1050" dirty="0">
                          <a:latin typeface="Century Gothic" panose="020B0502020202020204" charset="0"/>
                        </a:rPr>
                        <a:t> </a:t>
                      </a:r>
                      <a:r>
                        <a:rPr lang="en-ID" sz="1050" dirty="0" err="1">
                          <a:latin typeface="Century Gothic" panose="020B0502020202020204" charset="0"/>
                        </a:rPr>
                        <a:t>tahapan</a:t>
                      </a:r>
                      <a:r>
                        <a:rPr lang="en-ID" sz="1050" dirty="0">
                          <a:latin typeface="Century Gothic" panose="020B0502020202020204" charset="0"/>
                        </a:rPr>
                        <a:t> </a:t>
                      </a:r>
                      <a:r>
                        <a:rPr lang="en-ID" sz="1050" dirty="0" err="1">
                          <a:latin typeface="Century Gothic" panose="020B0502020202020204" charset="0"/>
                        </a:rPr>
                        <a:t>implementasinya</a:t>
                      </a:r>
                      <a:endParaRPr lang="en-ID" sz="1050" dirty="0">
                        <a:latin typeface="Century Gothic" panose="020B0502020202020204" charset="0"/>
                      </a:endParaRPr>
                    </a:p>
                  </a:txBody>
                  <a:tcPr/>
                </a:tc>
                <a:extLst>
                  <a:ext uri="{0D108BD9-81ED-4DB2-BD59-A6C34878D82A}">
                    <a16:rowId xmlns:a16="http://schemas.microsoft.com/office/drawing/2014/main" xmlns="" val="10005"/>
                  </a:ext>
                </a:extLst>
              </a:tr>
              <a:tr h="588566">
                <a:tc>
                  <a:txBody>
                    <a:bodyPr/>
                    <a:lstStyle/>
                    <a:p>
                      <a:pPr algn="ctr"/>
                      <a:r>
                        <a:rPr lang="en-ID" sz="1050" dirty="0">
                          <a:latin typeface="Century Gothic" panose="020B0502020202020204" charset="0"/>
                        </a:rPr>
                        <a:t>6</a:t>
                      </a:r>
                    </a:p>
                  </a:txBody>
                  <a:tcPr/>
                </a:tc>
                <a:tc>
                  <a:txBody>
                    <a:bodyPr/>
                    <a:lstStyle/>
                    <a:p>
                      <a:r>
                        <a:rPr lang="en-ID" sz="1050" dirty="0" err="1">
                          <a:latin typeface="Century Gothic" panose="020B0502020202020204" charset="0"/>
                        </a:rPr>
                        <a:t>Riset</a:t>
                      </a:r>
                      <a:r>
                        <a:rPr lang="en-ID" sz="1050" dirty="0">
                          <a:latin typeface="Century Gothic" panose="020B0502020202020204" charset="0"/>
                        </a:rPr>
                        <a:t> yang </a:t>
                      </a:r>
                      <a:r>
                        <a:rPr lang="en-ID" sz="1050" dirty="0" err="1">
                          <a:latin typeface="Century Gothic" panose="020B0502020202020204" charset="0"/>
                        </a:rPr>
                        <a:t>diusulkan</a:t>
                      </a:r>
                      <a:r>
                        <a:rPr lang="en-ID" sz="1050" dirty="0">
                          <a:latin typeface="Century Gothic" panose="020B0502020202020204" charset="0"/>
                        </a:rPr>
                        <a:t> </a:t>
                      </a:r>
                      <a:r>
                        <a:rPr lang="en-ID" sz="1050" dirty="0" err="1">
                          <a:latin typeface="Century Gothic" panose="020B0502020202020204" charset="0"/>
                        </a:rPr>
                        <a:t>memiliki</a:t>
                      </a:r>
                      <a:r>
                        <a:rPr lang="en-ID" sz="1050" dirty="0">
                          <a:latin typeface="Century Gothic" panose="020B0502020202020204" charset="0"/>
                        </a:rPr>
                        <a:t> </a:t>
                      </a:r>
                      <a:r>
                        <a:rPr lang="en-ID" sz="1050" dirty="0" err="1">
                          <a:latin typeface="Century Gothic" panose="020B0502020202020204" charset="0"/>
                        </a:rPr>
                        <a:t>dokumen</a:t>
                      </a:r>
                      <a:r>
                        <a:rPr lang="en-ID" sz="1050" dirty="0">
                          <a:latin typeface="Century Gothic" panose="020B0502020202020204" charset="0"/>
                        </a:rPr>
                        <a:t> </a:t>
                      </a:r>
                      <a:r>
                        <a:rPr lang="en-ID" sz="1050" dirty="0" err="1">
                          <a:latin typeface="Century Gothic" panose="020B0502020202020204" charset="0"/>
                        </a:rPr>
                        <a:t>pengujian</a:t>
                      </a:r>
                      <a:r>
                        <a:rPr lang="en-ID" sz="1050" dirty="0">
                          <a:latin typeface="Century Gothic" panose="020B0502020202020204" charset="0"/>
                        </a:rPr>
                        <a:t>/ </a:t>
                      </a:r>
                      <a:r>
                        <a:rPr lang="en-ID" sz="1050" dirty="0" err="1">
                          <a:latin typeface="Century Gothic" panose="020B0502020202020204" charset="0"/>
                        </a:rPr>
                        <a:t>simulasi</a:t>
                      </a:r>
                      <a:r>
                        <a:rPr lang="en-ID" sz="1050" dirty="0">
                          <a:latin typeface="Century Gothic" panose="020B0502020202020204" charset="0"/>
                        </a:rPr>
                        <a:t> (</a:t>
                      </a:r>
                      <a:r>
                        <a:rPr lang="en-ID" sz="1050" dirty="0" err="1">
                          <a:latin typeface="Century Gothic" panose="020B0502020202020204" charset="0"/>
                        </a:rPr>
                        <a:t>implementasi</a:t>
                      </a:r>
                      <a:r>
                        <a:rPr lang="en-ID" sz="1050" dirty="0">
                          <a:latin typeface="Century Gothic" panose="020B0502020202020204" charset="0"/>
                        </a:rPr>
                        <a:t>) </a:t>
                      </a:r>
                      <a:r>
                        <a:rPr lang="en-ID" sz="1050" dirty="0" err="1">
                          <a:latin typeface="Century Gothic" panose="020B0502020202020204" charset="0"/>
                        </a:rPr>
                        <a:t>konsep</a:t>
                      </a:r>
                      <a:r>
                        <a:rPr lang="en-ID" sz="1050" dirty="0">
                          <a:latin typeface="Century Gothic" panose="020B0502020202020204" charset="0"/>
                        </a:rPr>
                        <a:t> </a:t>
                      </a:r>
                      <a:r>
                        <a:rPr lang="en-ID" sz="1050" dirty="0" err="1">
                          <a:latin typeface="Century Gothic" panose="020B0502020202020204" charset="0"/>
                        </a:rPr>
                        <a:t>ketentuan</a:t>
                      </a:r>
                      <a:r>
                        <a:rPr lang="en-ID" sz="1050" dirty="0">
                          <a:latin typeface="Century Gothic" panose="020B0502020202020204" charset="0"/>
                        </a:rPr>
                        <a:t> </a:t>
                      </a:r>
                      <a:r>
                        <a:rPr lang="en-ID" sz="1050" dirty="0" err="1">
                          <a:latin typeface="Century Gothic" panose="020B0502020202020204" charset="0"/>
                        </a:rPr>
                        <a:t>perundang-undangan</a:t>
                      </a:r>
                      <a:r>
                        <a:rPr lang="en-ID" sz="1050" dirty="0">
                          <a:latin typeface="Century Gothic" panose="020B0502020202020204" charset="0"/>
                        </a:rPr>
                        <a:t> </a:t>
                      </a:r>
                      <a:r>
                        <a:rPr lang="en-ID" sz="1050" dirty="0" err="1">
                          <a:latin typeface="Century Gothic" panose="020B0502020202020204" charset="0"/>
                        </a:rPr>
                        <a:t>atau</a:t>
                      </a:r>
                      <a:r>
                        <a:rPr lang="en-ID" sz="1050" dirty="0">
                          <a:latin typeface="Century Gothic" panose="020B0502020202020204" charset="0"/>
                        </a:rPr>
                        <a:t> model yang </a:t>
                      </a:r>
                      <a:r>
                        <a:rPr lang="en-ID" sz="1050" dirty="0" err="1">
                          <a:latin typeface="Century Gothic" panose="020B0502020202020204" charset="0"/>
                        </a:rPr>
                        <a:t>secara</a:t>
                      </a:r>
                      <a:r>
                        <a:rPr lang="en-ID" sz="1050" dirty="0">
                          <a:latin typeface="Century Gothic" panose="020B0502020202020204" charset="0"/>
                        </a:rPr>
                        <a:t> </a:t>
                      </a:r>
                      <a:r>
                        <a:rPr lang="en-ID" sz="1050" dirty="0" err="1">
                          <a:latin typeface="Century Gothic" panose="020B0502020202020204" charset="0"/>
                        </a:rPr>
                        <a:t>teoritis</a:t>
                      </a:r>
                      <a:r>
                        <a:rPr lang="en-ID" sz="1050" dirty="0">
                          <a:latin typeface="Century Gothic" panose="020B0502020202020204" charset="0"/>
                        </a:rPr>
                        <a:t> </a:t>
                      </a:r>
                      <a:r>
                        <a:rPr lang="en-ID" sz="1050" dirty="0" err="1">
                          <a:latin typeface="Century Gothic" panose="020B0502020202020204" charset="0"/>
                        </a:rPr>
                        <a:t>telah</a:t>
                      </a:r>
                      <a:r>
                        <a:rPr lang="en-ID" sz="1050" dirty="0">
                          <a:latin typeface="Century Gothic" panose="020B0502020202020204" charset="0"/>
                        </a:rPr>
                        <a:t> </a:t>
                      </a:r>
                      <a:r>
                        <a:rPr lang="en-ID" sz="1050" dirty="0" err="1">
                          <a:latin typeface="Century Gothic" panose="020B0502020202020204" charset="0"/>
                        </a:rPr>
                        <a:t>disetujui</a:t>
                      </a:r>
                      <a:r>
                        <a:rPr lang="en-ID" sz="1050" dirty="0">
                          <a:latin typeface="Century Gothic" panose="020B0502020202020204" charset="0"/>
                        </a:rPr>
                        <a:t> para </a:t>
                      </a:r>
                      <a:r>
                        <a:rPr lang="en-ID" sz="1050" dirty="0" err="1">
                          <a:latin typeface="Century Gothic" panose="020B0502020202020204" charset="0"/>
                        </a:rPr>
                        <a:t>ahli</a:t>
                      </a:r>
                      <a:r>
                        <a:rPr lang="en-ID" sz="1050" dirty="0">
                          <a:latin typeface="Century Gothic" panose="020B0502020202020204" charset="0"/>
                        </a:rPr>
                        <a:t>/</a:t>
                      </a:r>
                      <a:r>
                        <a:rPr lang="en-ID" sz="1050" dirty="0" err="1">
                          <a:latin typeface="Century Gothic" panose="020B0502020202020204" charset="0"/>
                        </a:rPr>
                        <a:t>pakar</a:t>
                      </a:r>
                      <a:endParaRPr lang="en-ID" sz="1050" dirty="0">
                        <a:latin typeface="Century Gothic" panose="020B0502020202020204" charset="0"/>
                      </a:endParaRPr>
                    </a:p>
                  </a:txBody>
                  <a:tcPr/>
                </a:tc>
                <a:extLst>
                  <a:ext uri="{0D108BD9-81ED-4DB2-BD59-A6C34878D82A}">
                    <a16:rowId xmlns:a16="http://schemas.microsoft.com/office/drawing/2014/main" xmlns="" val="10006"/>
                  </a:ext>
                </a:extLst>
              </a:tr>
              <a:tr h="421634">
                <a:tc>
                  <a:txBody>
                    <a:bodyPr/>
                    <a:lstStyle/>
                    <a:p>
                      <a:pPr algn="ctr"/>
                      <a:r>
                        <a:rPr lang="en-ID" sz="1050" dirty="0">
                          <a:latin typeface="Century Gothic" panose="020B0502020202020204" charset="0"/>
                        </a:rPr>
                        <a:t>7</a:t>
                      </a:r>
                    </a:p>
                  </a:txBody>
                  <a:tcPr/>
                </a:tc>
                <a:tc>
                  <a:txBody>
                    <a:bodyPr/>
                    <a:lstStyle/>
                    <a:p>
                      <a:r>
                        <a:rPr lang="en-ID" sz="1050" dirty="0" err="1">
                          <a:latin typeface="Century Gothic" panose="020B0502020202020204" charset="0"/>
                        </a:rPr>
                        <a:t>Riset</a:t>
                      </a:r>
                      <a:r>
                        <a:rPr lang="en-ID" sz="1050" dirty="0">
                          <a:latin typeface="Century Gothic" panose="020B0502020202020204" charset="0"/>
                        </a:rPr>
                        <a:t> </a:t>
                      </a:r>
                      <a:r>
                        <a:rPr lang="en-ID" sz="1050" dirty="0" err="1">
                          <a:latin typeface="Century Gothic" panose="020B0502020202020204" charset="0"/>
                        </a:rPr>
                        <a:t>memiliki</a:t>
                      </a:r>
                      <a:r>
                        <a:rPr lang="en-ID" sz="1050" dirty="0">
                          <a:latin typeface="Century Gothic" panose="020B0502020202020204" charset="0"/>
                        </a:rPr>
                        <a:t> </a:t>
                      </a:r>
                      <a:r>
                        <a:rPr lang="en-ID" sz="1050" dirty="0" err="1">
                          <a:latin typeface="Century Gothic" panose="020B0502020202020204" charset="0"/>
                        </a:rPr>
                        <a:t>publikasi</a:t>
                      </a:r>
                      <a:r>
                        <a:rPr lang="en-ID" sz="1050" dirty="0">
                          <a:latin typeface="Century Gothic" panose="020B0502020202020204" charset="0"/>
                        </a:rPr>
                        <a:t> yang </a:t>
                      </a:r>
                      <a:r>
                        <a:rPr lang="en-ID" sz="1050" dirty="0" err="1">
                          <a:latin typeface="Century Gothic" panose="020B0502020202020204" charset="0"/>
                        </a:rPr>
                        <a:t>relevan</a:t>
                      </a:r>
                      <a:r>
                        <a:rPr lang="en-ID" sz="1050" dirty="0">
                          <a:latin typeface="Century Gothic" panose="020B0502020202020204" charset="0"/>
                        </a:rPr>
                        <a:t> </a:t>
                      </a:r>
                      <a:r>
                        <a:rPr lang="en-ID" sz="1050" dirty="0" err="1">
                          <a:latin typeface="Century Gothic" panose="020B0502020202020204" charset="0"/>
                        </a:rPr>
                        <a:t>dari</a:t>
                      </a:r>
                      <a:r>
                        <a:rPr lang="en-ID" sz="1050" dirty="0">
                          <a:latin typeface="Century Gothic" panose="020B0502020202020204" charset="0"/>
                        </a:rPr>
                        <a:t> </a:t>
                      </a:r>
                      <a:r>
                        <a:rPr lang="en-ID" sz="1050" dirty="0" err="1">
                          <a:latin typeface="Century Gothic" panose="020B0502020202020204" charset="0"/>
                        </a:rPr>
                        <a:t>riset</a:t>
                      </a:r>
                      <a:r>
                        <a:rPr lang="en-ID" sz="1050" dirty="0">
                          <a:latin typeface="Century Gothic" panose="020B0502020202020204" charset="0"/>
                        </a:rPr>
                        <a:t> yang </a:t>
                      </a:r>
                      <a:r>
                        <a:rPr lang="en-ID" sz="1050" dirty="0" err="1">
                          <a:latin typeface="Century Gothic" panose="020B0502020202020204" charset="0"/>
                        </a:rPr>
                        <a:t>diusulkan</a:t>
                      </a:r>
                      <a:endParaRPr lang="en-ID" sz="1050" dirty="0">
                        <a:latin typeface="Century Gothic" panose="020B0502020202020204" charset="0"/>
                      </a:endParaRPr>
                    </a:p>
                  </a:txBody>
                  <a:tcPr/>
                </a:tc>
                <a:extLst>
                  <a:ext uri="{0D108BD9-81ED-4DB2-BD59-A6C34878D82A}">
                    <a16:rowId xmlns:a16="http://schemas.microsoft.com/office/drawing/2014/main" xmlns="" val="10007"/>
                  </a:ext>
                </a:extLst>
              </a:tr>
              <a:tr h="587276">
                <a:tc>
                  <a:txBody>
                    <a:bodyPr/>
                    <a:lstStyle/>
                    <a:p>
                      <a:pPr algn="ctr"/>
                      <a:r>
                        <a:rPr lang="en-ID" sz="1050" dirty="0">
                          <a:latin typeface="Century Gothic" panose="020B0502020202020204" charset="0"/>
                        </a:rPr>
                        <a:t>8</a:t>
                      </a:r>
                    </a:p>
                  </a:txBody>
                  <a:tcPr/>
                </a:tc>
                <a:tc>
                  <a:txBody>
                    <a:bodyPr/>
                    <a:lstStyle/>
                    <a:p>
                      <a:r>
                        <a:rPr lang="en-ID" sz="1050" dirty="0" err="1">
                          <a:latin typeface="Century Gothic" panose="020B0502020202020204" charset="0"/>
                        </a:rPr>
                        <a:t>Pengusul</a:t>
                      </a:r>
                      <a:r>
                        <a:rPr lang="en-ID" sz="1050" dirty="0">
                          <a:latin typeface="Century Gothic" panose="020B0502020202020204" charset="0"/>
                        </a:rPr>
                        <a:t> RISPRO </a:t>
                      </a:r>
                      <a:r>
                        <a:rPr lang="en-ID" sz="1050" dirty="0" err="1">
                          <a:latin typeface="Century Gothic" panose="020B0502020202020204" charset="0"/>
                        </a:rPr>
                        <a:t>memiliki</a:t>
                      </a:r>
                      <a:r>
                        <a:rPr lang="en-ID" sz="1050" dirty="0">
                          <a:latin typeface="Century Gothic" panose="020B0502020202020204" charset="0"/>
                        </a:rPr>
                        <a:t> Mitra RISPRO yang </a:t>
                      </a:r>
                      <a:r>
                        <a:rPr lang="en-ID" sz="1050" dirty="0" err="1">
                          <a:latin typeface="Century Gothic" panose="020B0502020202020204" charset="0"/>
                        </a:rPr>
                        <a:t>memiliki</a:t>
                      </a:r>
                      <a:r>
                        <a:rPr lang="en-ID" sz="1050" dirty="0">
                          <a:latin typeface="Century Gothic" panose="020B0502020202020204" charset="0"/>
                        </a:rPr>
                        <a:t> </a:t>
                      </a:r>
                      <a:r>
                        <a:rPr lang="en-ID" sz="1050" dirty="0" err="1">
                          <a:latin typeface="Century Gothic" panose="020B0502020202020204" charset="0"/>
                        </a:rPr>
                        <a:t>komitmen</a:t>
                      </a:r>
                      <a:r>
                        <a:rPr lang="en-ID" sz="1050" dirty="0">
                          <a:latin typeface="Century Gothic" panose="020B0502020202020204" charset="0"/>
                        </a:rPr>
                        <a:t> </a:t>
                      </a:r>
                      <a:r>
                        <a:rPr lang="en-ID" sz="1050" dirty="0" err="1">
                          <a:latin typeface="Century Gothic" panose="020B0502020202020204" charset="0"/>
                        </a:rPr>
                        <a:t>untuk</a:t>
                      </a:r>
                      <a:r>
                        <a:rPr lang="en-ID" sz="1050" dirty="0">
                          <a:latin typeface="Century Gothic" panose="020B0502020202020204" charset="0"/>
                        </a:rPr>
                        <a:t> </a:t>
                      </a:r>
                      <a:r>
                        <a:rPr lang="en-ID" sz="1050" dirty="0" err="1">
                          <a:latin typeface="Century Gothic" panose="020B0502020202020204" charset="0"/>
                        </a:rPr>
                        <a:t>mengimplementasikan</a:t>
                      </a:r>
                      <a:r>
                        <a:rPr lang="en-ID" sz="1050" dirty="0">
                          <a:latin typeface="Century Gothic" panose="020B0502020202020204" charset="0"/>
                        </a:rPr>
                        <a:t> </a:t>
                      </a:r>
                      <a:r>
                        <a:rPr lang="en-ID" sz="1050" dirty="0" err="1">
                          <a:latin typeface="Century Gothic" panose="020B0502020202020204" charset="0"/>
                        </a:rPr>
                        <a:t>luaran</a:t>
                      </a:r>
                      <a:r>
                        <a:rPr lang="en-ID" sz="1050" dirty="0">
                          <a:latin typeface="Century Gothic" panose="020B0502020202020204" charset="0"/>
                        </a:rPr>
                        <a:t> RISPRO yang </a:t>
                      </a:r>
                      <a:r>
                        <a:rPr lang="en-ID" sz="1050" dirty="0" err="1">
                          <a:latin typeface="Century Gothic" panose="020B0502020202020204" charset="0"/>
                        </a:rPr>
                        <a:t>dituangkan</a:t>
                      </a:r>
                      <a:r>
                        <a:rPr lang="en-ID" sz="1050" dirty="0">
                          <a:latin typeface="Century Gothic" panose="020B0502020202020204" charset="0"/>
                        </a:rPr>
                        <a:t> </a:t>
                      </a:r>
                      <a:r>
                        <a:rPr lang="en-ID" sz="1050" dirty="0" err="1">
                          <a:latin typeface="Century Gothic" panose="020B0502020202020204" charset="0"/>
                        </a:rPr>
                        <a:t>dalam</a:t>
                      </a:r>
                      <a:r>
                        <a:rPr lang="en-ID" sz="1050" dirty="0">
                          <a:latin typeface="Century Gothic" panose="020B0502020202020204" charset="0"/>
                        </a:rPr>
                        <a:t> </a:t>
                      </a:r>
                      <a:r>
                        <a:rPr lang="en-ID" sz="1050" dirty="0" err="1">
                          <a:latin typeface="Century Gothic" panose="020B0502020202020204" charset="0"/>
                        </a:rPr>
                        <a:t>surat</a:t>
                      </a:r>
                      <a:r>
                        <a:rPr lang="en-ID" sz="1050" dirty="0">
                          <a:latin typeface="Century Gothic" panose="020B0502020202020204" charset="0"/>
                        </a:rPr>
                        <a:t> </a:t>
                      </a:r>
                      <a:r>
                        <a:rPr lang="en-ID" sz="1050" dirty="0" err="1">
                          <a:latin typeface="Century Gothic" panose="020B0502020202020204" charset="0"/>
                        </a:rPr>
                        <a:t>pernyataan</a:t>
                      </a:r>
                      <a:r>
                        <a:rPr lang="en-ID" sz="1050" dirty="0">
                          <a:latin typeface="Century Gothic" panose="020B0502020202020204" charset="0"/>
                        </a:rPr>
                        <a:t> </a:t>
                      </a:r>
                      <a:r>
                        <a:rPr lang="en-ID" sz="1050" dirty="0" err="1">
                          <a:latin typeface="Century Gothic" panose="020B0502020202020204" charset="0"/>
                        </a:rPr>
                        <a:t>kesediaan</a:t>
                      </a:r>
                      <a:r>
                        <a:rPr lang="en-ID" sz="1050" dirty="0">
                          <a:latin typeface="Century Gothic" panose="020B0502020202020204" charset="0"/>
                        </a:rPr>
                        <a:t> </a:t>
                      </a:r>
                      <a:r>
                        <a:rPr lang="en-ID" sz="1050" dirty="0" err="1">
                          <a:latin typeface="Century Gothic" panose="020B0502020202020204" charset="0"/>
                        </a:rPr>
                        <a:t>mitra</a:t>
                      </a:r>
                      <a:endParaRPr lang="en-ID" sz="1050" dirty="0">
                        <a:latin typeface="Century Gothic" panose="020B0502020202020204" charset="0"/>
                      </a:endParaRPr>
                    </a:p>
                  </a:txBody>
                  <a:tcPr/>
                </a:tc>
                <a:extLst>
                  <a:ext uri="{0D108BD9-81ED-4DB2-BD59-A6C34878D82A}">
                    <a16:rowId xmlns:a16="http://schemas.microsoft.com/office/drawing/2014/main" xmlns="" val="10008"/>
                  </a:ext>
                </a:extLst>
              </a:tr>
              <a:tr h="587276">
                <a:tc>
                  <a:txBody>
                    <a:bodyPr/>
                    <a:lstStyle/>
                    <a:p>
                      <a:pPr algn="ctr"/>
                      <a:r>
                        <a:rPr lang="en-ID" sz="1050" dirty="0">
                          <a:latin typeface="Century Gothic" panose="020B0502020202020204" charset="0"/>
                        </a:rPr>
                        <a:t>9</a:t>
                      </a:r>
                    </a:p>
                  </a:txBody>
                  <a:tcPr/>
                </a:tc>
                <a:tc>
                  <a:txBody>
                    <a:bodyPr/>
                    <a:lstStyle/>
                    <a:p>
                      <a:r>
                        <a:rPr lang="sv-SE" sz="1050" dirty="0">
                          <a:latin typeface="Century Gothic" panose="020B0502020202020204" charset="0"/>
                        </a:rPr>
                        <a:t>Riset yang diusulkan memiliki dokumen konsep ketentuan perundang-undangan atau model atau tata kelola yang akan diimplementasikan pada skala terbatas</a:t>
                      </a:r>
                      <a:endParaRPr lang="en-ID" sz="1050" dirty="0">
                        <a:latin typeface="Century Gothic" panose="020B0502020202020204" charset="0"/>
                      </a:endParaRPr>
                    </a:p>
                  </a:txBody>
                  <a:tcPr/>
                </a:tc>
                <a:extLst>
                  <a:ext uri="{0D108BD9-81ED-4DB2-BD59-A6C34878D82A}">
                    <a16:rowId xmlns:a16="http://schemas.microsoft.com/office/drawing/2014/main" xmlns="" val="10009"/>
                  </a:ext>
                </a:extLst>
              </a:tr>
            </a:tbl>
          </a:graphicData>
        </a:graphic>
      </p:graphicFrame>
      <p:sp>
        <p:nvSpPr>
          <p:cNvPr id="34" name="Title 4"/>
          <p:cNvSpPr>
            <a:spLocks noGrp="1"/>
          </p:cNvSpPr>
          <p:nvPr>
            <p:ph type="title" idx="4294967295"/>
          </p:nvPr>
        </p:nvSpPr>
        <p:spPr>
          <a:xfrm>
            <a:off x="162864" y="28314"/>
            <a:ext cx="7667625" cy="910140"/>
          </a:xfrm>
        </p:spPr>
        <p:txBody>
          <a:bodyPr>
            <a:normAutofit/>
          </a:bodyPr>
          <a:lstStyle/>
          <a:p>
            <a:r>
              <a:rPr lang="en-US" sz="2700" dirty="0">
                <a:solidFill>
                  <a:schemeClr val="tx2"/>
                </a:solidFill>
              </a:rPr>
              <a:t>e-</a:t>
            </a:r>
            <a:r>
              <a:rPr lang="en-US" sz="3600" b="1" dirty="0">
                <a:solidFill>
                  <a:srgbClr val="FFC000"/>
                </a:solidFill>
              </a:rPr>
              <a:t>RISPRO</a:t>
            </a:r>
            <a:endParaRPr lang="en-US" sz="2000" i="1" dirty="0"/>
          </a:p>
        </p:txBody>
      </p:sp>
      <p:sp>
        <p:nvSpPr>
          <p:cNvPr id="3" name="Rectangle 2"/>
          <p:cNvSpPr/>
          <p:nvPr/>
        </p:nvSpPr>
        <p:spPr>
          <a:xfrm>
            <a:off x="3437562" y="251501"/>
            <a:ext cx="3364755" cy="1077218"/>
          </a:xfrm>
          <a:prstGeom prst="rect">
            <a:avLst/>
          </a:prstGeom>
          <a:solidFill>
            <a:srgbClr val="FFC000"/>
          </a:solidFill>
        </p:spPr>
        <p:txBody>
          <a:bodyPr wrap="square">
            <a:spAutoFit/>
          </a:bodyPr>
          <a:lstStyle/>
          <a:p>
            <a:pPr algn="ctr"/>
            <a:r>
              <a:rPr lang="en-US" sz="1600" i="1" dirty="0">
                <a:latin typeface="Century Gothic" panose="020B0502020202020204" charset="0"/>
              </a:rPr>
              <a:t>“</a:t>
            </a:r>
            <a:r>
              <a:rPr lang="en-US" sz="1600" i="1" dirty="0" err="1">
                <a:latin typeface="Century Gothic" panose="020B0502020202020204" charset="0"/>
              </a:rPr>
              <a:t>Institusi</a:t>
            </a:r>
            <a:r>
              <a:rPr lang="en-US" sz="1600" i="1" dirty="0">
                <a:latin typeface="Century Gothic" panose="020B0502020202020204" charset="0"/>
              </a:rPr>
              <a:t> </a:t>
            </a:r>
            <a:r>
              <a:rPr lang="en-US" sz="1600" i="1" dirty="0" err="1">
                <a:latin typeface="Century Gothic" panose="020B0502020202020204" charset="0"/>
              </a:rPr>
              <a:t>pengusul</a:t>
            </a:r>
            <a:r>
              <a:rPr lang="en-US" sz="1600" i="1" dirty="0">
                <a:latin typeface="Century Gothic" panose="020B0502020202020204" charset="0"/>
              </a:rPr>
              <a:t> </a:t>
            </a:r>
            <a:r>
              <a:rPr lang="en-US" sz="1600" i="1" dirty="0" err="1">
                <a:latin typeface="Century Gothic" panose="020B0502020202020204" charset="0"/>
              </a:rPr>
              <a:t>bertanggung</a:t>
            </a:r>
            <a:r>
              <a:rPr lang="en-US" sz="1600" i="1" dirty="0">
                <a:latin typeface="Century Gothic" panose="020B0502020202020204" charset="0"/>
              </a:rPr>
              <a:t> </a:t>
            </a:r>
            <a:r>
              <a:rPr lang="en-US" sz="1600" i="1" dirty="0" err="1">
                <a:latin typeface="Century Gothic" panose="020B0502020202020204" charset="0"/>
              </a:rPr>
              <a:t>jawab</a:t>
            </a:r>
            <a:r>
              <a:rPr lang="en-US" sz="1600" i="1" dirty="0">
                <a:latin typeface="Century Gothic" panose="020B0502020202020204" charset="0"/>
              </a:rPr>
              <a:t> </a:t>
            </a:r>
            <a:r>
              <a:rPr lang="en-US" sz="1600" i="1" dirty="0" err="1">
                <a:latin typeface="Century Gothic" panose="020B0502020202020204" charset="0"/>
              </a:rPr>
              <a:t>atas</a:t>
            </a:r>
            <a:r>
              <a:rPr lang="en-US" sz="1600" i="1" dirty="0">
                <a:latin typeface="Century Gothic" panose="020B0502020202020204" charset="0"/>
              </a:rPr>
              <a:t> </a:t>
            </a:r>
            <a:r>
              <a:rPr lang="en-US" sz="1600" i="1" dirty="0" err="1">
                <a:latin typeface="Century Gothic" panose="020B0502020202020204" charset="0"/>
              </a:rPr>
              <a:t>mutu</a:t>
            </a:r>
            <a:r>
              <a:rPr lang="en-US" sz="1600" i="1" dirty="0">
                <a:latin typeface="Century Gothic" panose="020B0502020202020204" charset="0"/>
              </a:rPr>
              <a:t> &amp; </a:t>
            </a:r>
            <a:r>
              <a:rPr lang="en-US" sz="1600" i="1" dirty="0" err="1">
                <a:latin typeface="Century Gothic" panose="020B0502020202020204" charset="0"/>
              </a:rPr>
              <a:t>kesesuaian</a:t>
            </a:r>
            <a:r>
              <a:rPr lang="en-US" sz="1600" i="1" dirty="0">
                <a:latin typeface="Century Gothic" panose="020B0502020202020204" charset="0"/>
              </a:rPr>
              <a:t>   </a:t>
            </a:r>
            <a:r>
              <a:rPr lang="en-US" sz="1600" i="1" dirty="0" err="1">
                <a:latin typeface="Century Gothic" panose="020B0502020202020204" charset="0"/>
              </a:rPr>
              <a:t>riset</a:t>
            </a:r>
            <a:r>
              <a:rPr lang="en-US" sz="1600" i="1" dirty="0">
                <a:latin typeface="Century Gothic" panose="020B0502020202020204" charset="0"/>
              </a:rPr>
              <a:t> yang </a:t>
            </a:r>
            <a:r>
              <a:rPr lang="en-US" sz="1600" i="1" dirty="0" err="1">
                <a:latin typeface="Century Gothic" panose="020B0502020202020204" charset="0"/>
              </a:rPr>
              <a:t>diusulkan</a:t>
            </a:r>
            <a:r>
              <a:rPr lang="en-US" sz="1600" i="1" dirty="0">
                <a:latin typeface="Century Gothic" panose="020B0502020202020204" charset="0"/>
              </a:rPr>
              <a:t> </a:t>
            </a:r>
            <a:r>
              <a:rPr lang="en-US" sz="1600" i="1" dirty="0" err="1">
                <a:latin typeface="Century Gothic" panose="020B0502020202020204" charset="0"/>
              </a:rPr>
              <a:t>dengan</a:t>
            </a:r>
            <a:r>
              <a:rPr lang="en-US" sz="1600" i="1" dirty="0">
                <a:latin typeface="Century Gothic" panose="020B0502020202020204" charset="0"/>
              </a:rPr>
              <a:t>      skim RISPRO”</a:t>
            </a:r>
            <a:endParaRPr lang="en-ID" sz="1600" i="1" dirty="0">
              <a:latin typeface="Century Gothic" panose="020B050202020202020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p:cNvSpPr>
            <a:spLocks noGrp="1"/>
          </p:cNvSpPr>
          <p:nvPr>
            <p:ph type="sldNum" sz="quarter" idx="4294967295"/>
          </p:nvPr>
        </p:nvSpPr>
        <p:spPr>
          <a:xfrm>
            <a:off x="11174413" y="6538913"/>
            <a:ext cx="1017587" cy="365125"/>
          </a:xfrm>
        </p:spPr>
        <p:txBody>
          <a:bodyPr/>
          <a:lstStyle/>
          <a:p>
            <a:fld id="{0968B721-5F74-419E-99CF-829E93200176}" type="slidenum">
              <a:rPr lang="en-US" smtClean="0"/>
              <a:t>15</a:t>
            </a:fld>
            <a:endParaRPr lang="en-US" dirty="0"/>
          </a:p>
        </p:txBody>
      </p:sp>
      <p:sp>
        <p:nvSpPr>
          <p:cNvPr id="28" name="Footer Placeholder 6"/>
          <p:cNvSpPr>
            <a:spLocks noGrp="1"/>
          </p:cNvSpPr>
          <p:nvPr>
            <p:ph type="ftr" sz="quarter" idx="3"/>
          </p:nvPr>
        </p:nvSpPr>
        <p:spPr>
          <a:xfrm>
            <a:off x="1743075" y="6510336"/>
            <a:ext cx="2228850" cy="365125"/>
          </a:xfrm>
        </p:spPr>
        <p:txBody>
          <a:bodyPr/>
          <a:lstStyle/>
          <a:p>
            <a:r>
              <a:rPr lang="en-US" dirty="0"/>
              <a:t>www.lpdp.kemenkeu.go.id</a:t>
            </a:r>
          </a:p>
        </p:txBody>
      </p:sp>
      <p:grpSp>
        <p:nvGrpSpPr>
          <p:cNvPr id="2" name="Group 1"/>
          <p:cNvGrpSpPr/>
          <p:nvPr/>
        </p:nvGrpSpPr>
        <p:grpSpPr>
          <a:xfrm>
            <a:off x="667802" y="1196265"/>
            <a:ext cx="10820187" cy="5085227"/>
            <a:chOff x="478464" y="543351"/>
            <a:chExt cx="11404765" cy="5442575"/>
          </a:xfrm>
        </p:grpSpPr>
        <p:sp>
          <p:nvSpPr>
            <p:cNvPr id="13" name="Rectangle 12"/>
            <p:cNvSpPr/>
            <p:nvPr/>
          </p:nvSpPr>
          <p:spPr>
            <a:xfrm>
              <a:off x="546404" y="2976096"/>
              <a:ext cx="4285927" cy="428226"/>
            </a:xfrm>
            <a:prstGeom prst="rect">
              <a:avLst/>
            </a:prstGeom>
          </p:spPr>
          <p:txBody>
            <a:bodyPr wrap="square">
              <a:spAutoFit/>
            </a:bodyPr>
            <a:lstStyle/>
            <a:p>
              <a:r>
                <a:rPr lang="en-US" i="1" dirty="0">
                  <a:solidFill>
                    <a:schemeClr val="tx2"/>
                  </a:solidFill>
                  <a:latin typeface="Segoe UI" panose="020B0502040204020203" pitchFamily="34" charset="0"/>
                  <a:cs typeface="Segoe UI" panose="020B0502040204020203" pitchFamily="34" charset="0"/>
                </a:rPr>
                <a:t>feedback </a:t>
              </a:r>
              <a:r>
                <a:rPr lang="en-US" sz="2000" i="1" dirty="0" err="1">
                  <a:solidFill>
                    <a:srgbClr val="FFC000"/>
                  </a:solidFill>
                  <a:latin typeface="Segoe UI" panose="020B0502040204020203" pitchFamily="34" charset="0"/>
                  <a:cs typeface="Segoe UI" panose="020B0502040204020203" pitchFamily="34" charset="0"/>
                </a:rPr>
                <a:t>seleksi</a:t>
              </a:r>
              <a:r>
                <a:rPr lang="en-US" sz="2000" i="1" dirty="0">
                  <a:solidFill>
                    <a:srgbClr val="FFC000"/>
                  </a:solidFill>
                  <a:latin typeface="Segoe UI" panose="020B0502040204020203" pitchFamily="34" charset="0"/>
                  <a:cs typeface="Segoe UI" panose="020B0502040204020203" pitchFamily="34" charset="0"/>
                </a:rPr>
                <a:t> </a:t>
              </a:r>
              <a:r>
                <a:rPr lang="en-US" sz="2000" i="1" dirty="0" err="1">
                  <a:solidFill>
                    <a:srgbClr val="FFC000"/>
                  </a:solidFill>
                  <a:latin typeface="Segoe UI" panose="020B0502040204020203" pitchFamily="34" charset="0"/>
                  <a:cs typeface="Segoe UI" panose="020B0502040204020203" pitchFamily="34" charset="0"/>
                </a:rPr>
                <a:t>paparan</a:t>
              </a:r>
              <a:r>
                <a:rPr lang="en-US" sz="2000" i="1" dirty="0">
                  <a:solidFill>
                    <a:srgbClr val="FFC000"/>
                  </a:solidFill>
                  <a:latin typeface="Segoe UI" panose="020B0502040204020203" pitchFamily="34" charset="0"/>
                  <a:cs typeface="Segoe UI" panose="020B0502040204020203" pitchFamily="34" charset="0"/>
                </a:rPr>
                <a:t>/</a:t>
              </a:r>
              <a:r>
                <a:rPr lang="en-US" sz="2000" i="1" dirty="0" err="1">
                  <a:solidFill>
                    <a:srgbClr val="FFC000"/>
                  </a:solidFill>
                  <a:latin typeface="Segoe UI" panose="020B0502040204020203" pitchFamily="34" charset="0"/>
                  <a:cs typeface="Segoe UI" panose="020B0502040204020203" pitchFamily="34" charset="0"/>
                </a:rPr>
                <a:t>visitasi</a:t>
              </a:r>
              <a:endParaRPr lang="en-US" sz="2400" i="1" dirty="0">
                <a:solidFill>
                  <a:srgbClr val="FFC000"/>
                </a:solidFill>
                <a:latin typeface="Segoe UI" panose="020B0502040204020203" pitchFamily="34" charset="0"/>
                <a:cs typeface="Segoe UI" panose="020B0502040204020203" pitchFamily="34" charset="0"/>
              </a:endParaRPr>
            </a:p>
          </p:txBody>
        </p:sp>
        <p:grpSp>
          <p:nvGrpSpPr>
            <p:cNvPr id="9" name="Group 8"/>
            <p:cNvGrpSpPr/>
            <p:nvPr/>
          </p:nvGrpSpPr>
          <p:grpSpPr>
            <a:xfrm>
              <a:off x="798536" y="3502649"/>
              <a:ext cx="11084693" cy="2483277"/>
              <a:chOff x="47851" y="1465302"/>
              <a:chExt cx="12074615" cy="2721216"/>
            </a:xfrm>
          </p:grpSpPr>
          <p:pic>
            <p:nvPicPr>
              <p:cNvPr id="7" name="Picture 6"/>
              <p:cNvPicPr>
                <a:picLocks noChangeAspect="1"/>
              </p:cNvPicPr>
              <p:nvPr/>
            </p:nvPicPr>
            <p:blipFill>
              <a:blip r:embed="rId2"/>
              <a:stretch>
                <a:fillRect/>
              </a:stretch>
            </p:blipFill>
            <p:spPr>
              <a:xfrm>
                <a:off x="47851" y="1465302"/>
                <a:ext cx="12074615" cy="1860603"/>
              </a:xfrm>
              <a:prstGeom prst="rect">
                <a:avLst/>
              </a:prstGeom>
            </p:spPr>
          </p:pic>
          <p:pic>
            <p:nvPicPr>
              <p:cNvPr id="8" name="Picture 7"/>
              <p:cNvPicPr>
                <a:picLocks noChangeAspect="1"/>
              </p:cNvPicPr>
              <p:nvPr/>
            </p:nvPicPr>
            <p:blipFill>
              <a:blip r:embed="rId3"/>
              <a:stretch>
                <a:fillRect/>
              </a:stretch>
            </p:blipFill>
            <p:spPr>
              <a:xfrm>
                <a:off x="69534" y="3274594"/>
                <a:ext cx="12052932" cy="911924"/>
              </a:xfrm>
              <a:prstGeom prst="rect">
                <a:avLst/>
              </a:prstGeom>
            </p:spPr>
          </p:pic>
        </p:grpSp>
        <p:sp>
          <p:nvSpPr>
            <p:cNvPr id="19" name="Rectangle 18"/>
            <p:cNvSpPr/>
            <p:nvPr/>
          </p:nvSpPr>
          <p:spPr>
            <a:xfrm>
              <a:off x="478464" y="543351"/>
              <a:ext cx="3673017" cy="428226"/>
            </a:xfrm>
            <a:prstGeom prst="rect">
              <a:avLst/>
            </a:prstGeom>
          </p:spPr>
          <p:txBody>
            <a:bodyPr wrap="square">
              <a:spAutoFit/>
            </a:bodyPr>
            <a:lstStyle/>
            <a:p>
              <a:r>
                <a:rPr lang="en-US" i="1" dirty="0">
                  <a:solidFill>
                    <a:schemeClr val="tx2"/>
                  </a:solidFill>
                  <a:latin typeface="Segoe UI" panose="020B0502040204020203" pitchFamily="34" charset="0"/>
                  <a:cs typeface="Segoe UI" panose="020B0502040204020203" pitchFamily="34" charset="0"/>
                </a:rPr>
                <a:t>feedback </a:t>
              </a:r>
              <a:r>
                <a:rPr lang="en-US" sz="2000" i="1" dirty="0">
                  <a:solidFill>
                    <a:srgbClr val="FFC000"/>
                  </a:solidFill>
                  <a:latin typeface="Segoe UI" panose="020B0502040204020203" pitchFamily="34" charset="0"/>
                  <a:cs typeface="Segoe UI" panose="020B0502040204020203" pitchFamily="34" charset="0"/>
                </a:rPr>
                <a:t>desk evaluation</a:t>
              </a:r>
              <a:endParaRPr lang="en-US" sz="2400" i="1" dirty="0">
                <a:solidFill>
                  <a:srgbClr val="FFC000"/>
                </a:solidFill>
                <a:latin typeface="Segoe UI" panose="020B0502040204020203" pitchFamily="34" charset="0"/>
                <a:cs typeface="Segoe UI" panose="020B0502040204020203" pitchFamily="34" charset="0"/>
              </a:endParaRPr>
            </a:p>
          </p:txBody>
        </p:sp>
        <p:pic>
          <p:nvPicPr>
            <p:cNvPr id="11" name="Picture 10"/>
            <p:cNvPicPr>
              <a:picLocks noChangeAspect="1"/>
            </p:cNvPicPr>
            <p:nvPr/>
          </p:nvPicPr>
          <p:blipFill>
            <a:blip r:embed="rId4"/>
            <a:stretch>
              <a:fillRect/>
            </a:stretch>
          </p:blipFill>
          <p:spPr>
            <a:xfrm>
              <a:off x="478464" y="1028329"/>
              <a:ext cx="996828" cy="271067"/>
            </a:xfrm>
            <a:prstGeom prst="rect">
              <a:avLst/>
            </a:prstGeom>
          </p:spPr>
        </p:pic>
        <p:pic>
          <p:nvPicPr>
            <p:cNvPr id="12" name="Picture 11"/>
            <p:cNvPicPr>
              <a:picLocks noChangeAspect="1"/>
            </p:cNvPicPr>
            <p:nvPr/>
          </p:nvPicPr>
          <p:blipFill>
            <a:blip r:embed="rId5"/>
            <a:stretch>
              <a:fillRect/>
            </a:stretch>
          </p:blipFill>
          <p:spPr>
            <a:xfrm>
              <a:off x="546404" y="1850465"/>
              <a:ext cx="953107" cy="323532"/>
            </a:xfrm>
            <a:prstGeom prst="rect">
              <a:avLst/>
            </a:prstGeom>
          </p:spPr>
        </p:pic>
        <p:pic>
          <p:nvPicPr>
            <p:cNvPr id="15" name="Picture 14"/>
            <p:cNvPicPr>
              <a:picLocks noChangeAspect="1"/>
            </p:cNvPicPr>
            <p:nvPr/>
          </p:nvPicPr>
          <p:blipFill>
            <a:blip r:embed="rId6"/>
            <a:stretch>
              <a:fillRect/>
            </a:stretch>
          </p:blipFill>
          <p:spPr>
            <a:xfrm>
              <a:off x="1475292" y="1079936"/>
              <a:ext cx="7012772" cy="673296"/>
            </a:xfrm>
            <a:prstGeom prst="rect">
              <a:avLst/>
            </a:prstGeom>
          </p:spPr>
        </p:pic>
        <p:pic>
          <p:nvPicPr>
            <p:cNvPr id="17" name="Picture 16"/>
            <p:cNvPicPr>
              <a:picLocks noChangeAspect="1"/>
            </p:cNvPicPr>
            <p:nvPr/>
          </p:nvPicPr>
          <p:blipFill>
            <a:blip r:embed="rId7"/>
            <a:stretch>
              <a:fillRect/>
            </a:stretch>
          </p:blipFill>
          <p:spPr>
            <a:xfrm>
              <a:off x="1475292" y="1979094"/>
              <a:ext cx="8211098" cy="725761"/>
            </a:xfrm>
            <a:prstGeom prst="rect">
              <a:avLst/>
            </a:prstGeom>
          </p:spPr>
        </p:pic>
      </p:grpSp>
      <p:sp>
        <p:nvSpPr>
          <p:cNvPr id="16" name="Rectangle 15"/>
          <p:cNvSpPr/>
          <p:nvPr/>
        </p:nvSpPr>
        <p:spPr>
          <a:xfrm>
            <a:off x="4522428" y="483384"/>
            <a:ext cx="4588016" cy="584775"/>
          </a:xfrm>
          <a:prstGeom prst="rect">
            <a:avLst/>
          </a:prstGeom>
          <a:solidFill>
            <a:srgbClr val="FFC000"/>
          </a:solidFill>
        </p:spPr>
        <p:txBody>
          <a:bodyPr wrap="square">
            <a:spAutoFit/>
          </a:bodyPr>
          <a:lstStyle/>
          <a:p>
            <a:pPr algn="ctr"/>
            <a:r>
              <a:rPr lang="en-US" sz="1600" i="1" dirty="0">
                <a:latin typeface="Century Gothic" panose="020B0502020202020204" charset="0"/>
              </a:rPr>
              <a:t>“</a:t>
            </a:r>
            <a:r>
              <a:rPr lang="en-US" sz="1600" i="1" dirty="0" err="1">
                <a:latin typeface="Century Gothic" panose="020B0502020202020204" charset="0"/>
              </a:rPr>
              <a:t>Transparansi</a:t>
            </a:r>
            <a:r>
              <a:rPr lang="en-US" sz="1600" i="1" dirty="0">
                <a:latin typeface="Century Gothic" panose="020B0502020202020204" charset="0"/>
              </a:rPr>
              <a:t> </a:t>
            </a:r>
            <a:r>
              <a:rPr lang="en-US" sz="1600" i="1" dirty="0" err="1">
                <a:latin typeface="Century Gothic" panose="020B0502020202020204" charset="0"/>
              </a:rPr>
              <a:t>dalam</a:t>
            </a:r>
            <a:r>
              <a:rPr lang="en-US" sz="1600" i="1" dirty="0">
                <a:latin typeface="Century Gothic" panose="020B0502020202020204" charset="0"/>
              </a:rPr>
              <a:t> </a:t>
            </a:r>
            <a:r>
              <a:rPr lang="en-US" sz="1600" i="1" dirty="0" err="1">
                <a:latin typeface="Century Gothic" panose="020B0502020202020204" charset="0"/>
              </a:rPr>
              <a:t>penyampaian</a:t>
            </a:r>
            <a:r>
              <a:rPr lang="en-US" sz="1600" i="1" dirty="0">
                <a:latin typeface="Century Gothic" panose="020B0502020202020204" charset="0"/>
              </a:rPr>
              <a:t>        saran </a:t>
            </a:r>
            <a:r>
              <a:rPr lang="en-US" sz="1600" i="1" dirty="0" err="1">
                <a:latin typeface="Century Gothic" panose="020B0502020202020204" charset="0"/>
              </a:rPr>
              <a:t>perbaikan</a:t>
            </a:r>
            <a:r>
              <a:rPr lang="en-US" sz="1600" i="1" dirty="0">
                <a:latin typeface="Century Gothic" panose="020B0502020202020204" charset="0"/>
              </a:rPr>
              <a:t> proposal </a:t>
            </a:r>
            <a:r>
              <a:rPr lang="en-US" sz="1600" i="1" dirty="0" err="1">
                <a:latin typeface="Century Gothic" panose="020B0502020202020204" charset="0"/>
              </a:rPr>
              <a:t>riset</a:t>
            </a:r>
            <a:r>
              <a:rPr lang="en-US" sz="1600" i="1" dirty="0">
                <a:latin typeface="Century Gothic" panose="020B0502020202020204" charset="0"/>
              </a:rPr>
              <a:t>”</a:t>
            </a:r>
            <a:endParaRPr lang="en-ID" sz="1600" i="1" dirty="0">
              <a:latin typeface="Century Gothic" panose="020B0502020202020204" charset="0"/>
            </a:endParaRPr>
          </a:p>
        </p:txBody>
      </p:sp>
      <p:sp>
        <p:nvSpPr>
          <p:cNvPr id="18" name="Title 4"/>
          <p:cNvSpPr>
            <a:spLocks noGrp="1"/>
          </p:cNvSpPr>
          <p:nvPr>
            <p:ph type="title" idx="4294967295"/>
          </p:nvPr>
        </p:nvSpPr>
        <p:spPr>
          <a:xfrm>
            <a:off x="162864" y="28314"/>
            <a:ext cx="7667625" cy="910140"/>
          </a:xfrm>
        </p:spPr>
        <p:txBody>
          <a:bodyPr>
            <a:normAutofit/>
          </a:bodyPr>
          <a:lstStyle/>
          <a:p>
            <a:r>
              <a:rPr lang="en-US" sz="2700" dirty="0">
                <a:solidFill>
                  <a:schemeClr val="tx2"/>
                </a:solidFill>
              </a:rPr>
              <a:t>e-</a:t>
            </a:r>
            <a:r>
              <a:rPr lang="en-US" sz="3600" b="1" dirty="0">
                <a:solidFill>
                  <a:srgbClr val="FFC000"/>
                </a:solidFill>
              </a:rPr>
              <a:t>RISPRO</a:t>
            </a:r>
            <a:endParaRPr lang="en-US" sz="2000" i="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Presentation1 copy1.jpg"/>
          <p:cNvPicPr>
            <a:picLocks noChangeAspect="1"/>
          </p:cNvPicPr>
          <p:nvPr/>
        </p:nvPicPr>
        <p:blipFill rotWithShape="1">
          <a:blip r:embed="rId3" cstate="print"/>
          <a:srcRect t="9983" b="81685"/>
          <a:stretch>
            <a:fillRect/>
          </a:stretch>
        </p:blipFill>
        <p:spPr>
          <a:xfrm>
            <a:off x="0" y="0"/>
            <a:ext cx="12192000" cy="642327"/>
          </a:xfrm>
          <a:prstGeom prst="rect">
            <a:avLst/>
          </a:prstGeom>
        </p:spPr>
      </p:pic>
      <p:graphicFrame>
        <p:nvGraphicFramePr>
          <p:cNvPr id="10" name="Object 9"/>
          <p:cNvGraphicFramePr>
            <a:graphicFrameLocks noChangeAspect="1"/>
          </p:cNvGraphicFramePr>
          <p:nvPr/>
        </p:nvGraphicFramePr>
        <p:xfrm>
          <a:off x="10972802" y="82082"/>
          <a:ext cx="1109382" cy="517713"/>
        </p:xfrm>
        <a:graphic>
          <a:graphicData uri="http://schemas.openxmlformats.org/presentationml/2006/ole">
            <mc:AlternateContent xmlns:mc="http://schemas.openxmlformats.org/markup-compatibility/2006">
              <mc:Choice xmlns:v="urn:schemas-microsoft-com:vml" Requires="v">
                <p:oleObj spid="_x0000_s301071" name="CorelDRAW" r:id="rId4" imgW="711200" imgH="368300" progId="CorelDraw.Graphic.15">
                  <p:embed/>
                </p:oleObj>
              </mc:Choice>
              <mc:Fallback>
                <p:oleObj name="CorelDRAW" r:id="rId4" imgW="711200" imgH="368300" progId="CorelDraw.Graphic.15">
                  <p:embed/>
                  <p:pic>
                    <p:nvPicPr>
                      <p:cNvPr id="10" name="Object 9"/>
                      <p:cNvPicPr/>
                      <p:nvPr/>
                    </p:nvPicPr>
                    <p:blipFill>
                      <a:blip r:embed="rId5"/>
                      <a:stretch>
                        <a:fillRect/>
                      </a:stretch>
                    </p:blipFill>
                    <p:spPr>
                      <a:xfrm>
                        <a:off x="10972802" y="82082"/>
                        <a:ext cx="1109382" cy="517713"/>
                      </a:xfrm>
                      <a:prstGeom prst="rect">
                        <a:avLst/>
                      </a:prstGeom>
                    </p:spPr>
                  </p:pic>
                </p:oleObj>
              </mc:Fallback>
            </mc:AlternateContent>
          </a:graphicData>
        </a:graphic>
      </p:graphicFrame>
      <p:cxnSp>
        <p:nvCxnSpPr>
          <p:cNvPr id="3" name="Straight Connector 2"/>
          <p:cNvCxnSpPr/>
          <p:nvPr/>
        </p:nvCxnSpPr>
        <p:spPr>
          <a:xfrm>
            <a:off x="10868590" y="82082"/>
            <a:ext cx="0" cy="50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5073" r="70368"/>
          <a:stretch>
            <a:fillRect/>
          </a:stretch>
        </p:blipFill>
        <p:spPr>
          <a:xfrm>
            <a:off x="10214163" y="36081"/>
            <a:ext cx="550216" cy="563714"/>
          </a:xfrm>
          <a:prstGeom prst="rect">
            <a:avLst/>
          </a:prstGeom>
        </p:spPr>
      </p:pic>
      <p:sp>
        <p:nvSpPr>
          <p:cNvPr id="12" name="TextBox 11"/>
          <p:cNvSpPr txBox="1"/>
          <p:nvPr/>
        </p:nvSpPr>
        <p:spPr>
          <a:xfrm>
            <a:off x="216142" y="61467"/>
            <a:ext cx="9067801" cy="861774"/>
          </a:xfrm>
          <a:prstGeom prst="rect">
            <a:avLst/>
          </a:prstGeom>
          <a:noFill/>
        </p:spPr>
        <p:txBody>
          <a:bodyPr wrap="square" rtlCol="0">
            <a:spAutoFit/>
          </a:bodyPr>
          <a:lstStyle/>
          <a:p>
            <a:r>
              <a:rPr lang="en-US" sz="2500" dirty="0" err="1">
                <a:solidFill>
                  <a:schemeClr val="bg1"/>
                </a:solidFill>
                <a:latin typeface="Century Gothic" panose="020B0502020202020204" pitchFamily="34" charset="0"/>
                <a:cs typeface="Segoe UI" panose="020B0502040204020203" pitchFamily="34" charset="0"/>
              </a:rPr>
              <a:t>Sistematika</a:t>
            </a:r>
            <a:r>
              <a:rPr lang="en-US" sz="2500" dirty="0">
                <a:solidFill>
                  <a:schemeClr val="bg1"/>
                </a:solidFill>
                <a:latin typeface="Century Gothic" panose="020B0502020202020204" pitchFamily="34" charset="0"/>
                <a:cs typeface="Segoe UI" panose="020B0502040204020203" pitchFamily="34" charset="0"/>
              </a:rPr>
              <a:t> Proposal RISPRO </a:t>
            </a:r>
            <a:r>
              <a:rPr lang="en-US" sz="2000" b="1" dirty="0">
                <a:solidFill>
                  <a:srgbClr val="FFC000"/>
                </a:solidFill>
                <a:latin typeface="Century Gothic" panose="020B0502020202020204" pitchFamily="34" charset="0"/>
                <a:cs typeface="Segoe UI" panose="020B0502040204020203" pitchFamily="34" charset="0"/>
              </a:rPr>
              <a:t>[KOMERSIAL]/ [IMPLEMENTATIF]</a:t>
            </a:r>
            <a:endParaRPr lang="en-ID" sz="2800" dirty="0"/>
          </a:p>
          <a:p>
            <a:endParaRPr lang="en-US" sz="2500" dirty="0">
              <a:solidFill>
                <a:schemeClr val="bg1"/>
              </a:solidFill>
              <a:latin typeface="Century Gothic" panose="020B0502020202020204" pitchFamily="34" charset="0"/>
              <a:cs typeface="Segoe UI" panose="020B0502040204020203" pitchFamily="34" charset="0"/>
            </a:endParaRPr>
          </a:p>
        </p:txBody>
      </p:sp>
      <p:sp>
        <p:nvSpPr>
          <p:cNvPr id="23" name="Footer Placeholder 6">
            <a:extLst>
              <a:ext uri="{FF2B5EF4-FFF2-40B4-BE49-F238E27FC236}">
                <a16:creationId xmlns:a16="http://schemas.microsoft.com/office/drawing/2014/main" xmlns="" id="{B9F5BC7E-D76E-4B1F-B256-D3226485DECA}"/>
              </a:ext>
            </a:extLst>
          </p:cNvPr>
          <p:cNvSpPr>
            <a:spLocks noGrp="1"/>
          </p:cNvSpPr>
          <p:nvPr>
            <p:ph type="ftr" sz="quarter" idx="11"/>
          </p:nvPr>
        </p:nvSpPr>
        <p:spPr/>
        <p:txBody>
          <a:bodyPr/>
          <a:lstStyle/>
          <a:p>
            <a:r>
              <a:rPr lang="en-US" dirty="0"/>
              <a:t>www.lpdp.kemenkeu.go.id</a:t>
            </a:r>
          </a:p>
        </p:txBody>
      </p:sp>
      <p:sp>
        <p:nvSpPr>
          <p:cNvPr id="4" name="Slide Number Placeholder 3"/>
          <p:cNvSpPr>
            <a:spLocks noGrp="1"/>
          </p:cNvSpPr>
          <p:nvPr>
            <p:ph type="sldNum" sz="quarter" idx="12"/>
          </p:nvPr>
        </p:nvSpPr>
        <p:spPr/>
        <p:txBody>
          <a:bodyPr/>
          <a:lstStyle/>
          <a:p>
            <a:fld id="{4BF1F654-3CB5-42E1-BDF3-9E0B30BD1518}" type="slidenum">
              <a:rPr lang="en-US" smtClean="0"/>
              <a:t>16</a:t>
            </a:fld>
            <a:endParaRPr lang="en-US"/>
          </a:p>
        </p:txBody>
      </p:sp>
      <p:sp>
        <p:nvSpPr>
          <p:cNvPr id="13" name="Rectangle 12"/>
          <p:cNvSpPr/>
          <p:nvPr/>
        </p:nvSpPr>
        <p:spPr>
          <a:xfrm>
            <a:off x="858983" y="1727269"/>
            <a:ext cx="4738254" cy="3970318"/>
          </a:xfrm>
          <a:prstGeom prst="rect">
            <a:avLst/>
          </a:prstGeom>
        </p:spPr>
        <p:txBody>
          <a:bodyPr wrap="square">
            <a:spAutoFit/>
          </a:bodyPr>
          <a:lstStyle/>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HALAMAN SAMPUL</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HALAMAN PENILAIAN OLEH INSTITUSI PENGUSUL </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HALAMAN PENGESAHAN </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DAFTAR ISI</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RINGKASAN/ABSTRAK </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BAB 1 PENDAHULUAN</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BAB 2 TINJAUAN PUSTAKA DAN KEBARUAN RISET</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BAB 3 METODE RISET</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BAB 4 LUARAN</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BAB 5 PENDANAAN</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DAFTAR PUSTAKA</a:t>
            </a:r>
          </a:p>
          <a:p>
            <a:pPr marL="285750" indent="-285750">
              <a:lnSpc>
                <a:spcPct val="150000"/>
              </a:lnSpc>
              <a:buFont typeface="Arial" panose="020B0604020202020204" pitchFamily="34" charset="0"/>
              <a:buChar char="•"/>
            </a:pPr>
            <a:r>
              <a:rPr lang="id-ID" sz="1400" kern="0" dirty="0">
                <a:latin typeface="Segoe UI" panose="020B0502040204020203" pitchFamily="34" charset="0"/>
                <a:cs typeface="Segoe UI" panose="020B0502040204020203" pitchFamily="34" charset="0"/>
              </a:rPr>
              <a:t>LAMPIRAN</a:t>
            </a:r>
          </a:p>
        </p:txBody>
      </p:sp>
      <p:grpSp>
        <p:nvGrpSpPr>
          <p:cNvPr id="14" name="Group 13"/>
          <p:cNvGrpSpPr/>
          <p:nvPr/>
        </p:nvGrpSpPr>
        <p:grpSpPr>
          <a:xfrm>
            <a:off x="518616" y="868268"/>
            <a:ext cx="3647365" cy="792000"/>
            <a:chOff x="518616" y="951398"/>
            <a:chExt cx="3647365" cy="792000"/>
          </a:xfrm>
        </p:grpSpPr>
        <p:pic>
          <p:nvPicPr>
            <p:cNvPr id="15" name="Picture 14"/>
            <p:cNvPicPr>
              <a:picLocks noChangeAspect="1"/>
            </p:cNvPicPr>
            <p:nvPr/>
          </p:nvPicPr>
          <p:blipFill rotWithShape="1">
            <a:blip r:embed="rId7"/>
            <a:srcRect l="38121" t="8007" r="37879" b="65499"/>
            <a:stretch>
              <a:fillRect/>
            </a:stretch>
          </p:blipFill>
          <p:spPr>
            <a:xfrm>
              <a:off x="518616" y="951398"/>
              <a:ext cx="784081" cy="792000"/>
            </a:xfrm>
            <a:prstGeom prst="rect">
              <a:avLst/>
            </a:prstGeom>
          </p:spPr>
        </p:pic>
        <p:cxnSp>
          <p:nvCxnSpPr>
            <p:cNvPr id="16" name="Straight Connector 15"/>
            <p:cNvCxnSpPr/>
            <p:nvPr/>
          </p:nvCxnSpPr>
          <p:spPr>
            <a:xfrm>
              <a:off x="1468582" y="1596780"/>
              <a:ext cx="2161309" cy="0"/>
            </a:xfrm>
            <a:prstGeom prst="line">
              <a:avLst/>
            </a:prstGeom>
            <a:ln w="38100">
              <a:solidFill>
                <a:srgbClr val="FBBD1C"/>
              </a:solidFill>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1302697" y="1108027"/>
              <a:ext cx="2863284" cy="369332"/>
            </a:xfrm>
            <a:prstGeom prst="rect">
              <a:avLst/>
            </a:prstGeom>
          </p:spPr>
          <p:txBody>
            <a:bodyPr wrap="none">
              <a:spAutoFit/>
            </a:bodyPr>
            <a:lstStyle/>
            <a:p>
              <a:r>
                <a:rPr lang="id-ID" b="1" dirty="0">
                  <a:solidFill>
                    <a:schemeClr val="tx1">
                      <a:lumMod val="75000"/>
                      <a:lumOff val="25000"/>
                    </a:schemeClr>
                  </a:solidFill>
                  <a:latin typeface="Century Gothic" panose="020B0502020202020204" pitchFamily="34" charset="0"/>
                  <a:cs typeface="Segoe UI" panose="020B0502040204020203" pitchFamily="34" charset="0"/>
                </a:rPr>
                <a:t>SISTEMATIKA PROPOSAL </a:t>
              </a:r>
              <a:endParaRPr lang="id-ID" dirty="0"/>
            </a:p>
          </p:txBody>
        </p:sp>
      </p:grpSp>
      <p:sp>
        <p:nvSpPr>
          <p:cNvPr id="18" name="Rectangle 17"/>
          <p:cNvSpPr/>
          <p:nvPr/>
        </p:nvSpPr>
        <p:spPr>
          <a:xfrm>
            <a:off x="5888174" y="1585466"/>
            <a:ext cx="6194010" cy="4847481"/>
          </a:xfrm>
          <a:prstGeom prst="rect">
            <a:avLst/>
          </a:prstGeom>
        </p:spPr>
        <p:txBody>
          <a:bodyPr wrap="square">
            <a:spAutoFit/>
          </a:bodyPr>
          <a:lstStyle/>
          <a:p>
            <a:pPr marL="360680" indent="-360680">
              <a:spcAft>
                <a:spcPts val="300"/>
              </a:spcAft>
              <a:buFont typeface="+mj-lt"/>
              <a:buAutoNum type="arabicPeriod"/>
            </a:pPr>
            <a:r>
              <a:rPr lang="id-ID" sz="1400" b="1" dirty="0">
                <a:latin typeface="Segoe UI" panose="020B0502040204020203" pitchFamily="34" charset="0"/>
                <a:cs typeface="Segoe UI" panose="020B0502040204020203" pitchFamily="34" charset="0"/>
              </a:rPr>
              <a:t>Profil Institusi </a:t>
            </a:r>
            <a:r>
              <a:rPr lang="id-ID" sz="1400" dirty="0">
                <a:latin typeface="Segoe UI" panose="020B0502040204020203" pitchFamily="34" charset="0"/>
                <a:cs typeface="Segoe UI" panose="020B0502040204020203" pitchFamily="34" charset="0"/>
              </a:rPr>
              <a:t>Pengusul RISPRO</a:t>
            </a:r>
          </a:p>
          <a:p>
            <a:pPr marL="360680" indent="-360680">
              <a:spcAft>
                <a:spcPts val="300"/>
              </a:spcAft>
              <a:buFont typeface="+mj-lt"/>
              <a:buAutoNum type="arabicPeriod"/>
            </a:pPr>
            <a:r>
              <a:rPr lang="id-ID" sz="1400" b="1" dirty="0">
                <a:latin typeface="Segoe UI" panose="020B0502040204020203" pitchFamily="34" charset="0"/>
                <a:cs typeface="Segoe UI" panose="020B0502040204020203" pitchFamily="34" charset="0"/>
              </a:rPr>
              <a:t>Profil Mitra </a:t>
            </a:r>
            <a:r>
              <a:rPr lang="id-ID" sz="1400" dirty="0">
                <a:latin typeface="Segoe UI" panose="020B0502040204020203" pitchFamily="34" charset="0"/>
                <a:cs typeface="Segoe UI" panose="020B0502040204020203" pitchFamily="34" charset="0"/>
              </a:rPr>
              <a:t>Riset</a:t>
            </a:r>
          </a:p>
          <a:p>
            <a:pPr marL="360680" indent="-360680">
              <a:spcAft>
                <a:spcPts val="300"/>
              </a:spcAft>
              <a:buFont typeface="+mj-lt"/>
              <a:buAutoNum type="arabicPeriod"/>
            </a:pPr>
            <a:r>
              <a:rPr lang="id-ID" sz="1400" b="1" dirty="0">
                <a:latin typeface="Segoe UI" panose="020B0502040204020203" pitchFamily="34" charset="0"/>
                <a:cs typeface="Segoe UI" panose="020B0502040204020203" pitchFamily="34" charset="0"/>
              </a:rPr>
              <a:t>Surat Pernyataan Kesanggupan Mitra </a:t>
            </a:r>
            <a:r>
              <a:rPr lang="id-ID" sz="1400" dirty="0">
                <a:latin typeface="Segoe UI" panose="020B0502040204020203" pitchFamily="34" charset="0"/>
                <a:cs typeface="Segoe UI" panose="020B0502040204020203" pitchFamily="34" charset="0"/>
              </a:rPr>
              <a:t>Riset </a:t>
            </a:r>
          </a:p>
          <a:p>
            <a:pPr marL="360680" indent="-360680">
              <a:spcAft>
                <a:spcPts val="300"/>
              </a:spcAft>
              <a:buFont typeface="+mj-lt"/>
              <a:buAutoNum type="arabicPeriod"/>
            </a:pPr>
            <a:r>
              <a:rPr lang="id-ID" sz="1400" b="1" dirty="0">
                <a:latin typeface="Segoe UI" panose="020B0502040204020203" pitchFamily="34" charset="0"/>
                <a:cs typeface="Segoe UI" panose="020B0502040204020203" pitchFamily="34" charset="0"/>
              </a:rPr>
              <a:t>Profil Pengsul </a:t>
            </a:r>
            <a:r>
              <a:rPr lang="id-ID" sz="1400" dirty="0">
                <a:latin typeface="Segoe UI" panose="020B0502040204020203" pitchFamily="34" charset="0"/>
                <a:cs typeface="Segoe UI" panose="020B0502040204020203" pitchFamily="34" charset="0"/>
              </a:rPr>
              <a:t>RISPRO (Ketua dan Anggota Periset)</a:t>
            </a:r>
          </a:p>
          <a:p>
            <a:pPr marL="360680" indent="-360680">
              <a:spcAft>
                <a:spcPts val="300"/>
              </a:spcAft>
              <a:buFont typeface="+mj-lt"/>
              <a:buAutoNum type="arabicPeriod"/>
            </a:pPr>
            <a:r>
              <a:rPr lang="id-ID" sz="1400" b="1" dirty="0">
                <a:latin typeface="Segoe UI" panose="020B0502040204020203" pitchFamily="34" charset="0"/>
                <a:cs typeface="Segoe UI" panose="020B0502040204020203" pitchFamily="34" charset="0"/>
              </a:rPr>
              <a:t>Pakta Integritas Ketua </a:t>
            </a:r>
            <a:r>
              <a:rPr lang="id-ID" sz="1400" dirty="0">
                <a:latin typeface="Segoe UI" panose="020B0502040204020203" pitchFamily="34" charset="0"/>
                <a:cs typeface="Segoe UI" panose="020B0502040204020203" pitchFamily="34" charset="0"/>
              </a:rPr>
              <a:t>Periset </a:t>
            </a:r>
          </a:p>
          <a:p>
            <a:pPr marL="360680" indent="-360680">
              <a:spcAft>
                <a:spcPts val="300"/>
              </a:spcAft>
              <a:buFont typeface="+mj-lt"/>
              <a:buAutoNum type="arabicPeriod"/>
            </a:pPr>
            <a:r>
              <a:rPr lang="id-ID" sz="1400" b="1" dirty="0">
                <a:latin typeface="Segoe UI" panose="020B0502040204020203" pitchFamily="34" charset="0"/>
                <a:cs typeface="Segoe UI" panose="020B0502040204020203" pitchFamily="34" charset="0"/>
              </a:rPr>
              <a:t>Peta Jalan </a:t>
            </a:r>
            <a:r>
              <a:rPr lang="id-ID" sz="1400" dirty="0">
                <a:latin typeface="Segoe UI" panose="020B0502040204020203" pitchFamily="34" charset="0"/>
                <a:cs typeface="Segoe UI" panose="020B0502040204020203" pitchFamily="34" charset="0"/>
              </a:rPr>
              <a:t>(roadmap) Riset </a:t>
            </a:r>
          </a:p>
          <a:p>
            <a:pPr marL="360680" indent="-360680">
              <a:spcAft>
                <a:spcPts val="300"/>
              </a:spcAft>
              <a:buFont typeface="+mj-lt"/>
              <a:buAutoNum type="arabicPeriod"/>
            </a:pPr>
            <a:r>
              <a:rPr lang="id-ID" sz="1400" dirty="0">
                <a:latin typeface="Segoe UI" panose="020B0502040204020203" pitchFamily="34" charset="0"/>
                <a:cs typeface="Segoe UI" panose="020B0502040204020203" pitchFamily="34" charset="0"/>
              </a:rPr>
              <a:t>Dokumen </a:t>
            </a:r>
            <a:r>
              <a:rPr lang="id-ID" sz="1400" b="1" dirty="0">
                <a:latin typeface="Segoe UI" panose="020B0502040204020203" pitchFamily="34" charset="0"/>
                <a:cs typeface="Segoe UI" panose="020B0502040204020203" pitchFamily="34" charset="0"/>
              </a:rPr>
              <a:t>Studi Kelayakan Riset (</a:t>
            </a:r>
            <a:r>
              <a:rPr lang="id-ID" sz="1400" dirty="0">
                <a:latin typeface="Segoe UI" panose="020B0502040204020203" pitchFamily="34" charset="0"/>
                <a:cs typeface="Segoe UI" panose="020B0502040204020203" pitchFamily="34" charset="0"/>
              </a:rPr>
              <a:t>Komersial/Kebijakan/Tata Kelola)</a:t>
            </a:r>
          </a:p>
          <a:p>
            <a:pPr marL="360680" indent="-360680">
              <a:spcAft>
                <a:spcPts val="300"/>
              </a:spcAft>
              <a:buFont typeface="+mj-lt"/>
              <a:buAutoNum type="arabicPeriod"/>
            </a:pPr>
            <a:r>
              <a:rPr lang="id-ID" sz="1400" dirty="0">
                <a:latin typeface="Segoe UI" panose="020B0502040204020203" pitchFamily="34" charset="0"/>
                <a:cs typeface="Segoe UI" panose="020B0502040204020203" pitchFamily="34" charset="0"/>
              </a:rPr>
              <a:t>Dokumen hasil uji prototipe produk atau teknologi skala laboratorium (</a:t>
            </a:r>
            <a:r>
              <a:rPr lang="id-ID" sz="1400" b="1" dirty="0">
                <a:latin typeface="Segoe UI" panose="020B0502040204020203" pitchFamily="34" charset="0"/>
                <a:cs typeface="Segoe UI" panose="020B0502040204020203" pitchFamily="34" charset="0"/>
              </a:rPr>
              <a:t>hasil uji P1</a:t>
            </a:r>
            <a:r>
              <a:rPr lang="id-ID" sz="1400" dirty="0">
                <a:latin typeface="Segoe UI" panose="020B0502040204020203" pitchFamily="34" charset="0"/>
                <a:cs typeface="Segoe UI" panose="020B0502040204020203" pitchFamily="34" charset="0"/>
              </a:rPr>
              <a:t>) </a:t>
            </a:r>
            <a:r>
              <a:rPr lang="en-ID" sz="1400" dirty="0">
                <a:latin typeface="Segoe UI" panose="020B0502040204020203" pitchFamily="34" charset="0"/>
                <a:cs typeface="Segoe UI" panose="020B0502040204020203" pitchFamily="34" charset="0"/>
              </a:rPr>
              <a:t>  </a:t>
            </a:r>
            <a:r>
              <a:rPr lang="id-ID" sz="1600" b="1" u="sng" dirty="0">
                <a:latin typeface="Segoe UI" panose="020B0502040204020203" pitchFamily="34" charset="0"/>
                <a:cs typeface="Segoe UI" panose="020B0502040204020203" pitchFamily="34" charset="0"/>
              </a:rPr>
              <a:t>ATAU</a:t>
            </a:r>
            <a:r>
              <a:rPr lang="id-ID" sz="1600" dirty="0">
                <a:latin typeface="Segoe UI" panose="020B0502040204020203" pitchFamily="34" charset="0"/>
                <a:cs typeface="Segoe UI" panose="020B0502040204020203" pitchFamily="34" charset="0"/>
              </a:rPr>
              <a:t> </a:t>
            </a:r>
            <a:r>
              <a:rPr lang="en-ID" sz="1400" dirty="0">
                <a:latin typeface="Segoe UI" panose="020B0502040204020203" pitchFamily="34" charset="0"/>
                <a:cs typeface="Segoe UI" panose="020B0502040204020203" pitchFamily="34" charset="0"/>
              </a:rPr>
              <a:t>  </a:t>
            </a:r>
            <a:r>
              <a:rPr lang="id-ID" sz="1400" b="1" dirty="0">
                <a:latin typeface="Segoe UI" panose="020B0502040204020203" pitchFamily="34" charset="0"/>
                <a:cs typeface="Segoe UI" panose="020B0502040204020203" pitchFamily="34" charset="0"/>
              </a:rPr>
              <a:t>Dokumen pengujian/simulasi (implementasi) konsep </a:t>
            </a:r>
            <a:r>
              <a:rPr lang="id-ID" sz="1400" dirty="0">
                <a:latin typeface="Segoe UI" panose="020B0502040204020203" pitchFamily="34" charset="0"/>
                <a:cs typeface="Segoe UI" panose="020B0502040204020203" pitchFamily="34" charset="0"/>
              </a:rPr>
              <a:t>ketentuan perundang-undangan atau model atau tata kelola secara teoritis yang disetujui oleh para pakar/ahli yang relevan </a:t>
            </a:r>
          </a:p>
          <a:p>
            <a:pPr marL="360680" indent="-360680">
              <a:spcAft>
                <a:spcPts val="300"/>
              </a:spcAft>
              <a:buFont typeface="+mj-lt"/>
              <a:buAutoNum type="arabicPeriod"/>
            </a:pPr>
            <a:r>
              <a:rPr lang="id-ID" sz="1400" dirty="0">
                <a:latin typeface="Segoe UI" panose="020B0502040204020203" pitchFamily="34" charset="0"/>
                <a:cs typeface="Segoe UI" panose="020B0502040204020203" pitchFamily="34" charset="0"/>
              </a:rPr>
              <a:t>Dokumen (blue print) prototipe yang telah memenuhi konsep sebagai produk atau teknologi (</a:t>
            </a:r>
            <a:r>
              <a:rPr lang="id-ID" sz="1400" b="1" dirty="0">
                <a:latin typeface="Segoe UI" panose="020B0502040204020203" pitchFamily="34" charset="0"/>
                <a:cs typeface="Segoe UI" panose="020B0502040204020203" pitchFamily="34" charset="0"/>
              </a:rPr>
              <a:t>P2</a:t>
            </a:r>
            <a:r>
              <a:rPr lang="id-ID" sz="1400" dirty="0">
                <a:latin typeface="Segoe UI" panose="020B0502040204020203" pitchFamily="34" charset="0"/>
                <a:cs typeface="Segoe UI" panose="020B0502040204020203" pitchFamily="34" charset="0"/>
              </a:rPr>
              <a:t>) </a:t>
            </a:r>
            <a:r>
              <a:rPr lang="id-ID" sz="1400" b="1" u="sng" dirty="0">
                <a:latin typeface="Segoe UI" panose="020B0502040204020203" pitchFamily="34" charset="0"/>
                <a:cs typeface="Segoe UI" panose="020B0502040204020203" pitchFamily="34" charset="0"/>
              </a:rPr>
              <a:t>ATAU</a:t>
            </a:r>
            <a:r>
              <a:rPr lang="en-ID" sz="1200" b="1" u="sng" dirty="0">
                <a:latin typeface="Segoe UI" panose="020B0502040204020203" pitchFamily="34" charset="0"/>
                <a:cs typeface="Segoe UI" panose="020B0502040204020203" pitchFamily="34" charset="0"/>
              </a:rPr>
              <a:t> </a:t>
            </a:r>
            <a:r>
              <a:rPr lang="id-ID" sz="1400" b="1" dirty="0">
                <a:latin typeface="Segoe UI" panose="020B0502040204020203" pitchFamily="34" charset="0"/>
                <a:cs typeface="Segoe UI" panose="020B0502040204020203" pitchFamily="34" charset="0"/>
              </a:rPr>
              <a:t>Dokumen konsep </a:t>
            </a:r>
            <a:r>
              <a:rPr lang="id-ID" sz="1400" dirty="0">
                <a:latin typeface="Segoe UI" panose="020B0502040204020203" pitchFamily="34" charset="0"/>
                <a:cs typeface="Segoe UI" panose="020B0502040204020203" pitchFamily="34" charset="0"/>
              </a:rPr>
              <a:t>ketentuan perundang-undangan atau model atau tata kelola yang akan diimplementasikan secara terbatas </a:t>
            </a:r>
          </a:p>
          <a:p>
            <a:pPr marL="360680" indent="-360680">
              <a:spcAft>
                <a:spcPts val="300"/>
              </a:spcAft>
              <a:buFont typeface="+mj-lt"/>
              <a:buAutoNum type="arabicPeriod"/>
            </a:pPr>
            <a:r>
              <a:rPr lang="id-ID" sz="1400" dirty="0">
                <a:latin typeface="Segoe UI" panose="020B0502040204020203" pitchFamily="34" charset="0"/>
                <a:cs typeface="Segoe UI" panose="020B0502040204020203" pitchFamily="34" charset="0"/>
              </a:rPr>
              <a:t>Dokumen </a:t>
            </a:r>
            <a:r>
              <a:rPr lang="id-ID" sz="1400" b="1" dirty="0">
                <a:latin typeface="Segoe UI" panose="020B0502040204020203" pitchFamily="34" charset="0"/>
                <a:cs typeface="Segoe UI" panose="020B0502040204020203" pitchFamily="34" charset="0"/>
              </a:rPr>
              <a:t>Kekayaan Intelektual (KI) yang relevan </a:t>
            </a:r>
            <a:r>
              <a:rPr lang="id-ID" sz="1400" dirty="0">
                <a:latin typeface="Segoe UI" panose="020B0502040204020203" pitchFamily="34" charset="0"/>
                <a:cs typeface="Segoe UI" panose="020B0502040204020203" pitchFamily="34" charset="0"/>
              </a:rPr>
              <a:t>dari riset yang diusulkan </a:t>
            </a:r>
            <a:r>
              <a:rPr lang="id-ID" sz="1600" b="1" u="sng" dirty="0">
                <a:latin typeface="Segoe UI" panose="020B0502040204020203" pitchFamily="34" charset="0"/>
                <a:cs typeface="Segoe UI" panose="020B0502040204020203" pitchFamily="34" charset="0"/>
              </a:rPr>
              <a:t>ATAU</a:t>
            </a:r>
            <a:r>
              <a:rPr lang="en-ID" sz="1400" b="1" u="sng" dirty="0">
                <a:latin typeface="Segoe UI" panose="020B0502040204020203" pitchFamily="34" charset="0"/>
                <a:cs typeface="Segoe UI" panose="020B0502040204020203" pitchFamily="34" charset="0"/>
              </a:rPr>
              <a:t> </a:t>
            </a:r>
            <a:r>
              <a:rPr lang="id-ID" sz="1400" dirty="0">
                <a:latin typeface="Segoe UI" panose="020B0502040204020203" pitchFamily="34" charset="0"/>
                <a:cs typeface="Segoe UI" panose="020B0502040204020203" pitchFamily="34" charset="0"/>
              </a:rPr>
              <a:t> Dokumen </a:t>
            </a:r>
            <a:r>
              <a:rPr lang="id-ID" sz="1400" b="1" dirty="0">
                <a:latin typeface="Segoe UI" panose="020B0502040204020203" pitchFamily="34" charset="0"/>
                <a:cs typeface="Segoe UI" panose="020B0502040204020203" pitchFamily="34" charset="0"/>
              </a:rPr>
              <a:t>publikasi ilmiah internasional bereputasi atau nasional terakreditasi</a:t>
            </a:r>
            <a:r>
              <a:rPr lang="id-ID" sz="1400" dirty="0">
                <a:latin typeface="Segoe UI" panose="020B0502040204020203" pitchFamily="34" charset="0"/>
                <a:cs typeface="Segoe UI" panose="020B0502040204020203" pitchFamily="34" charset="0"/>
              </a:rPr>
              <a:t> yang relevan dari riset yang diusulkan </a:t>
            </a:r>
          </a:p>
          <a:p>
            <a:pPr marL="360680" indent="-360680">
              <a:spcAft>
                <a:spcPts val="300"/>
              </a:spcAft>
              <a:buFont typeface="+mj-lt"/>
              <a:buAutoNum type="arabicPeriod"/>
            </a:pPr>
            <a:r>
              <a:rPr lang="id-ID" sz="1400" b="1" dirty="0">
                <a:latin typeface="Segoe UI" panose="020B0502040204020203" pitchFamily="34" charset="0"/>
                <a:cs typeface="Segoe UI" panose="020B0502040204020203" pitchFamily="34" charset="0"/>
              </a:rPr>
              <a:t>Rincian Anggaran dan Biaya </a:t>
            </a:r>
            <a:r>
              <a:rPr lang="id-ID" sz="1400" dirty="0">
                <a:latin typeface="Segoe UI" panose="020B0502040204020203" pitchFamily="34" charset="0"/>
                <a:cs typeface="Segoe UI" panose="020B0502040204020203" pitchFamily="34" charset="0"/>
              </a:rPr>
              <a:t>disusun berdasarkan aktivitas dan luaran riset</a:t>
            </a:r>
          </a:p>
        </p:txBody>
      </p:sp>
      <p:grpSp>
        <p:nvGrpSpPr>
          <p:cNvPr id="19" name="Group 18"/>
          <p:cNvGrpSpPr/>
          <p:nvPr/>
        </p:nvGrpSpPr>
        <p:grpSpPr>
          <a:xfrm>
            <a:off x="5511594" y="828462"/>
            <a:ext cx="3424547" cy="791998"/>
            <a:chOff x="5846248" y="884026"/>
            <a:chExt cx="3424547" cy="791998"/>
          </a:xfrm>
        </p:grpSpPr>
        <p:pic>
          <p:nvPicPr>
            <p:cNvPr id="20" name="Picture 19"/>
            <p:cNvPicPr>
              <a:picLocks noChangeAspect="1"/>
            </p:cNvPicPr>
            <p:nvPr/>
          </p:nvPicPr>
          <p:blipFill rotWithShape="1">
            <a:blip r:embed="rId7"/>
            <a:srcRect l="63788" t="6937" r="7135" b="66569"/>
            <a:stretch>
              <a:fillRect/>
            </a:stretch>
          </p:blipFill>
          <p:spPr>
            <a:xfrm>
              <a:off x="5846248" y="884026"/>
              <a:ext cx="949966" cy="791998"/>
            </a:xfrm>
            <a:prstGeom prst="rect">
              <a:avLst/>
            </a:prstGeom>
          </p:spPr>
        </p:pic>
        <p:cxnSp>
          <p:nvCxnSpPr>
            <p:cNvPr id="21" name="Straight Connector 20"/>
            <p:cNvCxnSpPr/>
            <p:nvPr/>
          </p:nvCxnSpPr>
          <p:spPr>
            <a:xfrm>
              <a:off x="6796214" y="1529408"/>
              <a:ext cx="2161309" cy="0"/>
            </a:xfrm>
            <a:prstGeom prst="line">
              <a:avLst/>
            </a:prstGeom>
            <a:ln w="38100">
              <a:solidFill>
                <a:srgbClr val="FBBD1C"/>
              </a:solidFill>
            </a:ln>
          </p:spPr>
          <p:style>
            <a:lnRef idx="1">
              <a:schemeClr val="accent1"/>
            </a:lnRef>
            <a:fillRef idx="0">
              <a:schemeClr val="accent1"/>
            </a:fillRef>
            <a:effectRef idx="0">
              <a:schemeClr val="accent1"/>
            </a:effectRef>
            <a:fontRef idx="minor">
              <a:schemeClr val="tx1"/>
            </a:fontRef>
          </p:style>
        </p:cxnSp>
        <p:sp>
          <p:nvSpPr>
            <p:cNvPr id="22" name="Rectangle 21"/>
            <p:cNvSpPr/>
            <p:nvPr/>
          </p:nvSpPr>
          <p:spPr>
            <a:xfrm>
              <a:off x="6630329" y="1040655"/>
              <a:ext cx="2640466" cy="369332"/>
            </a:xfrm>
            <a:prstGeom prst="rect">
              <a:avLst/>
            </a:prstGeom>
          </p:spPr>
          <p:txBody>
            <a:bodyPr wrap="none">
              <a:spAutoFit/>
            </a:bodyPr>
            <a:lstStyle/>
            <a:p>
              <a:r>
                <a:rPr lang="id-ID" b="1" dirty="0">
                  <a:solidFill>
                    <a:schemeClr val="tx1">
                      <a:lumMod val="75000"/>
                      <a:lumOff val="25000"/>
                    </a:schemeClr>
                  </a:solidFill>
                  <a:latin typeface="Century Gothic" panose="020B0502020202020204" pitchFamily="34" charset="0"/>
                  <a:cs typeface="Segoe UI" panose="020B0502040204020203" pitchFamily="34" charset="0"/>
                </a:rPr>
                <a:t>LAMPIRAN PROPOSAL </a:t>
              </a:r>
              <a:endParaRPr lang="id-ID" dirty="0"/>
            </a:p>
          </p:txBody>
        </p:sp>
      </p:gr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Presentation1 copy1.jpg"/>
          <p:cNvPicPr>
            <a:picLocks noChangeAspect="1"/>
          </p:cNvPicPr>
          <p:nvPr/>
        </p:nvPicPr>
        <p:blipFill rotWithShape="1">
          <a:blip r:embed="rId4" cstate="print"/>
          <a:srcRect t="9983" b="81685"/>
          <a:stretch>
            <a:fillRect/>
          </a:stretch>
        </p:blipFill>
        <p:spPr>
          <a:xfrm>
            <a:off x="0" y="0"/>
            <a:ext cx="12192000" cy="642327"/>
          </a:xfrm>
          <a:prstGeom prst="rect">
            <a:avLst/>
          </a:prstGeom>
        </p:spPr>
      </p:pic>
      <p:graphicFrame>
        <p:nvGraphicFramePr>
          <p:cNvPr id="10" name="Object 9"/>
          <p:cNvGraphicFramePr>
            <a:graphicFrameLocks noChangeAspect="1"/>
          </p:cNvGraphicFramePr>
          <p:nvPr/>
        </p:nvGraphicFramePr>
        <p:xfrm>
          <a:off x="10972802" y="82082"/>
          <a:ext cx="1109382" cy="517713"/>
        </p:xfrm>
        <a:graphic>
          <a:graphicData uri="http://schemas.openxmlformats.org/presentationml/2006/ole">
            <mc:AlternateContent xmlns:mc="http://schemas.openxmlformats.org/markup-compatibility/2006">
              <mc:Choice xmlns:v="urn:schemas-microsoft-com:vml" Requires="v">
                <p:oleObj spid="_x0000_s302094" name="CorelDRAW" r:id="rId5" imgW="711200" imgH="368300" progId="CorelDraw.Graphic.15">
                  <p:embed/>
                </p:oleObj>
              </mc:Choice>
              <mc:Fallback>
                <p:oleObj name="CorelDRAW" r:id="rId5" imgW="711200" imgH="368300" progId="CorelDraw.Graphic.15">
                  <p:embed/>
                  <p:pic>
                    <p:nvPicPr>
                      <p:cNvPr id="10" name="Object 9"/>
                      <p:cNvPicPr/>
                      <p:nvPr/>
                    </p:nvPicPr>
                    <p:blipFill>
                      <a:blip r:embed="rId6"/>
                      <a:stretch>
                        <a:fillRect/>
                      </a:stretch>
                    </p:blipFill>
                    <p:spPr>
                      <a:xfrm>
                        <a:off x="10972802" y="82082"/>
                        <a:ext cx="1109382" cy="517713"/>
                      </a:xfrm>
                      <a:prstGeom prst="rect">
                        <a:avLst/>
                      </a:prstGeom>
                    </p:spPr>
                  </p:pic>
                </p:oleObj>
              </mc:Fallback>
            </mc:AlternateContent>
          </a:graphicData>
        </a:graphic>
      </p:graphicFrame>
      <p:cxnSp>
        <p:nvCxnSpPr>
          <p:cNvPr id="3" name="Straight Connector 2"/>
          <p:cNvCxnSpPr/>
          <p:nvPr/>
        </p:nvCxnSpPr>
        <p:spPr>
          <a:xfrm>
            <a:off x="10868590" y="82082"/>
            <a:ext cx="0" cy="50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73" r="70368"/>
          <a:stretch>
            <a:fillRect/>
          </a:stretch>
        </p:blipFill>
        <p:spPr>
          <a:xfrm>
            <a:off x="10214163" y="36081"/>
            <a:ext cx="550216" cy="563714"/>
          </a:xfrm>
          <a:prstGeom prst="rect">
            <a:avLst/>
          </a:prstGeom>
        </p:spPr>
      </p:pic>
      <p:sp>
        <p:nvSpPr>
          <p:cNvPr id="12" name="TextBox 11"/>
          <p:cNvSpPr txBox="1"/>
          <p:nvPr/>
        </p:nvSpPr>
        <p:spPr>
          <a:xfrm>
            <a:off x="216142" y="61467"/>
            <a:ext cx="9067801" cy="477054"/>
          </a:xfrm>
          <a:prstGeom prst="rect">
            <a:avLst/>
          </a:prstGeom>
          <a:noFill/>
        </p:spPr>
        <p:txBody>
          <a:bodyPr wrap="square" rtlCol="0">
            <a:spAutoFit/>
          </a:bodyPr>
          <a:lstStyle/>
          <a:p>
            <a:r>
              <a:rPr lang="en-US" sz="2500" dirty="0" err="1">
                <a:solidFill>
                  <a:schemeClr val="bg1"/>
                </a:solidFill>
                <a:latin typeface="Century Gothic" panose="020B0502020202020204" pitchFamily="34" charset="0"/>
                <a:cs typeface="Segoe UI" panose="020B0502040204020203" pitchFamily="34" charset="0"/>
              </a:rPr>
              <a:t>Instrumen</a:t>
            </a:r>
            <a:r>
              <a:rPr lang="en-US" sz="2500" dirty="0">
                <a:solidFill>
                  <a:schemeClr val="bg1"/>
                </a:solidFill>
                <a:latin typeface="Century Gothic" panose="020B0502020202020204" pitchFamily="34" charset="0"/>
                <a:cs typeface="Segoe UI" panose="020B0502040204020203" pitchFamily="34" charset="0"/>
              </a:rPr>
              <a:t> </a:t>
            </a:r>
            <a:r>
              <a:rPr lang="en-US" sz="2500" dirty="0" err="1">
                <a:solidFill>
                  <a:schemeClr val="bg1"/>
                </a:solidFill>
                <a:latin typeface="Century Gothic" panose="020B0502020202020204" pitchFamily="34" charset="0"/>
                <a:cs typeface="Segoe UI" panose="020B0502040204020203" pitchFamily="34" charset="0"/>
              </a:rPr>
              <a:t>Penilaian</a:t>
            </a:r>
            <a:r>
              <a:rPr lang="en-US" sz="2500" dirty="0">
                <a:solidFill>
                  <a:schemeClr val="bg1"/>
                </a:solidFill>
                <a:latin typeface="Century Gothic" panose="020B0502020202020204" pitchFamily="34" charset="0"/>
                <a:cs typeface="Segoe UI" panose="020B0502040204020203" pitchFamily="34" charset="0"/>
              </a:rPr>
              <a:t> </a:t>
            </a:r>
            <a:r>
              <a:rPr lang="en-US" sz="2500" dirty="0" err="1">
                <a:solidFill>
                  <a:schemeClr val="bg1"/>
                </a:solidFill>
                <a:latin typeface="Century Gothic" panose="020B0502020202020204" pitchFamily="34" charset="0"/>
                <a:cs typeface="Segoe UI" panose="020B0502040204020203" pitchFamily="34" charset="0"/>
              </a:rPr>
              <a:t>Administratif</a:t>
            </a:r>
            <a:r>
              <a:rPr lang="en-US" sz="2500" dirty="0">
                <a:solidFill>
                  <a:schemeClr val="bg1"/>
                </a:solidFill>
                <a:latin typeface="Century Gothic" panose="020B0502020202020204" pitchFamily="34" charset="0"/>
                <a:cs typeface="Segoe UI" panose="020B0502040204020203" pitchFamily="34" charset="0"/>
              </a:rPr>
              <a:t> (</a:t>
            </a:r>
            <a:r>
              <a:rPr lang="en-US" sz="2500" dirty="0" err="1">
                <a:solidFill>
                  <a:schemeClr val="bg1"/>
                </a:solidFill>
                <a:latin typeface="Century Gothic" panose="020B0502020202020204" pitchFamily="34" charset="0"/>
                <a:cs typeface="Segoe UI" panose="020B0502040204020203" pitchFamily="34" charset="0"/>
              </a:rPr>
              <a:t>Syarat</a:t>
            </a:r>
            <a:r>
              <a:rPr lang="en-US" sz="2500" dirty="0">
                <a:solidFill>
                  <a:schemeClr val="bg1"/>
                </a:solidFill>
                <a:latin typeface="Century Gothic" panose="020B0502020202020204" pitchFamily="34" charset="0"/>
                <a:cs typeface="Segoe UI" panose="020B0502040204020203" pitchFamily="34" charset="0"/>
              </a:rPr>
              <a:t> Utama)</a:t>
            </a:r>
          </a:p>
        </p:txBody>
      </p:sp>
      <p:sp>
        <p:nvSpPr>
          <p:cNvPr id="17" name="Footer Placeholder 6">
            <a:extLst>
              <a:ext uri="{FF2B5EF4-FFF2-40B4-BE49-F238E27FC236}">
                <a16:creationId xmlns:a16="http://schemas.microsoft.com/office/drawing/2014/main" xmlns="" id="{D7B2A746-6F47-4B19-9BEA-00B229C771B3}"/>
              </a:ext>
            </a:extLst>
          </p:cNvPr>
          <p:cNvSpPr>
            <a:spLocks noGrp="1"/>
          </p:cNvSpPr>
          <p:nvPr>
            <p:ph type="ftr" sz="quarter" idx="11"/>
          </p:nvPr>
        </p:nvSpPr>
        <p:spPr/>
        <p:txBody>
          <a:bodyPr/>
          <a:lstStyle/>
          <a:p>
            <a:r>
              <a:rPr lang="en-US" dirty="0"/>
              <a:t>www.lpdp.kemenkeu.go.id</a:t>
            </a:r>
          </a:p>
        </p:txBody>
      </p:sp>
      <p:sp>
        <p:nvSpPr>
          <p:cNvPr id="4" name="Slide Number Placeholder 3"/>
          <p:cNvSpPr>
            <a:spLocks noGrp="1"/>
          </p:cNvSpPr>
          <p:nvPr>
            <p:ph type="sldNum" sz="quarter" idx="12"/>
          </p:nvPr>
        </p:nvSpPr>
        <p:spPr/>
        <p:txBody>
          <a:bodyPr/>
          <a:lstStyle/>
          <a:p>
            <a:fld id="{4BF1F654-3CB5-42E1-BDF3-9E0B30BD1518}" type="slidenum">
              <a:rPr lang="en-US" smtClean="0"/>
              <a:t>17</a:t>
            </a:fld>
            <a:endParaRPr lang="en-US"/>
          </a:p>
        </p:txBody>
      </p:sp>
      <p:sp>
        <p:nvSpPr>
          <p:cNvPr id="14" name="Rectangle 13"/>
          <p:cNvSpPr/>
          <p:nvPr/>
        </p:nvSpPr>
        <p:spPr>
          <a:xfrm>
            <a:off x="342359" y="1459228"/>
            <a:ext cx="5500206" cy="4294505"/>
          </a:xfrm>
          <a:prstGeom prst="rect">
            <a:avLst/>
          </a:prstGeom>
        </p:spPr>
        <p:txBody>
          <a:bodyPr wrap="square">
            <a:spAutoFit/>
          </a:bodyPr>
          <a:lstStyle/>
          <a:p>
            <a:pPr marL="179705" indent="-179705" defTabSz="321310">
              <a:lnSpc>
                <a:spcPct val="114000"/>
              </a:lnSpc>
              <a:buFontTx/>
              <a:buAutoNum type="arabicPeriod"/>
              <a:defRPr/>
            </a:pP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Riset dilakukan dalam </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wilayah RI</a:t>
            </a: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a:t>
            </a:r>
          </a:p>
          <a:p>
            <a:pPr marL="179705" indent="-179705" defTabSz="321310">
              <a:lnSpc>
                <a:spcPct val="114000"/>
              </a:lnSpc>
              <a:buFontTx/>
              <a:buAutoNum type="arabicPeriod"/>
              <a:defRPr/>
            </a:pPr>
            <a:endPar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Riset </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telah diseleksi </a:t>
            </a: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sesuai ketentuan LPDP </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oleh Institusi Pengusul</a:t>
            </a: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 </a:t>
            </a:r>
          </a:p>
          <a:p>
            <a:pPr marL="179705" indent="-179705" defTabSz="321310">
              <a:lnSpc>
                <a:spcPct val="114000"/>
              </a:lnSpc>
              <a:buFontTx/>
              <a:buAutoNum type="arabicPeriod"/>
              <a:defRPr/>
            </a:pPr>
            <a:endPar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Memiliki </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studi kelayakan komersialisasi luaran riset</a:t>
            </a:r>
            <a:r>
              <a:rPr lang="en-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a:t>
            </a:r>
            <a:endPar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endPar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Memiliki dokumen </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pendaftaran Kekayaan Intelektual (KI) yang relevan;</a:t>
            </a:r>
          </a:p>
          <a:p>
            <a:pPr marL="179705" indent="-179705" defTabSz="321310">
              <a:lnSpc>
                <a:spcPct val="114000"/>
              </a:lnSpc>
              <a:buFontTx/>
              <a:buAutoNum type="arabicPeriod"/>
              <a:defRPr/>
            </a:pPr>
            <a:endPar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Memiliki </a:t>
            </a:r>
            <a:r>
              <a:rPr lang="en-US" alt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sym typeface="+mn-ea"/>
              </a:rPr>
              <a:t>Hasil penilaian mandiri (self assessment) TKT mencapai TKT 5</a:t>
            </a:r>
            <a:endPar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endPar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r>
              <a:rPr lang="en-US" altLang="en-ID" sz="1600" kern="0" dirty="0" err="1">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M</a:t>
            </a:r>
            <a:r>
              <a:rPr lang="en-ID" sz="1600" kern="0" dirty="0" err="1">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emiliki</a:t>
            </a:r>
            <a:r>
              <a:rPr lang="en-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 </a:t>
            </a:r>
            <a:r>
              <a:rPr lang="en-ID" sz="1600" b="1" kern="0" dirty="0" err="1">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mitra</a:t>
            </a:r>
            <a:r>
              <a:rPr lang="en-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 </a:t>
            </a:r>
            <a:r>
              <a:rPr lang="en-ID" sz="1600" b="1" kern="0" dirty="0" err="1">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dengan</a:t>
            </a:r>
            <a:r>
              <a:rPr lang="en-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 </a:t>
            </a:r>
            <a:r>
              <a:rPr lang="en-ID" sz="1600" b="1" kern="0" dirty="0" err="1">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kontribusi</a:t>
            </a:r>
            <a:r>
              <a:rPr lang="en-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 10%</a:t>
            </a:r>
            <a:endPar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endPar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p:txBody>
      </p:sp>
      <p:sp>
        <p:nvSpPr>
          <p:cNvPr id="7" name="Rectangle 6"/>
          <p:cNvSpPr/>
          <p:nvPr/>
        </p:nvSpPr>
        <p:spPr>
          <a:xfrm>
            <a:off x="342359" y="955312"/>
            <a:ext cx="1741182" cy="400110"/>
          </a:xfrm>
          <a:prstGeom prst="rect">
            <a:avLst/>
          </a:prstGeom>
        </p:spPr>
        <p:txBody>
          <a:bodyPr wrap="none">
            <a:spAutoFit/>
          </a:bodyPr>
          <a:lstStyle/>
          <a:p>
            <a:r>
              <a:rPr lang="en-US" sz="2000" b="1" dirty="0">
                <a:solidFill>
                  <a:srgbClr val="FFC000"/>
                </a:solidFill>
                <a:latin typeface="Century Gothic" panose="020B0502020202020204" pitchFamily="34" charset="0"/>
                <a:cs typeface="Segoe UI" panose="020B0502040204020203" pitchFamily="34" charset="0"/>
              </a:rPr>
              <a:t>[KOMERSIAL]</a:t>
            </a:r>
            <a:endParaRPr lang="en-ID" sz="2000" dirty="0"/>
          </a:p>
        </p:txBody>
      </p:sp>
      <p:sp>
        <p:nvSpPr>
          <p:cNvPr id="16" name="Rectangle: Rounded Corners 15"/>
          <p:cNvSpPr/>
          <p:nvPr/>
        </p:nvSpPr>
        <p:spPr>
          <a:xfrm>
            <a:off x="301232" y="2019584"/>
            <a:ext cx="4974291" cy="701749"/>
          </a:xfrm>
          <a:prstGeom prst="roundRect">
            <a:avLst>
              <a:gd name="adj" fmla="val 9091"/>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18" name="Rectangle: Rounded Corners 17"/>
          <p:cNvSpPr/>
          <p:nvPr/>
        </p:nvSpPr>
        <p:spPr>
          <a:xfrm>
            <a:off x="301232" y="3394075"/>
            <a:ext cx="5500370" cy="1620520"/>
          </a:xfrm>
          <a:prstGeom prst="roundRect">
            <a:avLst>
              <a:gd name="adj" fmla="val 9091"/>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cxnSp>
        <p:nvCxnSpPr>
          <p:cNvPr id="5" name="Straight Connector 4">
            <a:extLst>
              <a:ext uri="{FF2B5EF4-FFF2-40B4-BE49-F238E27FC236}">
                <a16:creationId xmlns:a16="http://schemas.microsoft.com/office/drawing/2014/main" xmlns="" id="{32D2BF68-D535-433A-B4DF-E58B43D10732}"/>
              </a:ext>
            </a:extLst>
          </p:cNvPr>
          <p:cNvCxnSpPr>
            <a:cxnSpLocks/>
          </p:cNvCxnSpPr>
          <p:nvPr/>
        </p:nvCxnSpPr>
        <p:spPr>
          <a:xfrm>
            <a:off x="6171621" y="955312"/>
            <a:ext cx="7509" cy="5766163"/>
          </a:xfrm>
          <a:prstGeom prst="line">
            <a:avLst/>
          </a:prstGeom>
          <a:ln w="28575">
            <a:prstDash val="dash"/>
          </a:ln>
        </p:spPr>
        <p:style>
          <a:lnRef idx="1">
            <a:schemeClr val="accent1"/>
          </a:lnRef>
          <a:fillRef idx="0">
            <a:schemeClr val="accent1"/>
          </a:fillRef>
          <a:effectRef idx="0">
            <a:schemeClr val="accent1"/>
          </a:effectRef>
          <a:fontRef idx="minor">
            <a:schemeClr val="tx1"/>
          </a:fontRef>
        </p:style>
      </p:cxnSp>
      <p:sp>
        <p:nvSpPr>
          <p:cNvPr id="19" name="Rectangle 18">
            <a:extLst>
              <a:ext uri="{FF2B5EF4-FFF2-40B4-BE49-F238E27FC236}">
                <a16:creationId xmlns:a16="http://schemas.microsoft.com/office/drawing/2014/main" xmlns="" id="{FAAEF8A4-0586-422B-8C87-96A7586C9F7B}"/>
              </a:ext>
            </a:extLst>
          </p:cNvPr>
          <p:cNvSpPr/>
          <p:nvPr/>
        </p:nvSpPr>
        <p:spPr>
          <a:xfrm>
            <a:off x="6533840" y="1489944"/>
            <a:ext cx="5500206" cy="4068678"/>
          </a:xfrm>
          <a:prstGeom prst="rect">
            <a:avLst/>
          </a:prstGeom>
        </p:spPr>
        <p:txBody>
          <a:bodyPr wrap="square">
            <a:spAutoFit/>
          </a:bodyPr>
          <a:lstStyle/>
          <a:p>
            <a:pPr marL="179705" indent="-179705" defTabSz="321310">
              <a:lnSpc>
                <a:spcPct val="114000"/>
              </a:lnSpc>
              <a:buFontTx/>
              <a:buAutoNum type="arabicPeriod"/>
              <a:defRPr/>
            </a:pP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Riset dilakukan dalam </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wilayah RI</a:t>
            </a: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a:t>
            </a:r>
          </a:p>
          <a:p>
            <a:pPr marL="179705" indent="-179705" defTabSz="321310">
              <a:lnSpc>
                <a:spcPct val="114000"/>
              </a:lnSpc>
              <a:buFontTx/>
              <a:buAutoNum type="arabicPeriod"/>
              <a:defRPr/>
            </a:pPr>
            <a:endParaRPr lang="id-ID" sz="10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endParaRPr lang="id-ID" sz="7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Riset </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telah diseleksi </a:t>
            </a: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sesuai ketentuan LPDP </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oleh Institusi Pengusul</a:t>
            </a: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 </a:t>
            </a:r>
          </a:p>
          <a:p>
            <a:pPr marL="179705" indent="-179705" defTabSz="321310">
              <a:lnSpc>
                <a:spcPct val="114000"/>
              </a:lnSpc>
              <a:buFontTx/>
              <a:buAutoNum type="arabicPeriod"/>
              <a:defRPr/>
            </a:pPr>
            <a:endParaRPr lang="id-ID" sz="12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Memiliki </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studi kelayakan implementasi luaran riset</a:t>
            </a:r>
            <a:r>
              <a:rPr lang="en-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a:t>
            </a:r>
            <a:endPar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endPar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endParaRPr lang="id-ID" sz="7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Memiliki dokumen </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publikasi ilmiah internasional bereputasi atau nasional terakreditasi yang relevan;</a:t>
            </a:r>
          </a:p>
          <a:p>
            <a:pPr marL="179705" indent="-179705" defTabSz="321310">
              <a:lnSpc>
                <a:spcPct val="114000"/>
              </a:lnSpc>
              <a:buFontTx/>
              <a:buAutoNum type="arabicPeriod"/>
              <a:defRPr/>
            </a:pPr>
            <a:endParaRPr lang="id-ID" sz="4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endParaRPr lang="id-ID" sz="7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r>
              <a:rPr lang="id-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Memiliki </a:t>
            </a:r>
            <a:r>
              <a:rPr lang="en-US" alt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Hasil penilaian mandiri (self assessment) TKT mencapai TKT 5</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a:t>
            </a:r>
          </a:p>
          <a:p>
            <a:pPr marL="179705" indent="-179705" defTabSz="321310">
              <a:lnSpc>
                <a:spcPct val="114000"/>
              </a:lnSpc>
              <a:buFontTx/>
              <a:buAutoNum type="arabicPeriod"/>
              <a:defRPr/>
            </a:pPr>
            <a:endParaRPr lang="id-ID" sz="7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endParaRPr lang="id-ID" sz="10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a:p>
            <a:pPr marL="179705" indent="-179705" defTabSz="321310">
              <a:lnSpc>
                <a:spcPct val="114000"/>
              </a:lnSpc>
              <a:buFontTx/>
              <a:buAutoNum type="arabicPeriod"/>
              <a:defRPr/>
            </a:pPr>
            <a:r>
              <a:rPr lang="en-ID" sz="1600" kern="0" dirty="0" err="1">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Memiliki</a:t>
            </a:r>
            <a:r>
              <a:rPr lang="en-ID" sz="1600"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 </a:t>
            </a:r>
            <a:r>
              <a:rPr lang="en-ID" sz="1600" b="1" kern="0" dirty="0" err="1">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mitra</a:t>
            </a:r>
            <a:r>
              <a:rPr lang="en-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 </a:t>
            </a:r>
            <a:r>
              <a:rPr lang="en-ID" sz="1600" b="1" kern="0" dirty="0" err="1">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dengan</a:t>
            </a:r>
            <a:r>
              <a:rPr lang="en-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 </a:t>
            </a:r>
            <a:r>
              <a:rPr lang="en-ID" sz="1600" b="1" kern="0" dirty="0" err="1">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kontribusi</a:t>
            </a:r>
            <a:r>
              <a:rPr lang="en-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 10%</a:t>
            </a:r>
            <a:r>
              <a:rPr lang="id-ID" sz="1600"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rPr>
              <a:t>.</a:t>
            </a:r>
            <a:endParaRPr lang="id-ID" b="1" kern="0" dirty="0">
              <a:solidFill>
                <a:schemeClr val="bg2">
                  <a:lumMod val="10000"/>
                </a:schemeClr>
              </a:solidFill>
              <a:latin typeface="Segoe UI" panose="020B0502040204020203" pitchFamily="34" charset="0"/>
              <a:ea typeface="Century Gothic" panose="020B0502020202020204" pitchFamily="34" charset="0"/>
              <a:cs typeface="Segoe UI" panose="020B0502040204020203" pitchFamily="34" charset="0"/>
            </a:endParaRPr>
          </a:p>
        </p:txBody>
      </p:sp>
      <p:sp>
        <p:nvSpPr>
          <p:cNvPr id="20" name="Rectangle 19">
            <a:extLst>
              <a:ext uri="{FF2B5EF4-FFF2-40B4-BE49-F238E27FC236}">
                <a16:creationId xmlns:a16="http://schemas.microsoft.com/office/drawing/2014/main" xmlns="" id="{6AC63EC2-0624-456A-9875-4E08C4CC5EDB}"/>
              </a:ext>
            </a:extLst>
          </p:cNvPr>
          <p:cNvSpPr/>
          <p:nvPr/>
        </p:nvSpPr>
        <p:spPr>
          <a:xfrm>
            <a:off x="6581978" y="888024"/>
            <a:ext cx="2193229" cy="400110"/>
          </a:xfrm>
          <a:prstGeom prst="rect">
            <a:avLst/>
          </a:prstGeom>
        </p:spPr>
        <p:txBody>
          <a:bodyPr wrap="none">
            <a:spAutoFit/>
          </a:bodyPr>
          <a:lstStyle/>
          <a:p>
            <a:r>
              <a:rPr lang="en-US" sz="2000" b="1" dirty="0">
                <a:solidFill>
                  <a:srgbClr val="FFC000"/>
                </a:solidFill>
                <a:latin typeface="Century Gothic" panose="020B0502020202020204" pitchFamily="34" charset="0"/>
                <a:cs typeface="Segoe UI" panose="020B0502040204020203" pitchFamily="34" charset="0"/>
              </a:rPr>
              <a:t>[IMPLEMENTATIF]</a:t>
            </a:r>
            <a:endParaRPr lang="en-US" sz="2000" dirty="0">
              <a:solidFill>
                <a:schemeClr val="bg1"/>
              </a:solidFill>
              <a:latin typeface="Century Gothic" panose="020B0502020202020204" pitchFamily="34" charset="0"/>
              <a:cs typeface="Segoe UI" panose="020B0502040204020203" pitchFamily="34" charset="0"/>
            </a:endParaRPr>
          </a:p>
        </p:txBody>
      </p:sp>
      <p:sp>
        <p:nvSpPr>
          <p:cNvPr id="21" name="Rectangle: Rounded Corners 20">
            <a:extLst>
              <a:ext uri="{FF2B5EF4-FFF2-40B4-BE49-F238E27FC236}">
                <a16:creationId xmlns:a16="http://schemas.microsoft.com/office/drawing/2014/main" xmlns="" id="{B9FB0C8E-DB1A-4E65-B76A-4B82D5B10C5A}"/>
              </a:ext>
            </a:extLst>
          </p:cNvPr>
          <p:cNvSpPr/>
          <p:nvPr/>
        </p:nvSpPr>
        <p:spPr>
          <a:xfrm>
            <a:off x="6508186" y="2019584"/>
            <a:ext cx="4974291" cy="701749"/>
          </a:xfrm>
          <a:prstGeom prst="roundRect">
            <a:avLst>
              <a:gd name="adj" fmla="val 9091"/>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2" name="Rectangle: Rounded Corners 21">
            <a:extLst>
              <a:ext uri="{FF2B5EF4-FFF2-40B4-BE49-F238E27FC236}">
                <a16:creationId xmlns:a16="http://schemas.microsoft.com/office/drawing/2014/main" xmlns="" id="{2A27C7EA-924C-48BC-B925-61D3194CC016}"/>
              </a:ext>
            </a:extLst>
          </p:cNvPr>
          <p:cNvSpPr/>
          <p:nvPr/>
        </p:nvSpPr>
        <p:spPr>
          <a:xfrm>
            <a:off x="6508186" y="3394075"/>
            <a:ext cx="5500205" cy="1620520"/>
          </a:xfrm>
          <a:prstGeom prst="roundRect">
            <a:avLst>
              <a:gd name="adj" fmla="val 9091"/>
            </a:avLst>
          </a:prstGeom>
          <a:noFill/>
          <a:ln w="19050">
            <a:solidFill>
              <a:srgbClr val="C00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Presentation1 copy1.jpg"/>
          <p:cNvPicPr>
            <a:picLocks noChangeAspect="1"/>
          </p:cNvPicPr>
          <p:nvPr/>
        </p:nvPicPr>
        <p:blipFill rotWithShape="1">
          <a:blip r:embed="rId3" cstate="print"/>
          <a:srcRect t="9983" b="81685"/>
          <a:stretch>
            <a:fillRect/>
          </a:stretch>
        </p:blipFill>
        <p:spPr>
          <a:xfrm>
            <a:off x="0" y="0"/>
            <a:ext cx="12192000" cy="642327"/>
          </a:xfrm>
          <a:prstGeom prst="rect">
            <a:avLst/>
          </a:prstGeom>
        </p:spPr>
      </p:pic>
      <p:graphicFrame>
        <p:nvGraphicFramePr>
          <p:cNvPr id="10" name="Object 9"/>
          <p:cNvGraphicFramePr>
            <a:graphicFrameLocks noChangeAspect="1"/>
          </p:cNvGraphicFramePr>
          <p:nvPr/>
        </p:nvGraphicFramePr>
        <p:xfrm>
          <a:off x="10972802" y="82082"/>
          <a:ext cx="1109382" cy="517713"/>
        </p:xfrm>
        <a:graphic>
          <a:graphicData uri="http://schemas.openxmlformats.org/presentationml/2006/ole">
            <mc:AlternateContent xmlns:mc="http://schemas.openxmlformats.org/markup-compatibility/2006">
              <mc:Choice xmlns:v="urn:schemas-microsoft-com:vml" Requires="v">
                <p:oleObj spid="_x0000_s303118" name="CorelDRAW" r:id="rId4" imgW="711200" imgH="368300" progId="CorelDraw.Graphic.15">
                  <p:embed/>
                </p:oleObj>
              </mc:Choice>
              <mc:Fallback>
                <p:oleObj name="CorelDRAW" r:id="rId4" imgW="711200" imgH="368300" progId="CorelDraw.Graphic.15">
                  <p:embed/>
                  <p:pic>
                    <p:nvPicPr>
                      <p:cNvPr id="10" name="Object 9"/>
                      <p:cNvPicPr/>
                      <p:nvPr/>
                    </p:nvPicPr>
                    <p:blipFill>
                      <a:blip r:embed="rId5"/>
                      <a:stretch>
                        <a:fillRect/>
                      </a:stretch>
                    </p:blipFill>
                    <p:spPr>
                      <a:xfrm>
                        <a:off x="10972802" y="82082"/>
                        <a:ext cx="1109382" cy="517713"/>
                      </a:xfrm>
                      <a:prstGeom prst="rect">
                        <a:avLst/>
                      </a:prstGeom>
                    </p:spPr>
                  </p:pic>
                </p:oleObj>
              </mc:Fallback>
            </mc:AlternateContent>
          </a:graphicData>
        </a:graphic>
      </p:graphicFrame>
      <p:cxnSp>
        <p:nvCxnSpPr>
          <p:cNvPr id="3" name="Straight Connector 2"/>
          <p:cNvCxnSpPr/>
          <p:nvPr/>
        </p:nvCxnSpPr>
        <p:spPr>
          <a:xfrm>
            <a:off x="10868590" y="82082"/>
            <a:ext cx="0" cy="50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6" cstate="print">
            <a:extLst>
              <a:ext uri="{28A0092B-C50C-407E-A947-70E740481C1C}">
                <a14:useLocalDpi xmlns:a14="http://schemas.microsoft.com/office/drawing/2010/main" val="0"/>
              </a:ext>
            </a:extLst>
          </a:blip>
          <a:srcRect l="5073" r="70368"/>
          <a:stretch>
            <a:fillRect/>
          </a:stretch>
        </p:blipFill>
        <p:spPr>
          <a:xfrm>
            <a:off x="10214163" y="36081"/>
            <a:ext cx="550216" cy="563714"/>
          </a:xfrm>
          <a:prstGeom prst="rect">
            <a:avLst/>
          </a:prstGeom>
        </p:spPr>
      </p:pic>
      <p:sp>
        <p:nvSpPr>
          <p:cNvPr id="12" name="TextBox 11"/>
          <p:cNvSpPr txBox="1"/>
          <p:nvPr/>
        </p:nvSpPr>
        <p:spPr>
          <a:xfrm>
            <a:off x="216142" y="61467"/>
            <a:ext cx="9067801" cy="861774"/>
          </a:xfrm>
          <a:prstGeom prst="rect">
            <a:avLst/>
          </a:prstGeom>
          <a:noFill/>
        </p:spPr>
        <p:txBody>
          <a:bodyPr wrap="square" rtlCol="0">
            <a:spAutoFit/>
          </a:bodyPr>
          <a:lstStyle/>
          <a:p>
            <a:r>
              <a:rPr lang="en-US" sz="2500" dirty="0" err="1">
                <a:solidFill>
                  <a:schemeClr val="bg1"/>
                </a:solidFill>
                <a:latin typeface="Century Gothic" panose="020B0502020202020204" pitchFamily="34" charset="0"/>
                <a:cs typeface="Segoe UI" panose="020B0502040204020203" pitchFamily="34" charset="0"/>
              </a:rPr>
              <a:t>Instrumen</a:t>
            </a:r>
            <a:r>
              <a:rPr lang="en-US" sz="2500" dirty="0">
                <a:solidFill>
                  <a:schemeClr val="bg1"/>
                </a:solidFill>
                <a:latin typeface="Century Gothic" panose="020B0502020202020204" pitchFamily="34" charset="0"/>
                <a:cs typeface="Segoe UI" panose="020B0502040204020203" pitchFamily="34" charset="0"/>
              </a:rPr>
              <a:t> </a:t>
            </a:r>
            <a:r>
              <a:rPr lang="en-US" sz="2500" dirty="0" err="1">
                <a:solidFill>
                  <a:schemeClr val="bg1"/>
                </a:solidFill>
                <a:latin typeface="Century Gothic" panose="020B0502020202020204" pitchFamily="34" charset="0"/>
                <a:cs typeface="Segoe UI" panose="020B0502040204020203" pitchFamily="34" charset="0"/>
              </a:rPr>
              <a:t>Penilaian</a:t>
            </a:r>
            <a:r>
              <a:rPr lang="en-US" sz="2500" dirty="0">
                <a:solidFill>
                  <a:schemeClr val="bg1"/>
                </a:solidFill>
                <a:latin typeface="Century Gothic" panose="020B0502020202020204" pitchFamily="34" charset="0"/>
                <a:cs typeface="Segoe UI" panose="020B0502040204020203" pitchFamily="34" charset="0"/>
              </a:rPr>
              <a:t> </a:t>
            </a:r>
            <a:r>
              <a:rPr lang="en-US" sz="2500" i="1" dirty="0">
                <a:solidFill>
                  <a:schemeClr val="bg1"/>
                </a:solidFill>
                <a:latin typeface="Century Gothic" panose="020B0502020202020204" pitchFamily="34" charset="0"/>
                <a:cs typeface="Segoe UI" panose="020B0502040204020203" pitchFamily="34" charset="0"/>
              </a:rPr>
              <a:t>Desk</a:t>
            </a:r>
            <a:r>
              <a:rPr lang="en-US" sz="2500" dirty="0">
                <a:solidFill>
                  <a:schemeClr val="bg1"/>
                </a:solidFill>
                <a:latin typeface="Century Gothic" panose="020B0502020202020204" pitchFamily="34" charset="0"/>
                <a:cs typeface="Segoe UI" panose="020B0502040204020203" pitchFamily="34" charset="0"/>
              </a:rPr>
              <a:t> </a:t>
            </a:r>
            <a:r>
              <a:rPr lang="en-US" sz="2500" dirty="0" err="1">
                <a:solidFill>
                  <a:schemeClr val="bg1"/>
                </a:solidFill>
                <a:latin typeface="Century Gothic" panose="020B0502020202020204" pitchFamily="34" charset="0"/>
                <a:cs typeface="Segoe UI" panose="020B0502040204020203" pitchFamily="34" charset="0"/>
              </a:rPr>
              <a:t>Evaluasi</a:t>
            </a:r>
            <a:r>
              <a:rPr lang="en-US" sz="2500" dirty="0">
                <a:solidFill>
                  <a:schemeClr val="bg1"/>
                </a:solidFill>
                <a:latin typeface="Century Gothic" panose="020B0502020202020204" pitchFamily="34" charset="0"/>
                <a:cs typeface="Segoe UI" panose="020B0502040204020203" pitchFamily="34" charset="0"/>
              </a:rPr>
              <a:t> </a:t>
            </a:r>
            <a:r>
              <a:rPr lang="en-US" sz="2400" b="1" dirty="0">
                <a:solidFill>
                  <a:srgbClr val="FFC000"/>
                </a:solidFill>
                <a:latin typeface="Century Gothic" panose="020B0502020202020204" pitchFamily="34" charset="0"/>
                <a:cs typeface="Segoe UI" panose="020B0502040204020203" pitchFamily="34" charset="0"/>
              </a:rPr>
              <a:t>[KOMERSIAL]</a:t>
            </a:r>
            <a:endParaRPr lang="en-ID" sz="2400" dirty="0"/>
          </a:p>
          <a:p>
            <a:endParaRPr lang="en-US" sz="2500" dirty="0">
              <a:solidFill>
                <a:schemeClr val="bg1"/>
              </a:solidFill>
              <a:latin typeface="Century Gothic" panose="020B0502020202020204" pitchFamily="34" charset="0"/>
              <a:cs typeface="Segoe UI" panose="020B0502040204020203" pitchFamily="34" charset="0"/>
            </a:endParaRPr>
          </a:p>
        </p:txBody>
      </p:sp>
      <p:sp>
        <p:nvSpPr>
          <p:cNvPr id="4" name="Slide Number Placeholder 3"/>
          <p:cNvSpPr>
            <a:spLocks noGrp="1"/>
          </p:cNvSpPr>
          <p:nvPr>
            <p:ph type="sldNum" sz="quarter" idx="12"/>
          </p:nvPr>
        </p:nvSpPr>
        <p:spPr/>
        <p:txBody>
          <a:bodyPr/>
          <a:lstStyle/>
          <a:p>
            <a:fld id="{4BF1F654-3CB5-42E1-BDF3-9E0B30BD1518}" type="slidenum">
              <a:rPr lang="en-US" smtClean="0"/>
              <a:t>18</a:t>
            </a:fld>
            <a:endParaRPr lang="en-US"/>
          </a:p>
        </p:txBody>
      </p:sp>
      <p:pic>
        <p:nvPicPr>
          <p:cNvPr id="2" name="Picture 1"/>
          <p:cNvPicPr>
            <a:picLocks noChangeAspect="1"/>
          </p:cNvPicPr>
          <p:nvPr/>
        </p:nvPicPr>
        <p:blipFill rotWithShape="1">
          <a:blip r:embed="rId7"/>
          <a:srcRect t="26210" b="14727"/>
          <a:stretch/>
        </p:blipFill>
        <p:spPr>
          <a:xfrm>
            <a:off x="1421466" y="803971"/>
            <a:ext cx="9067801" cy="5743782"/>
          </a:xfrm>
          <a:prstGeom prst="rect">
            <a:avLst/>
          </a:prstGeom>
        </p:spPr>
      </p:pic>
      <p:sp>
        <p:nvSpPr>
          <p:cNvPr id="5" name="Rectangle 4">
            <a:extLst>
              <a:ext uri="{FF2B5EF4-FFF2-40B4-BE49-F238E27FC236}">
                <a16:creationId xmlns:a16="http://schemas.microsoft.com/office/drawing/2014/main" xmlns="" id="{27B56655-0EFB-48F9-ACCD-697BA0AC80A6}"/>
              </a:ext>
            </a:extLst>
          </p:cNvPr>
          <p:cNvSpPr/>
          <p:nvPr/>
        </p:nvSpPr>
        <p:spPr>
          <a:xfrm>
            <a:off x="10489271" y="642327"/>
            <a:ext cx="1702725" cy="563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14" name="Footer Placeholder 6">
            <a:extLst>
              <a:ext uri="{FF2B5EF4-FFF2-40B4-BE49-F238E27FC236}">
                <a16:creationId xmlns:a16="http://schemas.microsoft.com/office/drawing/2014/main" xmlns="" id="{658BAEBC-ED51-41C9-B28D-72039D2A2797}"/>
              </a:ext>
            </a:extLst>
          </p:cNvPr>
          <p:cNvSpPr>
            <a:spLocks noGrp="1"/>
          </p:cNvSpPr>
          <p:nvPr>
            <p:ph type="ftr" sz="quarter" idx="3"/>
          </p:nvPr>
        </p:nvSpPr>
        <p:spPr>
          <a:xfrm>
            <a:off x="1743075" y="6510336"/>
            <a:ext cx="2228850" cy="365125"/>
          </a:xfrm>
        </p:spPr>
        <p:txBody>
          <a:bodyPr/>
          <a:lstStyle/>
          <a:p>
            <a:r>
              <a:rPr lang="en-US" dirty="0"/>
              <a:t>www.lpdp.kemenkeu.go.id</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3" descr="Presentation1 copy1.jpg"/>
          <p:cNvPicPr>
            <a:picLocks noChangeAspect="1"/>
          </p:cNvPicPr>
          <p:nvPr/>
        </p:nvPicPr>
        <p:blipFill rotWithShape="1">
          <a:blip r:embed="rId4" cstate="print"/>
          <a:srcRect t="9983" b="81685"/>
          <a:stretch>
            <a:fillRect/>
          </a:stretch>
        </p:blipFill>
        <p:spPr>
          <a:xfrm>
            <a:off x="0" y="0"/>
            <a:ext cx="12192000" cy="642327"/>
          </a:xfrm>
          <a:prstGeom prst="rect">
            <a:avLst/>
          </a:prstGeom>
        </p:spPr>
      </p:pic>
      <p:graphicFrame>
        <p:nvGraphicFramePr>
          <p:cNvPr id="10" name="Object 9"/>
          <p:cNvGraphicFramePr>
            <a:graphicFrameLocks noChangeAspect="1"/>
          </p:cNvGraphicFramePr>
          <p:nvPr/>
        </p:nvGraphicFramePr>
        <p:xfrm>
          <a:off x="10972802" y="82082"/>
          <a:ext cx="1109382" cy="517713"/>
        </p:xfrm>
        <a:graphic>
          <a:graphicData uri="http://schemas.openxmlformats.org/presentationml/2006/ole">
            <mc:AlternateContent xmlns:mc="http://schemas.openxmlformats.org/markup-compatibility/2006">
              <mc:Choice xmlns:v="urn:schemas-microsoft-com:vml" Requires="v">
                <p:oleObj spid="_x0000_s304142" name="CorelDRAW" r:id="rId5" imgW="711200" imgH="368300" progId="CorelDraw.Graphic.15">
                  <p:embed/>
                </p:oleObj>
              </mc:Choice>
              <mc:Fallback>
                <p:oleObj name="CorelDRAW" r:id="rId5" imgW="711200" imgH="368300" progId="CorelDraw.Graphic.15">
                  <p:embed/>
                  <p:pic>
                    <p:nvPicPr>
                      <p:cNvPr id="10" name="Object 9"/>
                      <p:cNvPicPr/>
                      <p:nvPr/>
                    </p:nvPicPr>
                    <p:blipFill>
                      <a:blip r:embed="rId6"/>
                      <a:stretch>
                        <a:fillRect/>
                      </a:stretch>
                    </p:blipFill>
                    <p:spPr>
                      <a:xfrm>
                        <a:off x="10972802" y="82082"/>
                        <a:ext cx="1109382" cy="517713"/>
                      </a:xfrm>
                      <a:prstGeom prst="rect">
                        <a:avLst/>
                      </a:prstGeom>
                    </p:spPr>
                  </p:pic>
                </p:oleObj>
              </mc:Fallback>
            </mc:AlternateContent>
          </a:graphicData>
        </a:graphic>
      </p:graphicFrame>
      <p:cxnSp>
        <p:nvCxnSpPr>
          <p:cNvPr id="3" name="Straight Connector 2"/>
          <p:cNvCxnSpPr/>
          <p:nvPr/>
        </p:nvCxnSpPr>
        <p:spPr>
          <a:xfrm>
            <a:off x="10868590" y="82082"/>
            <a:ext cx="0" cy="50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7" cstate="print">
            <a:extLst>
              <a:ext uri="{28A0092B-C50C-407E-A947-70E740481C1C}">
                <a14:useLocalDpi xmlns:a14="http://schemas.microsoft.com/office/drawing/2010/main" val="0"/>
              </a:ext>
            </a:extLst>
          </a:blip>
          <a:srcRect l="5073" r="70368"/>
          <a:stretch>
            <a:fillRect/>
          </a:stretch>
        </p:blipFill>
        <p:spPr>
          <a:xfrm>
            <a:off x="10214163" y="36081"/>
            <a:ext cx="550216" cy="563714"/>
          </a:xfrm>
          <a:prstGeom prst="rect">
            <a:avLst/>
          </a:prstGeom>
        </p:spPr>
      </p:pic>
      <p:sp>
        <p:nvSpPr>
          <p:cNvPr id="12" name="TextBox 11"/>
          <p:cNvSpPr txBox="1"/>
          <p:nvPr/>
        </p:nvSpPr>
        <p:spPr>
          <a:xfrm>
            <a:off x="216142" y="61467"/>
            <a:ext cx="9067801" cy="1231106"/>
          </a:xfrm>
          <a:prstGeom prst="rect">
            <a:avLst/>
          </a:prstGeom>
          <a:noFill/>
        </p:spPr>
        <p:txBody>
          <a:bodyPr wrap="square" rtlCol="0">
            <a:spAutoFit/>
          </a:bodyPr>
          <a:lstStyle/>
          <a:p>
            <a:r>
              <a:rPr lang="en-US" sz="2500" dirty="0" err="1">
                <a:solidFill>
                  <a:schemeClr val="bg1"/>
                </a:solidFill>
                <a:latin typeface="Century Gothic" panose="020B0502020202020204" pitchFamily="34" charset="0"/>
                <a:cs typeface="Segoe UI" panose="020B0502040204020203" pitchFamily="34" charset="0"/>
              </a:rPr>
              <a:t>Instrumen</a:t>
            </a:r>
            <a:r>
              <a:rPr lang="en-US" sz="2500" dirty="0">
                <a:solidFill>
                  <a:schemeClr val="bg1"/>
                </a:solidFill>
                <a:latin typeface="Century Gothic" panose="020B0502020202020204" pitchFamily="34" charset="0"/>
                <a:cs typeface="Segoe UI" panose="020B0502040204020203" pitchFamily="34" charset="0"/>
              </a:rPr>
              <a:t> </a:t>
            </a:r>
            <a:r>
              <a:rPr lang="en-US" sz="2500" dirty="0" err="1">
                <a:solidFill>
                  <a:schemeClr val="bg1"/>
                </a:solidFill>
                <a:latin typeface="Century Gothic" panose="020B0502020202020204" pitchFamily="34" charset="0"/>
                <a:cs typeface="Segoe UI" panose="020B0502040204020203" pitchFamily="34" charset="0"/>
              </a:rPr>
              <a:t>Penilaian</a:t>
            </a:r>
            <a:r>
              <a:rPr lang="en-US" sz="2500" dirty="0">
                <a:solidFill>
                  <a:schemeClr val="bg1"/>
                </a:solidFill>
                <a:latin typeface="Century Gothic" panose="020B0502020202020204" pitchFamily="34" charset="0"/>
                <a:cs typeface="Segoe UI" panose="020B0502040204020203" pitchFamily="34" charset="0"/>
              </a:rPr>
              <a:t> </a:t>
            </a:r>
            <a:r>
              <a:rPr lang="en-US" sz="2500" i="1" dirty="0">
                <a:solidFill>
                  <a:schemeClr val="bg1"/>
                </a:solidFill>
                <a:latin typeface="Century Gothic" panose="020B0502020202020204" pitchFamily="34" charset="0"/>
                <a:cs typeface="Segoe UI" panose="020B0502040204020203" pitchFamily="34" charset="0"/>
              </a:rPr>
              <a:t>Desk</a:t>
            </a:r>
            <a:r>
              <a:rPr lang="en-US" sz="2500" dirty="0">
                <a:solidFill>
                  <a:schemeClr val="bg1"/>
                </a:solidFill>
                <a:latin typeface="Century Gothic" panose="020B0502020202020204" pitchFamily="34" charset="0"/>
                <a:cs typeface="Segoe UI" panose="020B0502040204020203" pitchFamily="34" charset="0"/>
              </a:rPr>
              <a:t> </a:t>
            </a:r>
            <a:r>
              <a:rPr lang="en-US" sz="2500" dirty="0" err="1">
                <a:solidFill>
                  <a:schemeClr val="bg1"/>
                </a:solidFill>
                <a:latin typeface="Century Gothic" panose="020B0502020202020204" pitchFamily="34" charset="0"/>
                <a:cs typeface="Segoe UI" panose="020B0502040204020203" pitchFamily="34" charset="0"/>
              </a:rPr>
              <a:t>Evaluasi</a:t>
            </a:r>
            <a:r>
              <a:rPr lang="en-US" sz="2500" dirty="0">
                <a:solidFill>
                  <a:schemeClr val="bg1"/>
                </a:solidFill>
                <a:latin typeface="Century Gothic" panose="020B0502020202020204" pitchFamily="34" charset="0"/>
                <a:cs typeface="Segoe UI" panose="020B0502040204020203" pitchFamily="34" charset="0"/>
              </a:rPr>
              <a:t> </a:t>
            </a:r>
            <a:r>
              <a:rPr lang="en-US" sz="2400" b="1" dirty="0">
                <a:solidFill>
                  <a:srgbClr val="FFC000"/>
                </a:solidFill>
                <a:latin typeface="Century Gothic" panose="020B0502020202020204" pitchFamily="34" charset="0"/>
                <a:cs typeface="Segoe UI" panose="020B0502040204020203" pitchFamily="34" charset="0"/>
              </a:rPr>
              <a:t>[IMPLEMENTATIF]</a:t>
            </a:r>
            <a:endParaRPr lang="en-US" sz="2400" dirty="0">
              <a:solidFill>
                <a:schemeClr val="bg1"/>
              </a:solidFill>
              <a:latin typeface="Century Gothic" panose="020B0502020202020204" pitchFamily="34" charset="0"/>
              <a:cs typeface="Segoe UI" panose="020B0502040204020203" pitchFamily="34" charset="0"/>
            </a:endParaRPr>
          </a:p>
          <a:p>
            <a:endParaRPr lang="en-ID" sz="2400" dirty="0"/>
          </a:p>
          <a:p>
            <a:endParaRPr lang="en-US" sz="2500" dirty="0">
              <a:solidFill>
                <a:schemeClr val="bg1"/>
              </a:solidFill>
              <a:latin typeface="Century Gothic" panose="020B0502020202020204" pitchFamily="34" charset="0"/>
              <a:cs typeface="Segoe UI" panose="020B0502040204020203" pitchFamily="34" charset="0"/>
            </a:endParaRPr>
          </a:p>
        </p:txBody>
      </p:sp>
      <p:sp>
        <p:nvSpPr>
          <p:cNvPr id="4" name="Slide Number Placeholder 3"/>
          <p:cNvSpPr>
            <a:spLocks noGrp="1"/>
          </p:cNvSpPr>
          <p:nvPr>
            <p:ph type="sldNum" sz="quarter" idx="12"/>
          </p:nvPr>
        </p:nvSpPr>
        <p:spPr/>
        <p:txBody>
          <a:bodyPr/>
          <a:lstStyle/>
          <a:p>
            <a:fld id="{4BF1F654-3CB5-42E1-BDF3-9E0B30BD1518}" type="slidenum">
              <a:rPr lang="en-US" smtClean="0"/>
              <a:t>19</a:t>
            </a:fld>
            <a:endParaRPr lang="en-US"/>
          </a:p>
        </p:txBody>
      </p:sp>
      <p:pic>
        <p:nvPicPr>
          <p:cNvPr id="5" name="Picture 4"/>
          <p:cNvPicPr>
            <a:picLocks noChangeAspect="1"/>
          </p:cNvPicPr>
          <p:nvPr/>
        </p:nvPicPr>
        <p:blipFill rotWithShape="1">
          <a:blip r:embed="rId8"/>
          <a:srcRect t="24496" b="14260"/>
          <a:stretch/>
        </p:blipFill>
        <p:spPr>
          <a:xfrm>
            <a:off x="1888855" y="703794"/>
            <a:ext cx="8414290" cy="5704762"/>
          </a:xfrm>
          <a:prstGeom prst="rect">
            <a:avLst/>
          </a:prstGeom>
        </p:spPr>
      </p:pic>
      <p:sp>
        <p:nvSpPr>
          <p:cNvPr id="13" name="Footer Placeholder 6">
            <a:extLst>
              <a:ext uri="{FF2B5EF4-FFF2-40B4-BE49-F238E27FC236}">
                <a16:creationId xmlns:a16="http://schemas.microsoft.com/office/drawing/2014/main" xmlns="" id="{912875F0-BB47-4569-AD0D-54F1D66E55ED}"/>
              </a:ext>
            </a:extLst>
          </p:cNvPr>
          <p:cNvSpPr>
            <a:spLocks noGrp="1"/>
          </p:cNvSpPr>
          <p:nvPr>
            <p:ph type="ftr" sz="quarter" idx="3"/>
          </p:nvPr>
        </p:nvSpPr>
        <p:spPr>
          <a:xfrm>
            <a:off x="1743075" y="6510336"/>
            <a:ext cx="2228850" cy="365125"/>
          </a:xfrm>
        </p:spPr>
        <p:txBody>
          <a:bodyPr/>
          <a:lstStyle/>
          <a:p>
            <a:r>
              <a:rPr lang="en-US" dirty="0"/>
              <a:t>www.lpdp.kemenkeu.go.id</a:t>
            </a:r>
          </a:p>
        </p:txBody>
      </p:sp>
      <p:sp>
        <p:nvSpPr>
          <p:cNvPr id="14" name="Rectangle 13">
            <a:extLst>
              <a:ext uri="{FF2B5EF4-FFF2-40B4-BE49-F238E27FC236}">
                <a16:creationId xmlns:a16="http://schemas.microsoft.com/office/drawing/2014/main" xmlns="" id="{EB31F6D3-3AF1-4F3F-8BF1-1053EA44E85D}"/>
              </a:ext>
            </a:extLst>
          </p:cNvPr>
          <p:cNvSpPr/>
          <p:nvPr/>
        </p:nvSpPr>
        <p:spPr>
          <a:xfrm>
            <a:off x="10489271" y="642327"/>
            <a:ext cx="1702725" cy="563714"/>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Arrow: Right 11"/>
          <p:cNvSpPr/>
          <p:nvPr/>
        </p:nvSpPr>
        <p:spPr>
          <a:xfrm>
            <a:off x="7603066" y="1778532"/>
            <a:ext cx="569337" cy="5647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45" name="Arrow: Right 44"/>
          <p:cNvSpPr/>
          <p:nvPr/>
        </p:nvSpPr>
        <p:spPr>
          <a:xfrm>
            <a:off x="7603066" y="5014757"/>
            <a:ext cx="568896" cy="56477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6" name="Slide Number Placeholder 25"/>
          <p:cNvSpPr>
            <a:spLocks noGrp="1"/>
          </p:cNvSpPr>
          <p:nvPr>
            <p:ph type="sldNum" sz="quarter" idx="4294967295"/>
          </p:nvPr>
        </p:nvSpPr>
        <p:spPr>
          <a:xfrm>
            <a:off x="11174413" y="6538913"/>
            <a:ext cx="1017587" cy="365125"/>
          </a:xfrm>
        </p:spPr>
        <p:txBody>
          <a:bodyPr/>
          <a:lstStyle/>
          <a:p>
            <a:fld id="{0968B721-5F74-419E-99CF-829E93200176}" type="slidenum">
              <a:rPr lang="en-US" smtClean="0"/>
              <a:t>2</a:t>
            </a:fld>
            <a:endParaRPr lang="en-US" dirty="0"/>
          </a:p>
        </p:txBody>
      </p:sp>
      <p:sp>
        <p:nvSpPr>
          <p:cNvPr id="28" name="Footer Placeholder 6"/>
          <p:cNvSpPr>
            <a:spLocks noGrp="1"/>
          </p:cNvSpPr>
          <p:nvPr>
            <p:ph type="ftr" sz="quarter" idx="3"/>
          </p:nvPr>
        </p:nvSpPr>
        <p:spPr>
          <a:xfrm>
            <a:off x="1743075" y="6510336"/>
            <a:ext cx="2228850" cy="365125"/>
          </a:xfrm>
        </p:spPr>
        <p:txBody>
          <a:bodyPr/>
          <a:lstStyle/>
          <a:p>
            <a:r>
              <a:rPr lang="en-US" dirty="0"/>
              <a:t>www.lpdp.kemenkeu.go.id</a:t>
            </a:r>
          </a:p>
        </p:txBody>
      </p:sp>
      <p:sp>
        <p:nvSpPr>
          <p:cNvPr id="27" name="Rectangle: Rounded Corners 26"/>
          <p:cNvSpPr/>
          <p:nvPr/>
        </p:nvSpPr>
        <p:spPr>
          <a:xfrm>
            <a:off x="3545305" y="4463445"/>
            <a:ext cx="4049294" cy="1645658"/>
          </a:xfrm>
          <a:prstGeom prst="roundRect">
            <a:avLst>
              <a:gd name="adj" fmla="val 4453"/>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29" name="Rectangle: Rounded Corners 28"/>
          <p:cNvSpPr/>
          <p:nvPr/>
        </p:nvSpPr>
        <p:spPr>
          <a:xfrm>
            <a:off x="4157763" y="1297959"/>
            <a:ext cx="3445303" cy="1525925"/>
          </a:xfrm>
          <a:prstGeom prst="roundRect">
            <a:avLst>
              <a:gd name="adj" fmla="val 993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0" name="Rectangle 29"/>
          <p:cNvSpPr/>
          <p:nvPr/>
        </p:nvSpPr>
        <p:spPr>
          <a:xfrm>
            <a:off x="8172403" y="1260316"/>
            <a:ext cx="3664193" cy="5047536"/>
          </a:xfrm>
          <a:prstGeom prst="rect">
            <a:avLst/>
          </a:prstGeom>
          <a:solidFill>
            <a:schemeClr val="accent1">
              <a:lumMod val="20000"/>
              <a:lumOff val="80000"/>
            </a:schemeClr>
          </a:solidFill>
          <a:ln>
            <a:solidFill>
              <a:schemeClr val="accent1">
                <a:lumMod val="50000"/>
              </a:schemeClr>
            </a:solidFill>
          </a:ln>
        </p:spPr>
        <p:txBody>
          <a:bodyPr wrap="square">
            <a:spAutoFit/>
          </a:bodyPr>
          <a:lstStyle/>
          <a:p>
            <a:pPr marL="342900" indent="-255905" defTabSz="321310">
              <a:buFont typeface="+mj-lt"/>
              <a:buAutoNum type="arabicPeriod"/>
              <a:defRPr/>
            </a:pPr>
            <a:endParaRPr lang="en-ID" sz="1500" i="1" kern="0" dirty="0">
              <a:latin typeface="Century Gothic" panose="020B0502020202020204" charset="0"/>
              <a:ea typeface="Century Gothic" panose="020B0502020202020204" charset="0"/>
              <a:cs typeface="Segoe UI" panose="020B0502040204020203" pitchFamily="34" charset="0"/>
            </a:endParaRPr>
          </a:p>
          <a:p>
            <a:pPr marL="86995" defTabSz="321310">
              <a:defRPr/>
            </a:pPr>
            <a:endParaRPr lang="en-ID" sz="14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id-ID" sz="1500" i="1" kern="0" dirty="0">
                <a:latin typeface="Century Gothic" panose="020B0502020202020204" charset="0"/>
                <a:ea typeface="Century Gothic" panose="020B0502020202020204" charset="0"/>
                <a:cs typeface="Segoe UI" panose="020B0502040204020203" pitchFamily="34" charset="0"/>
              </a:rPr>
              <a:t>Pangan, </a:t>
            </a:r>
          </a:p>
          <a:p>
            <a:pPr marL="342900" indent="-255905" defTabSz="321310">
              <a:buFont typeface="+mj-lt"/>
              <a:buAutoNum type="arabicPeriod"/>
              <a:defRPr/>
            </a:pPr>
            <a:endParaRPr lang="en-ID" sz="5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id-ID" sz="1500" i="1" kern="0" dirty="0">
                <a:latin typeface="Century Gothic" panose="020B0502020202020204" charset="0"/>
                <a:ea typeface="Century Gothic" panose="020B0502020202020204" charset="0"/>
                <a:cs typeface="Segoe UI" panose="020B0502040204020203" pitchFamily="34" charset="0"/>
              </a:rPr>
              <a:t>Energi,</a:t>
            </a:r>
          </a:p>
          <a:p>
            <a:pPr marL="342900" indent="-255905" defTabSz="321310">
              <a:buFont typeface="+mj-lt"/>
              <a:buAutoNum type="arabicPeriod"/>
              <a:defRPr/>
            </a:pPr>
            <a:endParaRPr lang="en-ID" sz="6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en-ID" sz="1500" b="1" i="1" kern="0" dirty="0">
                <a:solidFill>
                  <a:srgbClr val="C00000"/>
                </a:solidFill>
                <a:latin typeface="Century Gothic" panose="020B0502020202020204" charset="0"/>
                <a:ea typeface="Century Gothic" panose="020B0502020202020204" charset="0"/>
                <a:cs typeface="Segoe UI" panose="020B0502040204020203" pitchFamily="34" charset="0"/>
              </a:rPr>
              <a:t>[</a:t>
            </a:r>
            <a:r>
              <a:rPr lang="id-ID" sz="1500" b="1" i="1" kern="0" dirty="0">
                <a:solidFill>
                  <a:srgbClr val="C00000"/>
                </a:solidFill>
                <a:latin typeface="Century Gothic" panose="020B0502020202020204" charset="0"/>
                <a:ea typeface="Century Gothic" panose="020B0502020202020204" charset="0"/>
                <a:cs typeface="Segoe UI" panose="020B0502040204020203" pitchFamily="34" charset="0"/>
              </a:rPr>
              <a:t>Kesehatan dan Obat</a:t>
            </a:r>
            <a:r>
              <a:rPr lang="en-ID" sz="1500" b="1" i="1" kern="0" dirty="0">
                <a:solidFill>
                  <a:srgbClr val="C00000"/>
                </a:solidFill>
                <a:latin typeface="Century Gothic" panose="020B0502020202020204" charset="0"/>
                <a:ea typeface="Century Gothic" panose="020B0502020202020204" charset="0"/>
                <a:cs typeface="Segoe UI" panose="020B0502040204020203" pitchFamily="34" charset="0"/>
              </a:rPr>
              <a:t>]</a:t>
            </a:r>
            <a:r>
              <a:rPr lang="id-ID" sz="1500" i="1" kern="0" dirty="0">
                <a:latin typeface="Century Gothic" panose="020B0502020202020204" charset="0"/>
                <a:ea typeface="Century Gothic" panose="020B0502020202020204" charset="0"/>
                <a:cs typeface="Segoe UI" panose="020B0502040204020203" pitchFamily="34" charset="0"/>
              </a:rPr>
              <a:t>, </a:t>
            </a:r>
          </a:p>
          <a:p>
            <a:pPr marL="342900" indent="-255905" defTabSz="321310">
              <a:buFont typeface="+mj-lt"/>
              <a:buAutoNum type="arabicPeriod"/>
              <a:defRPr/>
            </a:pPr>
            <a:endParaRPr lang="en-ID" sz="6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id-ID" sz="1600" i="1" kern="0" dirty="0">
                <a:latin typeface="Century Gothic" panose="020B0502020202020204" charset="0"/>
                <a:ea typeface="Century Gothic" panose="020B0502020202020204" charset="0"/>
                <a:cs typeface="Segoe UI" panose="020B0502040204020203" pitchFamily="34" charset="0"/>
              </a:rPr>
              <a:t>Transportasi</a:t>
            </a:r>
            <a:r>
              <a:rPr lang="en-ID" sz="1600" b="1" i="1" kern="0" dirty="0">
                <a:solidFill>
                  <a:srgbClr val="961314"/>
                </a:solidFill>
                <a:latin typeface="Century Gothic" panose="020B0502020202020204" charset="0"/>
                <a:ea typeface="Century Gothic" panose="020B0502020202020204" charset="0"/>
                <a:cs typeface="Segoe UI" panose="020B0502040204020203" pitchFamily="34" charset="0"/>
              </a:rPr>
              <a:t> </a:t>
            </a:r>
            <a:r>
              <a:rPr lang="en-ID" sz="1600" b="1" i="1" kern="0" dirty="0">
                <a:solidFill>
                  <a:srgbClr val="C00000"/>
                </a:solidFill>
                <a:latin typeface="Century Gothic" panose="020B0502020202020204" charset="0"/>
                <a:ea typeface="Century Gothic" panose="020B0502020202020204" charset="0"/>
                <a:cs typeface="Segoe UI" panose="020B0502040204020203" pitchFamily="34" charset="0"/>
              </a:rPr>
              <a:t>[</a:t>
            </a:r>
            <a:r>
              <a:rPr lang="en-ID" sz="1600" b="1" i="1" kern="0" dirty="0" err="1">
                <a:solidFill>
                  <a:srgbClr val="C00000"/>
                </a:solidFill>
                <a:latin typeface="Century Gothic" panose="020B0502020202020204" charset="0"/>
                <a:ea typeface="Century Gothic" panose="020B0502020202020204" charset="0"/>
                <a:cs typeface="Segoe UI" panose="020B0502040204020203" pitchFamily="34" charset="0"/>
              </a:rPr>
              <a:t>Kendaraan</a:t>
            </a:r>
            <a:r>
              <a:rPr lang="en-ID" sz="1600" b="1" i="1" kern="0" dirty="0">
                <a:solidFill>
                  <a:srgbClr val="C00000"/>
                </a:solidFill>
                <a:latin typeface="Century Gothic" panose="020B0502020202020204" charset="0"/>
                <a:ea typeface="Century Gothic" panose="020B0502020202020204" charset="0"/>
                <a:cs typeface="Segoe UI" panose="020B0502040204020203" pitchFamily="34" charset="0"/>
              </a:rPr>
              <a:t> </a:t>
            </a:r>
            <a:r>
              <a:rPr lang="en-ID" sz="1600" b="1" i="1" kern="0" dirty="0" err="1">
                <a:solidFill>
                  <a:srgbClr val="C00000"/>
                </a:solidFill>
                <a:latin typeface="Century Gothic" panose="020B0502020202020204" charset="0"/>
                <a:ea typeface="Century Gothic" panose="020B0502020202020204" charset="0"/>
                <a:cs typeface="Segoe UI" panose="020B0502040204020203" pitchFamily="34" charset="0"/>
              </a:rPr>
              <a:t>Listrik</a:t>
            </a:r>
            <a:r>
              <a:rPr lang="en-ID" sz="1600" b="1" i="1" kern="0" dirty="0">
                <a:solidFill>
                  <a:srgbClr val="C00000"/>
                </a:solidFill>
                <a:latin typeface="Century Gothic" panose="020B0502020202020204" charset="0"/>
                <a:ea typeface="Century Gothic" panose="020B0502020202020204" charset="0"/>
                <a:cs typeface="Segoe UI" panose="020B0502040204020203" pitchFamily="34" charset="0"/>
              </a:rPr>
              <a:t>]</a:t>
            </a:r>
            <a:r>
              <a:rPr lang="id-ID" sz="1500" i="1" kern="0" dirty="0">
                <a:latin typeface="Century Gothic" panose="020B0502020202020204" charset="0"/>
                <a:ea typeface="Century Gothic" panose="020B0502020202020204" charset="0"/>
                <a:cs typeface="Segoe UI" panose="020B0502040204020203" pitchFamily="34" charset="0"/>
              </a:rPr>
              <a:t>, </a:t>
            </a:r>
          </a:p>
          <a:p>
            <a:pPr marL="342900" indent="-255905" defTabSz="321310">
              <a:buFont typeface="+mj-lt"/>
              <a:buAutoNum type="arabicPeriod"/>
              <a:defRPr/>
            </a:pPr>
            <a:endParaRPr lang="en-ID" sz="5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id-ID" sz="1500" i="1" kern="0" dirty="0">
                <a:latin typeface="Century Gothic" panose="020B0502020202020204" charset="0"/>
                <a:ea typeface="Century Gothic" panose="020B0502020202020204" charset="0"/>
                <a:cs typeface="Segoe UI" panose="020B0502040204020203" pitchFamily="34" charset="0"/>
              </a:rPr>
              <a:t>Informasi dan Komunikasi</a:t>
            </a:r>
            <a:r>
              <a:rPr lang="en-ID" sz="1500" i="1" kern="0" dirty="0">
                <a:latin typeface="Century Gothic" panose="020B0502020202020204" charset="0"/>
                <a:ea typeface="Century Gothic" panose="020B0502020202020204" charset="0"/>
                <a:cs typeface="Segoe UI" panose="020B0502040204020203" pitchFamily="34" charset="0"/>
              </a:rPr>
              <a:t> </a:t>
            </a:r>
            <a:r>
              <a:rPr lang="en-ID" sz="1500" b="1" i="1" kern="0" dirty="0">
                <a:solidFill>
                  <a:srgbClr val="C00000"/>
                </a:solidFill>
                <a:latin typeface="Century Gothic" panose="020B0502020202020204" charset="0"/>
                <a:ea typeface="Century Gothic" panose="020B0502020202020204" charset="0"/>
                <a:cs typeface="Segoe UI" panose="020B0502040204020203" pitchFamily="34" charset="0"/>
              </a:rPr>
              <a:t>[I.4.0]</a:t>
            </a:r>
            <a:r>
              <a:rPr lang="id-ID" sz="1500" i="1" kern="0" dirty="0">
                <a:latin typeface="Century Gothic" panose="020B0502020202020204" charset="0"/>
                <a:ea typeface="Century Gothic" panose="020B0502020202020204" charset="0"/>
                <a:cs typeface="Segoe UI" panose="020B0502040204020203" pitchFamily="34" charset="0"/>
              </a:rPr>
              <a:t>, </a:t>
            </a:r>
          </a:p>
          <a:p>
            <a:pPr marL="342900" indent="-255905" defTabSz="321310">
              <a:buFont typeface="+mj-lt"/>
              <a:buAutoNum type="arabicPeriod"/>
              <a:defRPr/>
            </a:pPr>
            <a:endParaRPr lang="en-ID" sz="5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id-ID" sz="1500" i="1" kern="0" dirty="0">
                <a:latin typeface="Century Gothic" panose="020B0502020202020204" charset="0"/>
                <a:ea typeface="Century Gothic" panose="020B0502020202020204" charset="0"/>
                <a:cs typeface="Segoe UI" panose="020B0502040204020203" pitchFamily="34" charset="0"/>
              </a:rPr>
              <a:t>Pertahanan dan Keamanan,</a:t>
            </a:r>
            <a:endParaRPr lang="en-ID" sz="15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endParaRPr lang="en-ID" sz="5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id-ID" sz="1500" i="1" kern="0" dirty="0">
                <a:latin typeface="Century Gothic" panose="020B0502020202020204" charset="0"/>
                <a:ea typeface="Century Gothic" panose="020B0502020202020204" charset="0"/>
                <a:cs typeface="Segoe UI" panose="020B0502040204020203" pitchFamily="34" charset="0"/>
              </a:rPr>
              <a:t>Material Maju, </a:t>
            </a:r>
            <a:endParaRPr lang="en-ID" sz="15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endParaRPr lang="en-ID" sz="5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id-ID" sz="1500" i="1" kern="0" dirty="0">
                <a:latin typeface="Century Gothic" panose="020B0502020202020204" charset="0"/>
                <a:ea typeface="Century Gothic" panose="020B0502020202020204" charset="0"/>
                <a:cs typeface="Segoe UI" panose="020B0502040204020203" pitchFamily="34" charset="0"/>
              </a:rPr>
              <a:t>Kemaritiman, </a:t>
            </a:r>
            <a:endParaRPr lang="en-ID" sz="15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endParaRPr lang="en-ID" sz="5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id-ID" sz="1500" i="1" kern="0" dirty="0">
                <a:latin typeface="Century Gothic" panose="020B0502020202020204" charset="0"/>
                <a:ea typeface="Century Gothic" panose="020B0502020202020204" charset="0"/>
                <a:cs typeface="Segoe UI" panose="020B0502040204020203" pitchFamily="34" charset="0"/>
              </a:rPr>
              <a:t>Manajemen Penanggulangan Bencana dan Pelestarian Lingkungan, </a:t>
            </a:r>
            <a:endParaRPr lang="en-ID" sz="1500" i="1" kern="0" dirty="0">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endParaRPr lang="en-ID" sz="500" i="1" kern="0" dirty="0">
              <a:latin typeface="Century Gothic" panose="020B0502020202020204" charset="0"/>
              <a:ea typeface="Century Gothic" panose="020B0502020202020204" charset="0"/>
              <a:cs typeface="Segoe UI" panose="020B0502040204020203" pitchFamily="34" charset="0"/>
            </a:endParaRPr>
          </a:p>
          <a:p>
            <a:pPr marL="449580" indent="-361950" defTabSz="321310">
              <a:buFont typeface="+mj-lt"/>
              <a:buAutoNum type="arabicPeriod"/>
              <a:defRPr/>
            </a:pPr>
            <a:r>
              <a:rPr lang="id-ID" sz="1500" i="1" kern="0" dirty="0">
                <a:latin typeface="Century Gothic" panose="020B0502020202020204" charset="0"/>
                <a:ea typeface="Century Gothic" panose="020B0502020202020204" charset="0"/>
                <a:cs typeface="Segoe UI" panose="020B0502040204020203" pitchFamily="34" charset="0"/>
              </a:rPr>
              <a:t>Pengembangan Pariwisata  dan </a:t>
            </a:r>
            <a:r>
              <a:rPr lang="en-ID" sz="1500" i="1" kern="0" dirty="0">
                <a:latin typeface="Century Gothic" panose="020B0502020202020204" charset="0"/>
                <a:ea typeface="Century Gothic" panose="020B0502020202020204" charset="0"/>
                <a:cs typeface="Segoe UI" panose="020B0502040204020203" pitchFamily="34" charset="0"/>
              </a:rPr>
              <a:t> </a:t>
            </a:r>
            <a:r>
              <a:rPr lang="id-ID" sz="1500" i="1" kern="0" dirty="0">
                <a:latin typeface="Century Gothic" panose="020B0502020202020204" charset="0"/>
                <a:ea typeface="Century Gothic" panose="020B0502020202020204" charset="0"/>
                <a:cs typeface="Segoe UI" panose="020B0502040204020203" pitchFamily="34" charset="0"/>
              </a:rPr>
              <a:t>Ekonomi Kreatif, </a:t>
            </a:r>
            <a:endParaRPr lang="en-ID" sz="1500" i="1" kern="0" dirty="0">
              <a:latin typeface="Century Gothic" panose="020B0502020202020204" charset="0"/>
              <a:ea typeface="Century Gothic" panose="020B0502020202020204" charset="0"/>
              <a:cs typeface="Segoe UI" panose="020B0502040204020203" pitchFamily="34" charset="0"/>
            </a:endParaRPr>
          </a:p>
          <a:p>
            <a:pPr marL="449580" indent="-361950" defTabSz="321310">
              <a:buFont typeface="+mj-lt"/>
              <a:buAutoNum type="arabicPeriod"/>
              <a:defRPr/>
            </a:pPr>
            <a:endParaRPr lang="en-ID" sz="500" i="1" kern="0" dirty="0">
              <a:latin typeface="Century Gothic" panose="020B0502020202020204" charset="0"/>
              <a:ea typeface="Century Gothic" panose="020B0502020202020204" charset="0"/>
              <a:cs typeface="Segoe UI" panose="020B0502040204020203" pitchFamily="34" charset="0"/>
            </a:endParaRPr>
          </a:p>
          <a:p>
            <a:pPr marL="449580" indent="-361950" defTabSz="321310">
              <a:buFont typeface="+mj-lt"/>
              <a:buAutoNum type="arabicPeriod"/>
              <a:defRPr/>
            </a:pPr>
            <a:r>
              <a:rPr lang="id-ID" sz="1500" i="1" kern="0" dirty="0">
                <a:latin typeface="Century Gothic" panose="020B0502020202020204" charset="0"/>
                <a:ea typeface="Century Gothic" panose="020B0502020202020204" charset="0"/>
                <a:cs typeface="Segoe UI" panose="020B0502040204020203" pitchFamily="34" charset="0"/>
              </a:rPr>
              <a:t>Sosial Humaniora, Seni, Budaya dan Pendidikan. </a:t>
            </a:r>
            <a:endParaRPr lang="en-ID" sz="1500" i="1" kern="0" dirty="0">
              <a:latin typeface="Century Gothic" panose="020B0502020202020204" charset="0"/>
              <a:ea typeface="Century Gothic" panose="020B0502020202020204" charset="0"/>
              <a:cs typeface="Segoe UI" panose="020B0502040204020203" pitchFamily="34" charset="0"/>
            </a:endParaRPr>
          </a:p>
          <a:p>
            <a:pPr marL="449580" indent="-361950" defTabSz="321310">
              <a:buFont typeface="+mj-lt"/>
              <a:buAutoNum type="arabicPeriod"/>
              <a:defRPr/>
            </a:pPr>
            <a:endParaRPr lang="id-ID" sz="1500" i="1" kern="0" dirty="0">
              <a:latin typeface="Century Gothic" panose="020B0502020202020204" charset="0"/>
              <a:ea typeface="Century Gothic" panose="020B0502020202020204" charset="0"/>
              <a:cs typeface="Segoe UI" panose="020B0502040204020203" pitchFamily="34" charset="0"/>
            </a:endParaRPr>
          </a:p>
        </p:txBody>
      </p:sp>
      <p:sp>
        <p:nvSpPr>
          <p:cNvPr id="31" name="Rectangle: Rounded Corners 30"/>
          <p:cNvSpPr/>
          <p:nvPr/>
        </p:nvSpPr>
        <p:spPr>
          <a:xfrm>
            <a:off x="407732" y="1881621"/>
            <a:ext cx="3632200" cy="377648"/>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chemeClr val="accent4"/>
              </a:solidFill>
            </a:endParaRPr>
          </a:p>
        </p:txBody>
      </p:sp>
      <p:sp>
        <p:nvSpPr>
          <p:cNvPr id="32" name="Rectangle: Rounded Corners 31"/>
          <p:cNvSpPr/>
          <p:nvPr/>
        </p:nvSpPr>
        <p:spPr>
          <a:xfrm>
            <a:off x="4648845" y="1509848"/>
            <a:ext cx="2776134" cy="392237"/>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3" name="Rectangle: Rounded Corners 32"/>
          <p:cNvSpPr/>
          <p:nvPr/>
        </p:nvSpPr>
        <p:spPr>
          <a:xfrm>
            <a:off x="4648844" y="2273859"/>
            <a:ext cx="2776135" cy="328097"/>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34" name="TextBox 33"/>
          <p:cNvSpPr txBox="1"/>
          <p:nvPr/>
        </p:nvSpPr>
        <p:spPr>
          <a:xfrm>
            <a:off x="662219" y="1902087"/>
            <a:ext cx="4863614" cy="338554"/>
          </a:xfrm>
          <a:prstGeom prst="rect">
            <a:avLst/>
          </a:prstGeom>
          <a:noFill/>
        </p:spPr>
        <p:txBody>
          <a:bodyPr wrap="square" rtlCol="0">
            <a:spAutoFit/>
          </a:bodyPr>
          <a:lstStyle/>
          <a:p>
            <a:r>
              <a:rPr lang="en-US" sz="1600" b="1" dirty="0" err="1">
                <a:solidFill>
                  <a:srgbClr val="FFC000"/>
                </a:solidFill>
                <a:latin typeface="Century Gothic" panose="020B0502020202020204" charset="0"/>
                <a:cs typeface="Segoe UI" panose="020B0502040204020203" pitchFamily="34" charset="0"/>
              </a:rPr>
              <a:t>Pendanaan</a:t>
            </a:r>
            <a:r>
              <a:rPr lang="en-US" sz="1600" b="1" dirty="0">
                <a:solidFill>
                  <a:srgbClr val="FFC000"/>
                </a:solidFill>
                <a:latin typeface="Century Gothic" panose="020B0502020202020204" charset="0"/>
                <a:cs typeface="Segoe UI" panose="020B0502040204020203" pitchFamily="34" charset="0"/>
              </a:rPr>
              <a:t> RISPRO </a:t>
            </a:r>
            <a:r>
              <a:rPr lang="en-US" sz="1600" b="1" dirty="0" err="1">
                <a:solidFill>
                  <a:srgbClr val="FFC000"/>
                </a:solidFill>
                <a:latin typeface="Century Gothic" panose="020B0502020202020204" charset="0"/>
                <a:cs typeface="Segoe UI" panose="020B0502040204020203" pitchFamily="34" charset="0"/>
              </a:rPr>
              <a:t>Kompeti</a:t>
            </a:r>
            <a:r>
              <a:rPr lang="en-ID" sz="1600" b="1" dirty="0" err="1">
                <a:solidFill>
                  <a:srgbClr val="FFC000"/>
                </a:solidFill>
                <a:latin typeface="Century Gothic" panose="020B0502020202020204" charset="0"/>
                <a:cs typeface="Segoe UI" panose="020B0502040204020203" pitchFamily="34" charset="0"/>
              </a:rPr>
              <a:t>si</a:t>
            </a:r>
            <a:endParaRPr lang="en-US" sz="1600" b="1" dirty="0">
              <a:solidFill>
                <a:srgbClr val="FFC000"/>
              </a:solidFill>
              <a:latin typeface="Century Gothic" panose="020B0502020202020204" charset="0"/>
              <a:cs typeface="Segoe UI" panose="020B0502040204020203" pitchFamily="34" charset="0"/>
            </a:endParaRPr>
          </a:p>
        </p:txBody>
      </p:sp>
      <p:sp>
        <p:nvSpPr>
          <p:cNvPr id="35" name="TextBox 34"/>
          <p:cNvSpPr txBox="1"/>
          <p:nvPr/>
        </p:nvSpPr>
        <p:spPr>
          <a:xfrm>
            <a:off x="5017635" y="1521001"/>
            <a:ext cx="2345516" cy="347868"/>
          </a:xfrm>
          <a:prstGeom prst="rect">
            <a:avLst/>
          </a:prstGeom>
          <a:noFill/>
        </p:spPr>
        <p:txBody>
          <a:bodyPr wrap="square" rtlCol="0">
            <a:spAutoFit/>
          </a:bodyPr>
          <a:lstStyle/>
          <a:p>
            <a:r>
              <a:rPr lang="en-US" sz="1600" b="1" dirty="0" err="1">
                <a:solidFill>
                  <a:srgbClr val="FFC000"/>
                </a:solidFill>
                <a:latin typeface="Century Gothic" panose="020B0502020202020204" charset="0"/>
                <a:cs typeface="Segoe UI" panose="020B0502040204020203" pitchFamily="34" charset="0"/>
              </a:rPr>
              <a:t>Komersial</a:t>
            </a:r>
            <a:endParaRPr lang="en-US" sz="1600" dirty="0">
              <a:solidFill>
                <a:srgbClr val="FFC000"/>
              </a:solidFill>
              <a:latin typeface="Century Gothic" panose="020B0502020202020204" charset="0"/>
              <a:cs typeface="Segoe UI" panose="020B0502040204020203" pitchFamily="34" charset="0"/>
            </a:endParaRPr>
          </a:p>
        </p:txBody>
      </p:sp>
      <p:sp>
        <p:nvSpPr>
          <p:cNvPr id="36" name="TextBox 35"/>
          <p:cNvSpPr txBox="1"/>
          <p:nvPr/>
        </p:nvSpPr>
        <p:spPr>
          <a:xfrm>
            <a:off x="4979290" y="2270966"/>
            <a:ext cx="2445689" cy="338554"/>
          </a:xfrm>
          <a:prstGeom prst="rect">
            <a:avLst/>
          </a:prstGeom>
          <a:noFill/>
        </p:spPr>
        <p:txBody>
          <a:bodyPr wrap="square" rtlCol="0">
            <a:spAutoFit/>
          </a:bodyPr>
          <a:lstStyle/>
          <a:p>
            <a:r>
              <a:rPr lang="en-US" sz="1600" b="1" dirty="0" err="1">
                <a:solidFill>
                  <a:srgbClr val="FFC000"/>
                </a:solidFill>
                <a:latin typeface="Century Gothic" panose="020B0502020202020204" charset="0"/>
                <a:cs typeface="Segoe UI" panose="020B0502040204020203" pitchFamily="34" charset="0"/>
              </a:rPr>
              <a:t>Kebijakan</a:t>
            </a:r>
            <a:r>
              <a:rPr lang="en-US" sz="1600" b="1" dirty="0">
                <a:solidFill>
                  <a:srgbClr val="FFC000"/>
                </a:solidFill>
                <a:latin typeface="Century Gothic" panose="020B0502020202020204" charset="0"/>
                <a:cs typeface="Segoe UI" panose="020B0502040204020203" pitchFamily="34" charset="0"/>
              </a:rPr>
              <a:t>/Tata </a:t>
            </a:r>
            <a:r>
              <a:rPr lang="en-US" sz="1600" b="1" dirty="0" err="1">
                <a:solidFill>
                  <a:srgbClr val="FFC000"/>
                </a:solidFill>
                <a:latin typeface="Century Gothic" panose="020B0502020202020204" charset="0"/>
                <a:cs typeface="Segoe UI" panose="020B0502040204020203" pitchFamily="34" charset="0"/>
              </a:rPr>
              <a:t>Kelola</a:t>
            </a:r>
            <a:endParaRPr lang="en-US" sz="1600" dirty="0">
              <a:solidFill>
                <a:srgbClr val="FFC000"/>
              </a:solidFill>
              <a:latin typeface="Century Gothic" panose="020B0502020202020204" charset="0"/>
              <a:cs typeface="Segoe UI" panose="020B0502040204020203" pitchFamily="34" charset="0"/>
            </a:endParaRPr>
          </a:p>
        </p:txBody>
      </p:sp>
      <p:cxnSp>
        <p:nvCxnSpPr>
          <p:cNvPr id="37" name="Connector: Elbow 36"/>
          <p:cNvCxnSpPr>
            <a:stCxn id="31" idx="3"/>
            <a:endCxn id="33" idx="1"/>
          </p:cNvCxnSpPr>
          <p:nvPr/>
        </p:nvCxnSpPr>
        <p:spPr>
          <a:xfrm>
            <a:off x="4039932" y="2070445"/>
            <a:ext cx="608912" cy="367463"/>
          </a:xfrm>
          <a:prstGeom prst="bentConnector3">
            <a:avLst>
              <a:gd name="adj1" fmla="val 50000"/>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61" name="Connector: Elbow 60"/>
          <p:cNvCxnSpPr>
            <a:endCxn id="32" idx="1"/>
          </p:cNvCxnSpPr>
          <p:nvPr/>
        </p:nvCxnSpPr>
        <p:spPr>
          <a:xfrm flipV="1">
            <a:off x="4039934" y="1705967"/>
            <a:ext cx="608911" cy="358258"/>
          </a:xfrm>
          <a:prstGeom prst="bentConnector3">
            <a:avLst>
              <a:gd name="adj1" fmla="val 50000"/>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3" name="Rectangle: Rounded Corners 62"/>
          <p:cNvSpPr/>
          <p:nvPr/>
        </p:nvSpPr>
        <p:spPr>
          <a:xfrm>
            <a:off x="4158206" y="4701498"/>
            <a:ext cx="3099967" cy="338553"/>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64" name="Rectangle: Rounded Corners 63"/>
          <p:cNvSpPr/>
          <p:nvPr/>
        </p:nvSpPr>
        <p:spPr>
          <a:xfrm>
            <a:off x="412437" y="3089458"/>
            <a:ext cx="3632200" cy="338555"/>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65" name="Rectangle: Rounded Corners 64"/>
          <p:cNvSpPr/>
          <p:nvPr/>
        </p:nvSpPr>
        <p:spPr>
          <a:xfrm>
            <a:off x="4158206" y="3845509"/>
            <a:ext cx="3099967" cy="360857"/>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solidFill>
                <a:srgbClr val="FFC000"/>
              </a:solidFill>
            </a:endParaRPr>
          </a:p>
        </p:txBody>
      </p:sp>
      <p:sp>
        <p:nvSpPr>
          <p:cNvPr id="66" name="TextBox 65"/>
          <p:cNvSpPr txBox="1"/>
          <p:nvPr/>
        </p:nvSpPr>
        <p:spPr>
          <a:xfrm>
            <a:off x="626129" y="3089458"/>
            <a:ext cx="4508258" cy="338554"/>
          </a:xfrm>
          <a:prstGeom prst="rect">
            <a:avLst/>
          </a:prstGeom>
          <a:noFill/>
        </p:spPr>
        <p:txBody>
          <a:bodyPr wrap="square" rtlCol="0">
            <a:spAutoFit/>
          </a:bodyPr>
          <a:lstStyle/>
          <a:p>
            <a:r>
              <a:rPr lang="en-US" sz="1600" b="1" dirty="0" err="1">
                <a:solidFill>
                  <a:srgbClr val="FFC000"/>
                </a:solidFill>
                <a:latin typeface="Century Gothic" panose="020B0502020202020204" charset="0"/>
                <a:cs typeface="Segoe UI" panose="020B0502040204020203" pitchFamily="34" charset="0"/>
              </a:rPr>
              <a:t>Pendanaan</a:t>
            </a:r>
            <a:r>
              <a:rPr lang="en-US" sz="1600" b="1" dirty="0">
                <a:solidFill>
                  <a:srgbClr val="FFC000"/>
                </a:solidFill>
                <a:latin typeface="Century Gothic" panose="020B0502020202020204" charset="0"/>
                <a:cs typeface="Segoe UI" panose="020B0502040204020203" pitchFamily="34" charset="0"/>
              </a:rPr>
              <a:t> RISPRO </a:t>
            </a:r>
            <a:r>
              <a:rPr lang="en-US" sz="1600" b="1" dirty="0" err="1">
                <a:solidFill>
                  <a:srgbClr val="FFC000"/>
                </a:solidFill>
                <a:latin typeface="Century Gothic" panose="020B0502020202020204" charset="0"/>
                <a:cs typeface="Segoe UI" panose="020B0502040204020203" pitchFamily="34" charset="0"/>
              </a:rPr>
              <a:t>Inisiatif</a:t>
            </a:r>
            <a:endParaRPr lang="en-US" sz="1600" b="1" dirty="0">
              <a:solidFill>
                <a:srgbClr val="FFC000"/>
              </a:solidFill>
              <a:latin typeface="Century Gothic" panose="020B0502020202020204" charset="0"/>
              <a:cs typeface="Segoe UI" panose="020B0502040204020203" pitchFamily="34" charset="0"/>
            </a:endParaRPr>
          </a:p>
        </p:txBody>
      </p:sp>
      <p:sp>
        <p:nvSpPr>
          <p:cNvPr id="67" name="TextBox 66"/>
          <p:cNvSpPr txBox="1"/>
          <p:nvPr/>
        </p:nvSpPr>
        <p:spPr>
          <a:xfrm>
            <a:off x="4349195" y="3845508"/>
            <a:ext cx="1269402" cy="349706"/>
          </a:xfrm>
          <a:prstGeom prst="rect">
            <a:avLst/>
          </a:prstGeom>
          <a:noFill/>
        </p:spPr>
        <p:txBody>
          <a:bodyPr wrap="square" rtlCol="0">
            <a:spAutoFit/>
          </a:bodyPr>
          <a:lstStyle/>
          <a:p>
            <a:r>
              <a:rPr lang="en-US" sz="1600" b="1" dirty="0" err="1">
                <a:solidFill>
                  <a:srgbClr val="FFC000"/>
                </a:solidFill>
                <a:latin typeface="Century Gothic" panose="020B0502020202020204" charset="0"/>
                <a:cs typeface="Segoe UI" panose="020B0502040204020203" pitchFamily="34" charset="0"/>
              </a:rPr>
              <a:t>Invitasi</a:t>
            </a:r>
            <a:endParaRPr lang="en-US" sz="1600" dirty="0">
              <a:solidFill>
                <a:srgbClr val="FFC000"/>
              </a:solidFill>
              <a:latin typeface="Century Gothic" panose="020B0502020202020204" charset="0"/>
              <a:cs typeface="Segoe UI" panose="020B0502040204020203" pitchFamily="34" charset="0"/>
            </a:endParaRPr>
          </a:p>
        </p:txBody>
      </p:sp>
      <p:cxnSp>
        <p:nvCxnSpPr>
          <p:cNvPr id="68" name="Connector: Elbow 67"/>
          <p:cNvCxnSpPr>
            <a:stCxn id="64" idx="2"/>
            <a:endCxn id="65" idx="1"/>
          </p:cNvCxnSpPr>
          <p:nvPr/>
        </p:nvCxnSpPr>
        <p:spPr>
          <a:xfrm rot="16200000" flipH="1">
            <a:off x="2894409" y="2762140"/>
            <a:ext cx="597925" cy="1929669"/>
          </a:xfrm>
          <a:prstGeom prst="bentConnector2">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69" name="TextBox 68"/>
          <p:cNvSpPr txBox="1"/>
          <p:nvPr/>
        </p:nvSpPr>
        <p:spPr>
          <a:xfrm>
            <a:off x="4349194" y="4701497"/>
            <a:ext cx="2908979" cy="338554"/>
          </a:xfrm>
          <a:prstGeom prst="rect">
            <a:avLst/>
          </a:prstGeom>
          <a:noFill/>
        </p:spPr>
        <p:txBody>
          <a:bodyPr wrap="square" rtlCol="0">
            <a:spAutoFit/>
          </a:bodyPr>
          <a:lstStyle/>
          <a:p>
            <a:r>
              <a:rPr lang="en-US" sz="1600" b="1" dirty="0" err="1">
                <a:solidFill>
                  <a:srgbClr val="FFC000"/>
                </a:solidFill>
                <a:latin typeface="Century Gothic" panose="020B0502020202020204" charset="0"/>
                <a:cs typeface="Segoe UI" panose="020B0502040204020203" pitchFamily="34" charset="0"/>
              </a:rPr>
              <a:t>Mandatori</a:t>
            </a:r>
            <a:endParaRPr lang="en-US" sz="1600" dirty="0">
              <a:solidFill>
                <a:srgbClr val="FFC000"/>
              </a:solidFill>
              <a:latin typeface="Century Gothic" panose="020B0502020202020204" charset="0"/>
              <a:cs typeface="Segoe UI" panose="020B0502040204020203" pitchFamily="34" charset="0"/>
            </a:endParaRPr>
          </a:p>
        </p:txBody>
      </p:sp>
      <p:cxnSp>
        <p:nvCxnSpPr>
          <p:cNvPr id="70" name="Connector: Elbow 69"/>
          <p:cNvCxnSpPr>
            <a:stCxn id="64" idx="2"/>
            <a:endCxn id="63" idx="1"/>
          </p:cNvCxnSpPr>
          <p:nvPr/>
        </p:nvCxnSpPr>
        <p:spPr>
          <a:xfrm rot="16200000" flipH="1">
            <a:off x="2471990" y="3184559"/>
            <a:ext cx="1442762" cy="1929669"/>
          </a:xfrm>
          <a:prstGeom prst="bentConnector2">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cxnSp>
        <p:nvCxnSpPr>
          <p:cNvPr id="71" name="Connector: Elbow 70"/>
          <p:cNvCxnSpPr>
            <a:stCxn id="64" idx="2"/>
            <a:endCxn id="76" idx="1"/>
          </p:cNvCxnSpPr>
          <p:nvPr/>
        </p:nvCxnSpPr>
        <p:spPr>
          <a:xfrm rot="16200000" flipH="1">
            <a:off x="2054893" y="3601656"/>
            <a:ext cx="2276515" cy="1929227"/>
          </a:xfrm>
          <a:prstGeom prst="bentConnector2">
            <a:avLst/>
          </a:prstGeom>
          <a:ln>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
        <p:nvSpPr>
          <p:cNvPr id="76" name="Rectangle: Rounded Corners 75"/>
          <p:cNvSpPr/>
          <p:nvPr/>
        </p:nvSpPr>
        <p:spPr>
          <a:xfrm>
            <a:off x="4157764" y="5513985"/>
            <a:ext cx="3100410" cy="381086"/>
          </a:xfrm>
          <a:prstGeom prst="roundRect">
            <a:avLst>
              <a:gd name="adj" fmla="val 50000"/>
            </a:avLst>
          </a:prstGeom>
          <a:solidFill>
            <a:schemeClr val="accent5">
              <a:lumMod val="75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77" name="TextBox 76"/>
          <p:cNvSpPr txBox="1"/>
          <p:nvPr/>
        </p:nvSpPr>
        <p:spPr>
          <a:xfrm>
            <a:off x="4324569" y="5535246"/>
            <a:ext cx="3100410" cy="338554"/>
          </a:xfrm>
          <a:prstGeom prst="rect">
            <a:avLst/>
          </a:prstGeom>
          <a:noFill/>
        </p:spPr>
        <p:txBody>
          <a:bodyPr wrap="square" rtlCol="0">
            <a:spAutoFit/>
          </a:bodyPr>
          <a:lstStyle/>
          <a:p>
            <a:r>
              <a:rPr lang="en-US" sz="1600" b="1" dirty="0" err="1">
                <a:solidFill>
                  <a:srgbClr val="FFC000"/>
                </a:solidFill>
                <a:latin typeface="Century Gothic" panose="020B0502020202020204" charset="0"/>
                <a:cs typeface="Segoe UI" panose="020B0502040204020203" pitchFamily="34" charset="0"/>
              </a:rPr>
              <a:t>Kolaborasi</a:t>
            </a:r>
            <a:r>
              <a:rPr lang="en-US" sz="1600" b="1" dirty="0">
                <a:solidFill>
                  <a:srgbClr val="FFC000"/>
                </a:solidFill>
                <a:latin typeface="Century Gothic" panose="020B0502020202020204" charset="0"/>
                <a:cs typeface="Segoe UI" panose="020B0502040204020203" pitchFamily="34" charset="0"/>
              </a:rPr>
              <a:t> </a:t>
            </a:r>
            <a:r>
              <a:rPr lang="en-US" sz="1600" b="1" dirty="0" err="1">
                <a:solidFill>
                  <a:srgbClr val="FFC000"/>
                </a:solidFill>
                <a:latin typeface="Century Gothic" panose="020B0502020202020204" charset="0"/>
                <a:cs typeface="Segoe UI" panose="020B0502040204020203" pitchFamily="34" charset="0"/>
              </a:rPr>
              <a:t>Internasional</a:t>
            </a:r>
            <a:endParaRPr lang="en-US" sz="1600" dirty="0">
              <a:solidFill>
                <a:srgbClr val="FFC000"/>
              </a:solidFill>
              <a:latin typeface="Century Gothic" panose="020B0502020202020204" charset="0"/>
              <a:cs typeface="Segoe UI" panose="020B0502040204020203" pitchFamily="34" charset="0"/>
            </a:endParaRPr>
          </a:p>
        </p:txBody>
      </p:sp>
      <p:sp>
        <p:nvSpPr>
          <p:cNvPr id="79" name="Title 4"/>
          <p:cNvSpPr>
            <a:spLocks noGrp="1"/>
          </p:cNvSpPr>
          <p:nvPr>
            <p:ph type="title" idx="4294967295"/>
          </p:nvPr>
        </p:nvSpPr>
        <p:spPr>
          <a:xfrm>
            <a:off x="360797" y="123037"/>
            <a:ext cx="10515600" cy="1039535"/>
          </a:xfrm>
        </p:spPr>
        <p:txBody>
          <a:bodyPr/>
          <a:lstStyle/>
          <a:p>
            <a:r>
              <a:rPr lang="en-US" sz="1800" b="1" dirty="0" err="1">
                <a:solidFill>
                  <a:srgbClr val="002060"/>
                </a:solidFill>
              </a:rPr>
              <a:t>Jenis</a:t>
            </a:r>
            <a:r>
              <a:rPr lang="en-US" sz="1800" b="1" dirty="0">
                <a:solidFill>
                  <a:srgbClr val="002060"/>
                </a:solidFill>
              </a:rPr>
              <a:t> &amp; </a:t>
            </a:r>
            <a:r>
              <a:rPr lang="en-US" sz="1800" b="1" dirty="0" err="1">
                <a:solidFill>
                  <a:srgbClr val="002060"/>
                </a:solidFill>
              </a:rPr>
              <a:t>Fokus</a:t>
            </a:r>
            <a:r>
              <a:rPr lang="en-US" sz="1800" b="1" dirty="0">
                <a:solidFill>
                  <a:srgbClr val="002060"/>
                </a:solidFill>
              </a:rPr>
              <a:t> </a:t>
            </a:r>
            <a:r>
              <a:rPr lang="en-US" sz="1800" b="1" dirty="0" err="1">
                <a:solidFill>
                  <a:srgbClr val="002060"/>
                </a:solidFill>
              </a:rPr>
              <a:t>Pendanaan</a:t>
            </a:r>
            <a:r>
              <a:rPr lang="en-US" sz="1800" b="1" dirty="0">
                <a:solidFill>
                  <a:srgbClr val="002060"/>
                </a:solidFill>
              </a:rPr>
              <a:t> </a:t>
            </a:r>
            <a:r>
              <a:rPr lang="en-US" sz="2400" b="1" dirty="0">
                <a:solidFill>
                  <a:srgbClr val="002060"/>
                </a:solidFill>
              </a:rPr>
              <a:t/>
            </a:r>
            <a:br>
              <a:rPr lang="en-US" sz="2400" b="1" dirty="0">
                <a:solidFill>
                  <a:srgbClr val="002060"/>
                </a:solidFill>
              </a:rPr>
            </a:br>
            <a:r>
              <a:rPr lang="en-US" sz="4800" b="1" dirty="0">
                <a:solidFill>
                  <a:srgbClr val="FFC000"/>
                </a:solidFill>
              </a:rPr>
              <a:t>RISPRO</a:t>
            </a:r>
            <a:endParaRPr lang="en-US" sz="2400" b="1" dirty="0">
              <a:solidFill>
                <a:srgbClr val="FFC000"/>
              </a:solidFill>
            </a:endParaRPr>
          </a:p>
        </p:txBody>
      </p:sp>
      <p:sp>
        <p:nvSpPr>
          <p:cNvPr id="13" name="Rectangle 12"/>
          <p:cNvSpPr/>
          <p:nvPr/>
        </p:nvSpPr>
        <p:spPr>
          <a:xfrm>
            <a:off x="8435800" y="1340571"/>
            <a:ext cx="3137397" cy="338554"/>
          </a:xfrm>
          <a:prstGeom prst="rect">
            <a:avLst/>
          </a:prstGeom>
        </p:spPr>
        <p:txBody>
          <a:bodyPr wrap="none">
            <a:spAutoFit/>
          </a:bodyPr>
          <a:lstStyle/>
          <a:p>
            <a:r>
              <a:rPr lang="en-US" sz="1600" b="1" dirty="0" err="1">
                <a:solidFill>
                  <a:srgbClr val="002060"/>
                </a:solidFill>
                <a:latin typeface="Century Gothic" panose="020B0502020202020204" charset="0"/>
              </a:rPr>
              <a:t>Rencana</a:t>
            </a:r>
            <a:r>
              <a:rPr lang="en-US" sz="1600" b="1" dirty="0">
                <a:solidFill>
                  <a:srgbClr val="002060"/>
                </a:solidFill>
                <a:latin typeface="Century Gothic" panose="020B0502020202020204" charset="0"/>
              </a:rPr>
              <a:t> </a:t>
            </a:r>
            <a:r>
              <a:rPr lang="en-US" sz="1600" b="1" dirty="0" err="1">
                <a:solidFill>
                  <a:srgbClr val="002060"/>
                </a:solidFill>
                <a:latin typeface="Century Gothic" panose="020B0502020202020204" charset="0"/>
              </a:rPr>
              <a:t>Induk</a:t>
            </a:r>
            <a:r>
              <a:rPr lang="en-US" sz="1600" b="1" dirty="0">
                <a:solidFill>
                  <a:srgbClr val="002060"/>
                </a:solidFill>
                <a:latin typeface="Century Gothic" panose="020B0502020202020204" charset="0"/>
              </a:rPr>
              <a:t> </a:t>
            </a:r>
            <a:r>
              <a:rPr lang="en-US" sz="1600" b="1" dirty="0" err="1">
                <a:solidFill>
                  <a:srgbClr val="002060"/>
                </a:solidFill>
                <a:latin typeface="Century Gothic" panose="020B0502020202020204" charset="0"/>
              </a:rPr>
              <a:t>Riset</a:t>
            </a:r>
            <a:r>
              <a:rPr lang="en-US" sz="1600" b="1" dirty="0">
                <a:solidFill>
                  <a:srgbClr val="002060"/>
                </a:solidFill>
                <a:latin typeface="Century Gothic" panose="020B0502020202020204" charset="0"/>
              </a:rPr>
              <a:t> Nasional</a:t>
            </a:r>
            <a:endParaRPr lang="en-ID" sz="1400" dirty="0">
              <a:latin typeface="Century Gothic" panose="020B0502020202020204" charset="0"/>
            </a:endParaRPr>
          </a:p>
        </p:txBody>
      </p:sp>
      <p:cxnSp>
        <p:nvCxnSpPr>
          <p:cNvPr id="43" name="Straight Arrow Connector 42"/>
          <p:cNvCxnSpPr>
            <a:stCxn id="65" idx="3"/>
          </p:cNvCxnSpPr>
          <p:nvPr/>
        </p:nvCxnSpPr>
        <p:spPr>
          <a:xfrm flipV="1">
            <a:off x="7258173" y="2519082"/>
            <a:ext cx="1034180" cy="1506856"/>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a:stCxn id="65" idx="3"/>
          </p:cNvCxnSpPr>
          <p:nvPr/>
        </p:nvCxnSpPr>
        <p:spPr>
          <a:xfrm flipV="1">
            <a:off x="7258173" y="2866599"/>
            <a:ext cx="1034180" cy="1159339"/>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65" idx="3"/>
          </p:cNvCxnSpPr>
          <p:nvPr/>
        </p:nvCxnSpPr>
        <p:spPr>
          <a:xfrm flipV="1">
            <a:off x="7258173" y="3171401"/>
            <a:ext cx="1034180" cy="854537"/>
          </a:xfrm>
          <a:prstGeom prst="straightConnector1">
            <a:avLst/>
          </a:prstGeom>
          <a:ln w="25400">
            <a:tailEnd type="triangle"/>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4294967295"/>
          </p:nvPr>
        </p:nvSpPr>
        <p:spPr>
          <a:xfrm>
            <a:off x="11174413" y="6538913"/>
            <a:ext cx="1017587" cy="365125"/>
          </a:xfrm>
        </p:spPr>
        <p:txBody>
          <a:bodyPr/>
          <a:lstStyle/>
          <a:p>
            <a:fld id="{E6D44A68-E2BC-4033-9CF6-368F3CDD3127}" type="slidenum">
              <a:rPr lang="en-US" smtClean="0"/>
              <a:t>20</a:t>
            </a:fld>
            <a:endParaRPr lang="en-US"/>
          </a:p>
        </p:txBody>
      </p:sp>
      <p:grpSp>
        <p:nvGrpSpPr>
          <p:cNvPr id="11" name="Group 10"/>
          <p:cNvGrpSpPr/>
          <p:nvPr/>
        </p:nvGrpSpPr>
        <p:grpSpPr>
          <a:xfrm>
            <a:off x="37658" y="0"/>
            <a:ext cx="2265577" cy="864515"/>
            <a:chOff x="518616" y="951398"/>
            <a:chExt cx="2265577" cy="864515"/>
          </a:xfrm>
        </p:grpSpPr>
        <p:pic>
          <p:nvPicPr>
            <p:cNvPr id="4" name="Picture 3"/>
            <p:cNvPicPr>
              <a:picLocks noChangeAspect="1"/>
            </p:cNvPicPr>
            <p:nvPr/>
          </p:nvPicPr>
          <p:blipFill rotWithShape="1">
            <a:blip r:embed="rId3"/>
            <a:srcRect l="38121" t="8007" r="37879" b="65499"/>
            <a:stretch>
              <a:fillRect/>
            </a:stretch>
          </p:blipFill>
          <p:spPr>
            <a:xfrm>
              <a:off x="518616" y="951398"/>
              <a:ext cx="784081" cy="792000"/>
            </a:xfrm>
            <a:prstGeom prst="rect">
              <a:avLst/>
            </a:prstGeom>
          </p:spPr>
        </p:pic>
        <p:sp>
          <p:nvSpPr>
            <p:cNvPr id="10" name="Rectangle 9"/>
            <p:cNvSpPr/>
            <p:nvPr/>
          </p:nvSpPr>
          <p:spPr>
            <a:xfrm>
              <a:off x="1302697" y="1108027"/>
              <a:ext cx="1481496" cy="707886"/>
            </a:xfrm>
            <a:prstGeom prst="rect">
              <a:avLst/>
            </a:prstGeom>
          </p:spPr>
          <p:txBody>
            <a:bodyPr wrap="none">
              <a:spAutoFit/>
            </a:bodyPr>
            <a:lstStyle/>
            <a:p>
              <a:r>
                <a:rPr lang="en-US" sz="2000" b="1" dirty="0">
                  <a:solidFill>
                    <a:schemeClr val="tx1">
                      <a:lumMod val="75000"/>
                      <a:lumOff val="25000"/>
                    </a:schemeClr>
                  </a:solidFill>
                  <a:latin typeface="Century Gothic" panose="020B0502020202020204" pitchFamily="34" charset="0"/>
                  <a:cs typeface="Segoe UI" panose="020B0502040204020203" pitchFamily="34" charset="0"/>
                </a:rPr>
                <a:t>CONTOH </a:t>
              </a:r>
            </a:p>
            <a:p>
              <a:r>
                <a:rPr lang="en-US" sz="2000" b="1" dirty="0">
                  <a:solidFill>
                    <a:schemeClr val="tx1">
                      <a:lumMod val="75000"/>
                      <a:lumOff val="25000"/>
                    </a:schemeClr>
                  </a:solidFill>
                  <a:latin typeface="Century Gothic" panose="020B0502020202020204" pitchFamily="34" charset="0"/>
                  <a:cs typeface="Segoe UI" panose="020B0502040204020203" pitchFamily="34" charset="0"/>
                </a:rPr>
                <a:t>ROADMAP</a:t>
              </a:r>
              <a:endParaRPr lang="id-ID" sz="2000" dirty="0"/>
            </a:p>
          </p:txBody>
        </p:sp>
      </p:grpSp>
      <p:pic>
        <p:nvPicPr>
          <p:cNvPr id="6" name="Picture 5"/>
          <p:cNvPicPr>
            <a:picLocks noChangeAspect="1"/>
          </p:cNvPicPr>
          <p:nvPr/>
        </p:nvPicPr>
        <p:blipFill>
          <a:blip r:embed="rId4"/>
          <a:stretch>
            <a:fillRect/>
          </a:stretch>
        </p:blipFill>
        <p:spPr>
          <a:xfrm>
            <a:off x="2429977" y="156629"/>
            <a:ext cx="9574817" cy="6308754"/>
          </a:xfrm>
          <a:prstGeom prst="rect">
            <a:avLst/>
          </a:prstGeom>
        </p:spPr>
      </p:pic>
      <p:sp>
        <p:nvSpPr>
          <p:cNvPr id="12" name="Rectangle 11"/>
          <p:cNvSpPr/>
          <p:nvPr/>
        </p:nvSpPr>
        <p:spPr>
          <a:xfrm>
            <a:off x="37658" y="6121754"/>
            <a:ext cx="3221580" cy="253596"/>
          </a:xfrm>
          <a:prstGeom prst="rect">
            <a:avLst/>
          </a:prstGeom>
        </p:spPr>
        <p:txBody>
          <a:bodyPr wrap="square">
            <a:spAutoFit/>
          </a:bodyPr>
          <a:lstStyle/>
          <a:p>
            <a:pPr>
              <a:lnSpc>
                <a:spcPct val="150000"/>
              </a:lnSpc>
              <a:spcAft>
                <a:spcPts val="300"/>
              </a:spcAft>
            </a:pPr>
            <a:r>
              <a:rPr lang="en-US" sz="800" dirty="0" err="1">
                <a:latin typeface="Century Gothic" panose="020B0502020202020204" pitchFamily="34" charset="0"/>
              </a:rPr>
              <a:t>Sumber</a:t>
            </a:r>
            <a:r>
              <a:rPr lang="en-US" sz="800" dirty="0">
                <a:latin typeface="Century Gothic" panose="020B0502020202020204" pitchFamily="34" charset="0"/>
              </a:rPr>
              <a:t>: Prof. Tien R. </a:t>
            </a:r>
            <a:r>
              <a:rPr lang="en-US" sz="800" dirty="0" err="1">
                <a:latin typeface="Century Gothic" panose="020B0502020202020204" pitchFamily="34" charset="0"/>
              </a:rPr>
              <a:t>Muchtadi</a:t>
            </a:r>
            <a:r>
              <a:rPr lang="en-US" sz="800" dirty="0">
                <a:latin typeface="Century Gothic" panose="020B0502020202020204" pitchFamily="34" charset="0"/>
              </a:rPr>
              <a:t>/IPB</a:t>
            </a:r>
          </a:p>
        </p:txBody>
      </p:sp>
      <p:sp>
        <p:nvSpPr>
          <p:cNvPr id="13" name="Footer Placeholder 6">
            <a:extLst>
              <a:ext uri="{FF2B5EF4-FFF2-40B4-BE49-F238E27FC236}">
                <a16:creationId xmlns:a16="http://schemas.microsoft.com/office/drawing/2014/main" xmlns="" id="{AA17C4F3-47A1-46AB-B9D7-5CB66237454D}"/>
              </a:ext>
            </a:extLst>
          </p:cNvPr>
          <p:cNvSpPr txBox="1">
            <a:spLocks/>
          </p:cNvSpPr>
          <p:nvPr/>
        </p:nvSpPr>
        <p:spPr>
          <a:xfrm>
            <a:off x="1743075" y="6510336"/>
            <a:ext cx="22288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www.lpdp.kemenkeu.go.id</a:t>
            </a:r>
            <a:endParaRPr 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Footer Placeholder 6">
            <a:extLst>
              <a:ext uri="{FF2B5EF4-FFF2-40B4-BE49-F238E27FC236}">
                <a16:creationId xmlns:a16="http://schemas.microsoft.com/office/drawing/2014/main" xmlns="" id="{2D737C85-9631-4142-AEF0-0B7CB9DFCA27}"/>
              </a:ext>
            </a:extLst>
          </p:cNvPr>
          <p:cNvSpPr>
            <a:spLocks noGrp="1"/>
          </p:cNvSpPr>
          <p:nvPr>
            <p:ph type="ftr" sz="quarter" idx="11"/>
          </p:nvPr>
        </p:nvSpPr>
        <p:spPr/>
        <p:txBody>
          <a:bodyPr/>
          <a:lstStyle/>
          <a:p>
            <a:r>
              <a:rPr lang="en-US" dirty="0"/>
              <a:t>www.lpdp.kemenkeu.go.id</a:t>
            </a:r>
          </a:p>
        </p:txBody>
      </p:sp>
      <p:sp>
        <p:nvSpPr>
          <p:cNvPr id="3" name="Slide Number Placeholder 2"/>
          <p:cNvSpPr>
            <a:spLocks noGrp="1"/>
          </p:cNvSpPr>
          <p:nvPr>
            <p:ph type="sldNum" sz="quarter" idx="12"/>
          </p:nvPr>
        </p:nvSpPr>
        <p:spPr/>
        <p:txBody>
          <a:bodyPr/>
          <a:lstStyle/>
          <a:p>
            <a:fld id="{E6D44A68-E2BC-4033-9CF6-368F3CDD3127}" type="slidenum">
              <a:rPr lang="en-US" smtClean="0"/>
              <a:t>21</a:t>
            </a:fld>
            <a:endParaRPr lang="en-US"/>
          </a:p>
        </p:txBody>
      </p:sp>
      <p:grpSp>
        <p:nvGrpSpPr>
          <p:cNvPr id="11" name="Group 10">
            <a:extLst>
              <a:ext uri="{FF2B5EF4-FFF2-40B4-BE49-F238E27FC236}">
                <a16:creationId xmlns:a16="http://schemas.microsoft.com/office/drawing/2014/main" xmlns="" id="{FAED3BA2-27D1-4DAA-97C2-05004D299B26}"/>
              </a:ext>
            </a:extLst>
          </p:cNvPr>
          <p:cNvGrpSpPr/>
          <p:nvPr/>
        </p:nvGrpSpPr>
        <p:grpSpPr>
          <a:xfrm>
            <a:off x="0" y="0"/>
            <a:ext cx="2265577" cy="864515"/>
            <a:chOff x="518616" y="951398"/>
            <a:chExt cx="2265577" cy="864515"/>
          </a:xfrm>
        </p:grpSpPr>
        <p:pic>
          <p:nvPicPr>
            <p:cNvPr id="4" name="Picture 3">
              <a:extLst>
                <a:ext uri="{FF2B5EF4-FFF2-40B4-BE49-F238E27FC236}">
                  <a16:creationId xmlns:a16="http://schemas.microsoft.com/office/drawing/2014/main" xmlns="" id="{D79B71DB-9FAF-4DAD-A65B-107DF4059168}"/>
                </a:ext>
              </a:extLst>
            </p:cNvPr>
            <p:cNvPicPr>
              <a:picLocks noChangeAspect="1"/>
            </p:cNvPicPr>
            <p:nvPr/>
          </p:nvPicPr>
          <p:blipFill rotWithShape="1">
            <a:blip r:embed="rId3"/>
            <a:srcRect l="38121" t="8007" r="37879" b="65499"/>
            <a:stretch/>
          </p:blipFill>
          <p:spPr>
            <a:xfrm>
              <a:off x="518616" y="951398"/>
              <a:ext cx="784081" cy="792000"/>
            </a:xfrm>
            <a:prstGeom prst="rect">
              <a:avLst/>
            </a:prstGeom>
          </p:spPr>
        </p:pic>
        <p:sp>
          <p:nvSpPr>
            <p:cNvPr id="10" name="Rectangle 9">
              <a:extLst>
                <a:ext uri="{FF2B5EF4-FFF2-40B4-BE49-F238E27FC236}">
                  <a16:creationId xmlns:a16="http://schemas.microsoft.com/office/drawing/2014/main" xmlns="" id="{4FBBF478-F11B-47F1-9E91-6BB530ADCB6C}"/>
                </a:ext>
              </a:extLst>
            </p:cNvPr>
            <p:cNvSpPr/>
            <p:nvPr/>
          </p:nvSpPr>
          <p:spPr>
            <a:xfrm>
              <a:off x="1302697" y="1108027"/>
              <a:ext cx="1481496" cy="707886"/>
            </a:xfrm>
            <a:prstGeom prst="rect">
              <a:avLst/>
            </a:prstGeom>
          </p:spPr>
          <p:txBody>
            <a:bodyPr wrap="none">
              <a:spAutoFit/>
            </a:bodyPr>
            <a:lstStyle/>
            <a:p>
              <a:r>
                <a:rPr lang="en-US" sz="2000" b="1" dirty="0">
                  <a:solidFill>
                    <a:schemeClr val="tx1">
                      <a:lumMod val="75000"/>
                      <a:lumOff val="25000"/>
                    </a:schemeClr>
                  </a:solidFill>
                  <a:latin typeface="Century Gothic" panose="020B0502020202020204" pitchFamily="34" charset="0"/>
                  <a:cs typeface="Segoe UI" panose="020B0502040204020203" pitchFamily="34" charset="0"/>
                </a:rPr>
                <a:t>CONTOH </a:t>
              </a:r>
            </a:p>
            <a:p>
              <a:r>
                <a:rPr lang="en-US" sz="2000" b="1" dirty="0">
                  <a:solidFill>
                    <a:schemeClr val="tx1">
                      <a:lumMod val="75000"/>
                      <a:lumOff val="25000"/>
                    </a:schemeClr>
                  </a:solidFill>
                  <a:latin typeface="Century Gothic" panose="020B0502020202020204" pitchFamily="34" charset="0"/>
                  <a:cs typeface="Segoe UI" panose="020B0502040204020203" pitchFamily="34" charset="0"/>
                </a:rPr>
                <a:t>ROADMAP</a:t>
              </a:r>
              <a:endParaRPr lang="id-ID" sz="2000" dirty="0"/>
            </a:p>
          </p:txBody>
        </p:sp>
      </p:grpSp>
      <p:pic>
        <p:nvPicPr>
          <p:cNvPr id="2" name="Picture 1">
            <a:extLst>
              <a:ext uri="{FF2B5EF4-FFF2-40B4-BE49-F238E27FC236}">
                <a16:creationId xmlns:a16="http://schemas.microsoft.com/office/drawing/2014/main" xmlns="" id="{D6E5B5FF-E766-4849-A518-EE0527ABBC00}"/>
              </a:ext>
            </a:extLst>
          </p:cNvPr>
          <p:cNvPicPr>
            <a:picLocks noChangeAspect="1"/>
          </p:cNvPicPr>
          <p:nvPr/>
        </p:nvPicPr>
        <p:blipFill>
          <a:blip r:embed="rId4"/>
          <a:stretch>
            <a:fillRect/>
          </a:stretch>
        </p:blipFill>
        <p:spPr>
          <a:xfrm>
            <a:off x="2265577" y="109294"/>
            <a:ext cx="9794138" cy="6231145"/>
          </a:xfrm>
          <a:prstGeom prst="rect">
            <a:avLst/>
          </a:prstGeom>
        </p:spPr>
      </p:pic>
      <p:sp>
        <p:nvSpPr>
          <p:cNvPr id="12" name="Rectangle 11">
            <a:extLst>
              <a:ext uri="{FF2B5EF4-FFF2-40B4-BE49-F238E27FC236}">
                <a16:creationId xmlns:a16="http://schemas.microsoft.com/office/drawing/2014/main" xmlns="" id="{E787AAC5-48AB-4D81-8D3D-814E478380D9}"/>
              </a:ext>
            </a:extLst>
          </p:cNvPr>
          <p:cNvSpPr/>
          <p:nvPr/>
        </p:nvSpPr>
        <p:spPr>
          <a:xfrm>
            <a:off x="48585" y="6059282"/>
            <a:ext cx="3221580" cy="253596"/>
          </a:xfrm>
          <a:prstGeom prst="rect">
            <a:avLst/>
          </a:prstGeom>
        </p:spPr>
        <p:txBody>
          <a:bodyPr wrap="square">
            <a:spAutoFit/>
          </a:bodyPr>
          <a:lstStyle/>
          <a:p>
            <a:pPr>
              <a:lnSpc>
                <a:spcPct val="150000"/>
              </a:lnSpc>
              <a:spcAft>
                <a:spcPts val="300"/>
              </a:spcAft>
            </a:pPr>
            <a:r>
              <a:rPr lang="en-US" sz="800" dirty="0" err="1">
                <a:latin typeface="Century Gothic" panose="020B0502020202020204" pitchFamily="34" charset="0"/>
              </a:rPr>
              <a:t>Sumber</a:t>
            </a:r>
            <a:r>
              <a:rPr lang="en-US" sz="800" dirty="0">
                <a:latin typeface="Century Gothic" panose="020B0502020202020204" pitchFamily="34" charset="0"/>
              </a:rPr>
              <a:t>: Prof. Tien R. </a:t>
            </a:r>
            <a:r>
              <a:rPr lang="en-US" sz="800" dirty="0" err="1">
                <a:latin typeface="Century Gothic" panose="020B0502020202020204" pitchFamily="34" charset="0"/>
              </a:rPr>
              <a:t>Muchtadi</a:t>
            </a:r>
            <a:r>
              <a:rPr lang="en-US" sz="800" dirty="0">
                <a:latin typeface="Century Gothic" panose="020B0502020202020204" pitchFamily="34" charset="0"/>
              </a:rPr>
              <a:t>/IPB</a:t>
            </a:r>
          </a:p>
        </p:txBody>
      </p:sp>
      <p:sp>
        <p:nvSpPr>
          <p:cNvPr id="5" name="Rectangle 4">
            <a:extLst>
              <a:ext uri="{FF2B5EF4-FFF2-40B4-BE49-F238E27FC236}">
                <a16:creationId xmlns:a16="http://schemas.microsoft.com/office/drawing/2014/main" xmlns="" id="{A7CD9BA1-1015-4BCB-BF0F-772CE2F93DBA}"/>
              </a:ext>
            </a:extLst>
          </p:cNvPr>
          <p:cNvSpPr/>
          <p:nvPr/>
        </p:nvSpPr>
        <p:spPr>
          <a:xfrm>
            <a:off x="8652163" y="4913459"/>
            <a:ext cx="1988127" cy="21272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d-ID" sz="1600" b="1" i="1" dirty="0">
                <a:latin typeface="Bookman Old Style" panose="02050604050505020204" pitchFamily="18" charset="0"/>
              </a:rPr>
              <a:t>2030... dst</a:t>
            </a:r>
          </a:p>
        </p:txBody>
      </p:sp>
      <p:sp>
        <p:nvSpPr>
          <p:cNvPr id="13" name="Footer Placeholder 6">
            <a:extLst>
              <a:ext uri="{FF2B5EF4-FFF2-40B4-BE49-F238E27FC236}">
                <a16:creationId xmlns:a16="http://schemas.microsoft.com/office/drawing/2014/main" xmlns="" id="{D4F56E59-C293-40A0-96DA-1F6DA6A50DAE}"/>
              </a:ext>
            </a:extLst>
          </p:cNvPr>
          <p:cNvSpPr txBox="1">
            <a:spLocks/>
          </p:cNvSpPr>
          <p:nvPr/>
        </p:nvSpPr>
        <p:spPr>
          <a:xfrm>
            <a:off x="1895475" y="6662736"/>
            <a:ext cx="222885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www.lpdp.kemenkeu.go.id</a:t>
            </a:r>
            <a:endParaRPr lang="en-US" dirty="0"/>
          </a:p>
        </p:txBody>
      </p:sp>
    </p:spTree>
    <p:extLst>
      <p:ext uri="{BB962C8B-B14F-4D97-AF65-F5344CB8AC3E}">
        <p14:creationId xmlns:p14="http://schemas.microsoft.com/office/powerpoint/2010/main" val="40505497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p:nvPr/>
        </p:nvSpPr>
        <p:spPr>
          <a:xfrm>
            <a:off x="4948517" y="1772573"/>
            <a:ext cx="6671313" cy="31264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charset="0"/>
                <a:ea typeface="Century Gothic" panose="020B0502020202020204" charset="0"/>
                <a:cs typeface="Century Gothic" panose="020B0502020202020204" charset="0"/>
              </a:defRPr>
            </a:lvl1pPr>
          </a:lstStyle>
          <a:p>
            <a:r>
              <a:rPr lang="en-US" b="1" i="1" dirty="0">
                <a:solidFill>
                  <a:srgbClr val="FFC000"/>
                </a:solidFill>
              </a:rPr>
              <a:t>RISPRO</a:t>
            </a:r>
            <a:r>
              <a:rPr lang="en-US" b="1" i="1" dirty="0">
                <a:solidFill>
                  <a:schemeClr val="bg1"/>
                </a:solidFill>
              </a:rPr>
              <a:t> </a:t>
            </a:r>
            <a:r>
              <a:rPr lang="en-US" sz="3200" b="1" i="1" dirty="0" err="1">
                <a:solidFill>
                  <a:schemeClr val="bg1"/>
                </a:solidFill>
              </a:rPr>
              <a:t>Invitasi</a:t>
            </a:r>
            <a:endParaRPr lang="en-US" sz="6000" b="1" i="1" dirty="0">
              <a:solidFill>
                <a:schemeClr val="bg1"/>
              </a:solidFill>
            </a:endParaRPr>
          </a:p>
        </p:txBody>
      </p:sp>
      <p:sp>
        <p:nvSpPr>
          <p:cNvPr id="7" name="Isosceles Triangle 6"/>
          <p:cNvSpPr/>
          <p:nvPr/>
        </p:nvSpPr>
        <p:spPr>
          <a:xfrm rot="13233551">
            <a:off x="4232315" y="3040994"/>
            <a:ext cx="482140" cy="420357"/>
          </a:xfrm>
          <a:prstGeom prst="triangl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3233551">
            <a:off x="4198760" y="3033567"/>
            <a:ext cx="276698" cy="241241"/>
          </a:xfrm>
          <a:prstGeom prst="triangl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51EBA503-7962-49D5-84FC-1D87F4A961D9}"/>
              </a:ext>
            </a:extLst>
          </p:cNvPr>
          <p:cNvSpPr/>
          <p:nvPr/>
        </p:nvSpPr>
        <p:spPr>
          <a:xfrm>
            <a:off x="298544" y="4384441"/>
            <a:ext cx="3289482" cy="2031325"/>
          </a:xfrm>
          <a:prstGeom prst="rect">
            <a:avLst/>
          </a:prstGeom>
          <a:solidFill>
            <a:srgbClr val="284174"/>
          </a:solidFill>
        </p:spPr>
        <p:txBody>
          <a:bodyPr wrap="square">
            <a:spAutoFit/>
          </a:bodyPr>
          <a:lstStyle/>
          <a:p>
            <a:r>
              <a:rPr lang="id-ID" sz="1400" i="1" dirty="0">
                <a:solidFill>
                  <a:schemeClr val="bg1"/>
                </a:solidFill>
                <a:latin typeface="Segoe UI" panose="020B0502040204020203" pitchFamily="34" charset="0"/>
                <a:cs typeface="Segoe UI" panose="020B0502040204020203" pitchFamily="34" charset="0"/>
              </a:rPr>
              <a:t>Lembaga Pengelola Dana Pendidikan </a:t>
            </a:r>
          </a:p>
          <a:p>
            <a:endParaRPr lang="id-ID" sz="1400" i="1" dirty="0">
              <a:solidFill>
                <a:schemeClr val="bg1"/>
              </a:solidFill>
              <a:latin typeface="Segoe UI" panose="020B0502040204020203" pitchFamily="34" charset="0"/>
              <a:cs typeface="Segoe UI" panose="020B0502040204020203" pitchFamily="34" charset="0"/>
            </a:endParaRPr>
          </a:p>
          <a:p>
            <a:r>
              <a:rPr lang="it-IT" sz="1400" i="1" dirty="0">
                <a:solidFill>
                  <a:schemeClr val="bg1"/>
                </a:solidFill>
                <a:latin typeface="Segoe UI" panose="020B0502040204020203" pitchFamily="34" charset="0"/>
                <a:cs typeface="Segoe UI" panose="020B0502040204020203" pitchFamily="34" charset="0"/>
              </a:rPr>
              <a:t>Gedung Danadyaksa Cikini</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Jl. Cikini Raya No.91A-D, Menteng</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Jakarta Pusat 10330</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
            </a:r>
            <a:br>
              <a:rPr lang="it-IT" sz="1400" i="1" dirty="0">
                <a:solidFill>
                  <a:schemeClr val="bg1"/>
                </a:solidFill>
                <a:latin typeface="Segoe UI" panose="020B0502040204020203" pitchFamily="34" charset="0"/>
                <a:cs typeface="Segoe UI" panose="020B0502040204020203" pitchFamily="34" charset="0"/>
              </a:rPr>
            </a:br>
            <a:r>
              <a:rPr lang="id-ID" sz="1400" i="1" dirty="0">
                <a:solidFill>
                  <a:schemeClr val="bg1"/>
                </a:solidFill>
                <a:latin typeface="Segoe UI" panose="020B0502040204020203" pitchFamily="34" charset="0"/>
                <a:cs typeface="Segoe UI" panose="020B0502040204020203" pitchFamily="34" charset="0"/>
              </a:rPr>
              <a:t>1500652</a:t>
            </a:r>
          </a:p>
          <a:p>
            <a:r>
              <a:rPr lang="it-IT" sz="1400" i="1" dirty="0">
                <a:solidFill>
                  <a:schemeClr val="bg1"/>
                </a:solidFill>
                <a:latin typeface="Segoe UI" panose="020B0502040204020203" pitchFamily="34" charset="0"/>
                <a:cs typeface="Segoe UI" panose="020B0502040204020203" pitchFamily="34" charset="0"/>
              </a:rPr>
              <a:t>www.lpdp.kemenkeu.go.id</a:t>
            </a:r>
          </a:p>
          <a:p>
            <a:endParaRPr lang="id-ID" sz="1400" i="1" dirty="0">
              <a:solidFill>
                <a:schemeClr val="bg1"/>
              </a:solidFill>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p:cNvSpPr>
            <a:spLocks noGrp="1"/>
          </p:cNvSpPr>
          <p:nvPr>
            <p:ph type="sldNum" sz="quarter" idx="4294967295"/>
          </p:nvPr>
        </p:nvSpPr>
        <p:spPr>
          <a:xfrm>
            <a:off x="11174413" y="6538913"/>
            <a:ext cx="1017587" cy="365125"/>
          </a:xfrm>
        </p:spPr>
        <p:txBody>
          <a:bodyPr/>
          <a:lstStyle/>
          <a:p>
            <a:fld id="{0968B721-5F74-419E-99CF-829E93200176}" type="slidenum">
              <a:rPr lang="en-US" smtClean="0"/>
              <a:t>23</a:t>
            </a:fld>
            <a:endParaRPr lang="en-US" dirty="0"/>
          </a:p>
        </p:txBody>
      </p:sp>
      <p:sp>
        <p:nvSpPr>
          <p:cNvPr id="28" name="Footer Placeholder 6"/>
          <p:cNvSpPr>
            <a:spLocks noGrp="1"/>
          </p:cNvSpPr>
          <p:nvPr>
            <p:ph type="ftr" sz="quarter" idx="3"/>
          </p:nvPr>
        </p:nvSpPr>
        <p:spPr>
          <a:xfrm>
            <a:off x="1743075" y="6510336"/>
            <a:ext cx="2228850" cy="365125"/>
          </a:xfrm>
        </p:spPr>
        <p:txBody>
          <a:bodyPr/>
          <a:lstStyle/>
          <a:p>
            <a:r>
              <a:rPr lang="en-US" dirty="0"/>
              <a:t>www.lpdp.kemenkeu.go.id</a:t>
            </a:r>
          </a:p>
        </p:txBody>
      </p:sp>
      <p:grpSp>
        <p:nvGrpSpPr>
          <p:cNvPr id="13" name="Group 12"/>
          <p:cNvGrpSpPr/>
          <p:nvPr/>
        </p:nvGrpSpPr>
        <p:grpSpPr>
          <a:xfrm>
            <a:off x="1679968" y="1062087"/>
            <a:ext cx="10750551" cy="5699585"/>
            <a:chOff x="1696010" y="1142297"/>
            <a:chExt cx="10750551" cy="5699585"/>
          </a:xfrm>
        </p:grpSpPr>
        <p:pic>
          <p:nvPicPr>
            <p:cNvPr id="4" name="Picture 3"/>
            <p:cNvPicPr>
              <a:picLocks noChangeAspect="1"/>
            </p:cNvPicPr>
            <p:nvPr/>
          </p:nvPicPr>
          <p:blipFill>
            <a:blip r:embed="rId2">
              <a:duotone>
                <a:schemeClr val="accent5">
                  <a:shade val="45000"/>
                  <a:satMod val="135000"/>
                </a:schemeClr>
                <a:prstClr val="white"/>
              </a:duotone>
            </a:blip>
            <a:stretch>
              <a:fillRect/>
            </a:stretch>
          </p:blipFill>
          <p:spPr>
            <a:xfrm>
              <a:off x="1743075" y="1370180"/>
              <a:ext cx="1678712" cy="1257413"/>
            </a:xfrm>
            <a:prstGeom prst="rect">
              <a:avLst/>
            </a:prstGeom>
          </p:spPr>
        </p:pic>
        <p:pic>
          <p:nvPicPr>
            <p:cNvPr id="5" name="Picture 4"/>
            <p:cNvPicPr>
              <a:picLocks noChangeAspect="1"/>
            </p:cNvPicPr>
            <p:nvPr/>
          </p:nvPicPr>
          <p:blipFill>
            <a:blip r:embed="rId3">
              <a:duotone>
                <a:schemeClr val="accent5">
                  <a:shade val="45000"/>
                  <a:satMod val="135000"/>
                </a:schemeClr>
                <a:prstClr val="white"/>
              </a:duotone>
            </a:blip>
            <a:stretch>
              <a:fillRect/>
            </a:stretch>
          </p:blipFill>
          <p:spPr>
            <a:xfrm>
              <a:off x="1743075" y="3485409"/>
              <a:ext cx="1631647" cy="760890"/>
            </a:xfrm>
            <a:prstGeom prst="rect">
              <a:avLst/>
            </a:prstGeom>
          </p:spPr>
        </p:pic>
        <p:sp>
          <p:nvSpPr>
            <p:cNvPr id="7" name="Rectangle 6"/>
            <p:cNvSpPr/>
            <p:nvPr/>
          </p:nvSpPr>
          <p:spPr>
            <a:xfrm>
              <a:off x="3610133" y="1142297"/>
              <a:ext cx="7301345" cy="646331"/>
            </a:xfrm>
            <a:prstGeom prst="rect">
              <a:avLst/>
            </a:prstGeom>
          </p:spPr>
          <p:txBody>
            <a:bodyPr wrap="square">
              <a:spAutoFit/>
            </a:bodyPr>
            <a:lstStyle/>
            <a:p>
              <a:r>
                <a:rPr lang="id-ID" dirty="0">
                  <a:latin typeface="Century Gothic" panose="020B0502020202020204" charset="0"/>
                </a:rPr>
                <a:t>Riset dan pengembangan teknologi/produk/kebijakan </a:t>
              </a:r>
            </a:p>
            <a:p>
              <a:r>
                <a:rPr lang="id-ID" b="1" dirty="0">
                  <a:latin typeface="Century Gothic" panose="020B0502020202020204" charset="0"/>
                </a:rPr>
                <a:t>kendaraan listrik</a:t>
              </a:r>
            </a:p>
          </p:txBody>
        </p:sp>
        <p:sp>
          <p:nvSpPr>
            <p:cNvPr id="8" name="Rectangle 7"/>
            <p:cNvSpPr/>
            <p:nvPr/>
          </p:nvSpPr>
          <p:spPr>
            <a:xfrm>
              <a:off x="3619450" y="3059912"/>
              <a:ext cx="8305800" cy="646331"/>
            </a:xfrm>
            <a:prstGeom prst="rect">
              <a:avLst/>
            </a:prstGeom>
          </p:spPr>
          <p:txBody>
            <a:bodyPr wrap="square">
              <a:spAutoFit/>
            </a:bodyPr>
            <a:lstStyle/>
            <a:p>
              <a:r>
                <a:rPr lang="id-ID" dirty="0">
                  <a:latin typeface="Century Gothic" panose="020B0502020202020204" charset="0"/>
                </a:rPr>
                <a:t>Riset dan pengembangan teknologi/produk/kebijakan </a:t>
              </a:r>
            </a:p>
            <a:p>
              <a:r>
                <a:rPr lang="id-ID" b="1" dirty="0">
                  <a:latin typeface="Century Gothic" panose="020B0502020202020204" charset="0"/>
                </a:rPr>
                <a:t>farmasi dan alat kesehatan</a:t>
              </a:r>
              <a:r>
                <a:rPr lang="en-ID" b="1" dirty="0">
                  <a:latin typeface="Century Gothic" panose="020B0502020202020204" charset="0"/>
                </a:rPr>
                <a:t> </a:t>
              </a:r>
              <a:r>
                <a:rPr lang="en-ID" sz="600" b="1" dirty="0">
                  <a:latin typeface="Century Gothic" panose="020B0502020202020204" charset="0"/>
                </a:rPr>
                <a:t>[RIRN2017-2045: </a:t>
              </a:r>
              <a:r>
                <a:rPr lang="en-ID" sz="600" b="1" dirty="0" err="1">
                  <a:latin typeface="Century Gothic" panose="020B0502020202020204" charset="0"/>
                </a:rPr>
                <a:t>teknologi</a:t>
              </a:r>
              <a:r>
                <a:rPr lang="en-ID" sz="600" b="1" dirty="0">
                  <a:latin typeface="Century Gothic" panose="020B0502020202020204" charset="0"/>
                </a:rPr>
                <a:t> </a:t>
              </a:r>
              <a:r>
                <a:rPr lang="en-ID" sz="600" b="1" dirty="0" err="1">
                  <a:latin typeface="Century Gothic" panose="020B0502020202020204" charset="0"/>
                </a:rPr>
                <a:t>produk</a:t>
              </a:r>
              <a:r>
                <a:rPr lang="en-ID" sz="600" b="1" dirty="0">
                  <a:latin typeface="Century Gothic" panose="020B0502020202020204" charset="0"/>
                </a:rPr>
                <a:t> </a:t>
              </a:r>
              <a:r>
                <a:rPr lang="en-ID" sz="600" b="1" dirty="0" err="1">
                  <a:latin typeface="Century Gothic" panose="020B0502020202020204" charset="0"/>
                </a:rPr>
                <a:t>biofarmasetika</a:t>
              </a:r>
              <a:r>
                <a:rPr lang="en-ID" sz="600" b="1" dirty="0">
                  <a:latin typeface="Century Gothic" panose="020B0502020202020204" charset="0"/>
                </a:rPr>
                <a:t>, </a:t>
              </a:r>
              <a:r>
                <a:rPr lang="en-ID" sz="600" b="1" dirty="0" err="1">
                  <a:latin typeface="Century Gothic" panose="020B0502020202020204" charset="0"/>
                </a:rPr>
                <a:t>teknologi</a:t>
              </a:r>
              <a:r>
                <a:rPr lang="en-ID" sz="600" b="1" dirty="0">
                  <a:latin typeface="Century Gothic" panose="020B0502020202020204" charset="0"/>
                </a:rPr>
                <a:t> </a:t>
              </a:r>
              <a:r>
                <a:rPr lang="en-ID" sz="600" b="1" dirty="0" err="1">
                  <a:latin typeface="Century Gothic" panose="020B0502020202020204" charset="0"/>
                </a:rPr>
                <a:t>alat</a:t>
              </a:r>
              <a:r>
                <a:rPr lang="en-ID" sz="600" b="1" dirty="0">
                  <a:latin typeface="Century Gothic" panose="020B0502020202020204" charset="0"/>
                </a:rPr>
                <a:t> </a:t>
              </a:r>
              <a:r>
                <a:rPr lang="en-ID" sz="600" b="1" dirty="0" err="1">
                  <a:latin typeface="Century Gothic" panose="020B0502020202020204" charset="0"/>
                </a:rPr>
                <a:t>kesehatan</a:t>
              </a:r>
              <a:r>
                <a:rPr lang="en-ID" sz="600" b="1" dirty="0">
                  <a:latin typeface="Century Gothic" panose="020B0502020202020204" charset="0"/>
                </a:rPr>
                <a:t> dan diagnostic, </a:t>
              </a:r>
              <a:r>
                <a:rPr lang="en-ID" sz="600" b="1" dirty="0" err="1">
                  <a:latin typeface="Century Gothic" panose="020B0502020202020204" charset="0"/>
                </a:rPr>
                <a:t>teknologi</a:t>
              </a:r>
              <a:r>
                <a:rPr lang="en-ID" sz="600" b="1" dirty="0">
                  <a:latin typeface="Century Gothic" panose="020B0502020202020204" charset="0"/>
                </a:rPr>
                <a:t> </a:t>
              </a:r>
              <a:r>
                <a:rPr lang="en-ID" sz="600" b="1" dirty="0" err="1">
                  <a:latin typeface="Century Gothic" panose="020B0502020202020204" charset="0"/>
                </a:rPr>
                <a:t>kemandirian</a:t>
              </a:r>
              <a:r>
                <a:rPr lang="en-ID" sz="600" b="1" dirty="0">
                  <a:latin typeface="Century Gothic" panose="020B0502020202020204" charset="0"/>
                </a:rPr>
                <a:t> </a:t>
              </a:r>
              <a:r>
                <a:rPr lang="en-ID" sz="600" b="1" dirty="0" err="1">
                  <a:latin typeface="Century Gothic" panose="020B0502020202020204" charset="0"/>
                </a:rPr>
                <a:t>bahan</a:t>
              </a:r>
              <a:r>
                <a:rPr lang="en-ID" sz="600" b="1" dirty="0">
                  <a:latin typeface="Century Gothic" panose="020B0502020202020204" charset="0"/>
                </a:rPr>
                <a:t> </a:t>
              </a:r>
              <a:r>
                <a:rPr lang="en-ID" sz="600" b="1" dirty="0" err="1">
                  <a:latin typeface="Century Gothic" panose="020B0502020202020204" charset="0"/>
                </a:rPr>
                <a:t>baku</a:t>
              </a:r>
              <a:r>
                <a:rPr lang="en-ID" sz="600" b="1" dirty="0">
                  <a:latin typeface="Century Gothic" panose="020B0502020202020204" charset="0"/>
                </a:rPr>
                <a:t> </a:t>
              </a:r>
              <a:r>
                <a:rPr lang="en-ID" sz="600" b="1" dirty="0" err="1">
                  <a:latin typeface="Century Gothic" panose="020B0502020202020204" charset="0"/>
                </a:rPr>
                <a:t>obat</a:t>
              </a:r>
              <a:r>
                <a:rPr lang="en-ID" sz="600" b="1" dirty="0">
                  <a:latin typeface="Century Gothic" panose="020B0502020202020204" charset="0"/>
                </a:rPr>
                <a:t>]</a:t>
              </a:r>
              <a:r>
                <a:rPr lang="en-ID" b="1" dirty="0">
                  <a:latin typeface="Century Gothic" panose="020B0502020202020204" charset="0"/>
                </a:rPr>
                <a:t> </a:t>
              </a:r>
              <a:endParaRPr lang="id-ID" b="1" dirty="0">
                <a:latin typeface="Century Gothic" panose="020B0502020202020204" charset="0"/>
              </a:endParaRPr>
            </a:p>
          </p:txBody>
        </p:sp>
        <p:sp>
          <p:nvSpPr>
            <p:cNvPr id="9" name="Rectangle 8"/>
            <p:cNvSpPr/>
            <p:nvPr/>
          </p:nvSpPr>
          <p:spPr>
            <a:xfrm>
              <a:off x="3610133" y="4841334"/>
              <a:ext cx="8836428" cy="2000548"/>
            </a:xfrm>
            <a:prstGeom prst="rect">
              <a:avLst/>
            </a:prstGeom>
          </p:spPr>
          <p:txBody>
            <a:bodyPr wrap="square">
              <a:spAutoFit/>
            </a:bodyPr>
            <a:lstStyle/>
            <a:p>
              <a:r>
                <a:rPr lang="id-ID" dirty="0">
                  <a:latin typeface="Century Gothic" panose="020B0502020202020204" charset="0"/>
                </a:rPr>
                <a:t>Riset dan pengembangan teknologi/produk terkait penerapan </a:t>
              </a:r>
            </a:p>
            <a:p>
              <a:r>
                <a:rPr lang="id-ID" b="1" dirty="0">
                  <a:latin typeface="Century Gothic" panose="020B0502020202020204" charset="0"/>
                </a:rPr>
                <a:t>Making Indonesia 4.0 </a:t>
              </a:r>
              <a:r>
                <a:rPr lang="fi-FI" sz="1400" dirty="0">
                  <a:latin typeface="Century Gothic" panose="020B0502020202020204" charset="0"/>
                </a:rPr>
                <a:t>pada lima sektor utama, antara lain:</a:t>
              </a:r>
            </a:p>
            <a:p>
              <a:pPr marL="352425" indent="-352425"/>
              <a:r>
                <a:rPr lang="fi-FI" sz="1400" dirty="0">
                  <a:latin typeface="Century Gothic" panose="020B0502020202020204" charset="0"/>
                </a:rPr>
                <a:t>1)	makanan dan minuman, </a:t>
              </a:r>
            </a:p>
            <a:p>
              <a:pPr marL="352425" indent="-352425"/>
              <a:r>
                <a:rPr lang="fi-FI" sz="1400" dirty="0">
                  <a:latin typeface="Century Gothic" panose="020B0502020202020204" charset="0"/>
                </a:rPr>
                <a:t>2)	tekstil dan pakaian, </a:t>
              </a:r>
            </a:p>
            <a:p>
              <a:pPr marL="352425" indent="-352425"/>
              <a:r>
                <a:rPr lang="fi-FI" sz="1400" dirty="0">
                  <a:latin typeface="Century Gothic" panose="020B0502020202020204" charset="0"/>
                </a:rPr>
                <a:t>3)	otomotif,</a:t>
              </a:r>
            </a:p>
            <a:p>
              <a:pPr marL="352425" indent="-352425"/>
              <a:r>
                <a:rPr lang="fi-FI" sz="1400" dirty="0">
                  <a:latin typeface="Century Gothic" panose="020B0502020202020204" charset="0"/>
                </a:rPr>
                <a:t>4)	kimia, dan </a:t>
              </a:r>
            </a:p>
            <a:p>
              <a:pPr marL="352425" indent="-352425"/>
              <a:r>
                <a:rPr lang="fi-FI" sz="1400" dirty="0">
                  <a:latin typeface="Century Gothic" panose="020B0502020202020204" charset="0"/>
                </a:rPr>
                <a:t>5)	elektonik.</a:t>
              </a:r>
            </a:p>
            <a:p>
              <a:endParaRPr lang="id-ID" b="1" dirty="0">
                <a:latin typeface="Century Gothic" panose="020B0502020202020204" charset="0"/>
              </a:endParaRPr>
            </a:p>
          </p:txBody>
        </p:sp>
        <p:pic>
          <p:nvPicPr>
            <p:cNvPr id="17" name="Picture 16"/>
            <p:cNvPicPr>
              <a:picLocks noChangeAspect="1"/>
            </p:cNvPicPr>
            <p:nvPr/>
          </p:nvPicPr>
          <p:blipFill rotWithShape="1">
            <a:blip r:embed="rId4"/>
            <a:srcRect b="20636"/>
            <a:stretch>
              <a:fillRect/>
            </a:stretch>
          </p:blipFill>
          <p:spPr>
            <a:xfrm>
              <a:off x="1696010" y="5053068"/>
              <a:ext cx="1678712" cy="1274111"/>
            </a:xfrm>
            <a:prstGeom prst="rect">
              <a:avLst/>
            </a:prstGeom>
          </p:spPr>
        </p:pic>
        <p:pic>
          <p:nvPicPr>
            <p:cNvPr id="11" name="Picture 10"/>
            <p:cNvPicPr>
              <a:picLocks noChangeAspect="1"/>
            </p:cNvPicPr>
            <p:nvPr/>
          </p:nvPicPr>
          <p:blipFill rotWithShape="1">
            <a:blip r:embed="rId5"/>
            <a:srcRect t="64466"/>
            <a:stretch>
              <a:fillRect/>
            </a:stretch>
          </p:blipFill>
          <p:spPr>
            <a:xfrm>
              <a:off x="3619450" y="1787277"/>
              <a:ext cx="6237934" cy="1171220"/>
            </a:xfrm>
            <a:prstGeom prst="rect">
              <a:avLst/>
            </a:prstGeom>
          </p:spPr>
        </p:pic>
        <p:sp>
          <p:nvSpPr>
            <p:cNvPr id="12" name="Rectangle 11"/>
            <p:cNvSpPr/>
            <p:nvPr/>
          </p:nvSpPr>
          <p:spPr>
            <a:xfrm>
              <a:off x="3610133" y="3730271"/>
              <a:ext cx="7745961" cy="958917"/>
            </a:xfrm>
            <a:prstGeom prst="rect">
              <a:avLst/>
            </a:prstGeom>
          </p:spPr>
          <p:txBody>
            <a:bodyPr wrap="square">
              <a:spAutoFit/>
            </a:bodyPr>
            <a:lstStyle/>
            <a:p>
              <a:pPr marL="342900" indent="-342900" algn="just">
                <a:lnSpc>
                  <a:spcPts val="700"/>
                </a:lnSpc>
                <a:spcAft>
                  <a:spcPts val="800"/>
                </a:spcAft>
                <a:buFont typeface="+mj-lt"/>
                <a:buAutoNum type="arabicPeriod"/>
              </a:pPr>
              <a:r>
                <a:rPr lang="id-ID" sz="1050" i="1" dirty="0">
                  <a:latin typeface="Century Gothic" panose="020B0502020202020204" charset="0"/>
                  <a:ea typeface="Calibri" panose="020F0502020204030204" charset="0"/>
                  <a:cs typeface="Times New Roman" panose="02020603050405020304" pitchFamily="18" charset="0"/>
                </a:rPr>
                <a:t>PP Nomor 14</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tahun</a:t>
              </a:r>
              <a:r>
                <a:rPr lang="en-ID" sz="1050" i="1" dirty="0">
                  <a:latin typeface="Century Gothic" panose="020B0502020202020204" charset="0"/>
                  <a:ea typeface="Calibri" panose="020F0502020204030204" charset="0"/>
                  <a:cs typeface="Times New Roman" panose="02020603050405020304" pitchFamily="18" charset="0"/>
                </a:rPr>
                <a:t> 2015 </a:t>
              </a:r>
              <a:r>
                <a:rPr lang="en-ID" sz="1050" i="1" dirty="0" err="1">
                  <a:latin typeface="Century Gothic" panose="020B0502020202020204" charset="0"/>
                  <a:ea typeface="Calibri" panose="020F0502020204030204" charset="0"/>
                  <a:cs typeface="Times New Roman" panose="02020603050405020304" pitchFamily="18" charset="0"/>
                </a:rPr>
                <a:t>tentang</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Rencana</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Induk</a:t>
              </a:r>
              <a:r>
                <a:rPr lang="en-ID" sz="1050" i="1" dirty="0">
                  <a:latin typeface="Century Gothic" panose="020B0502020202020204" charset="0"/>
                  <a:ea typeface="Calibri" panose="020F0502020204030204" charset="0"/>
                  <a:cs typeface="Times New Roman" panose="02020603050405020304" pitchFamily="18" charset="0"/>
                </a:rPr>
                <a:t> Pembangunan </a:t>
              </a:r>
              <a:r>
                <a:rPr lang="en-ID" sz="1050" i="1" dirty="0" err="1">
                  <a:latin typeface="Century Gothic" panose="020B0502020202020204" charset="0"/>
                  <a:ea typeface="Calibri" panose="020F0502020204030204" charset="0"/>
                  <a:cs typeface="Times New Roman" panose="02020603050405020304" pitchFamily="18" charset="0"/>
                </a:rPr>
                <a:t>Industri</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Nasional</a:t>
              </a:r>
              <a:r>
                <a:rPr lang="en-ID" sz="1050" i="1" dirty="0">
                  <a:latin typeface="Century Gothic" panose="020B0502020202020204" charset="0"/>
                  <a:ea typeface="Calibri" panose="020F0502020204030204" charset="0"/>
                  <a:cs typeface="Times New Roman" panose="02020603050405020304" pitchFamily="18" charset="0"/>
                </a:rPr>
                <a:t> (RIPIN) 2015-2035</a:t>
              </a:r>
              <a:endParaRPr lang="id-ID" sz="1050" i="1" dirty="0">
                <a:latin typeface="Century Gothic" panose="020B0502020202020204" charset="0"/>
                <a:ea typeface="Calibri" panose="020F0502020204030204" charset="0"/>
                <a:cs typeface="Times New Roman" panose="02020603050405020304" pitchFamily="18" charset="0"/>
              </a:endParaRPr>
            </a:p>
            <a:p>
              <a:pPr marL="342900" indent="-342900" algn="just">
                <a:lnSpc>
                  <a:spcPts val="700"/>
                </a:lnSpc>
                <a:spcAft>
                  <a:spcPts val="800"/>
                </a:spcAft>
                <a:buFont typeface="+mj-lt"/>
                <a:buAutoNum type="arabicPeriod"/>
              </a:pPr>
              <a:r>
                <a:rPr lang="id-ID" sz="1050" i="1" dirty="0">
                  <a:latin typeface="Century Gothic" panose="020B0502020202020204" charset="0"/>
                  <a:ea typeface="Calibri" panose="020F0502020204030204" charset="0"/>
                  <a:cs typeface="Times New Roman" panose="02020603050405020304" pitchFamily="18" charset="0"/>
                </a:rPr>
                <a:t>Inpres Nomor</a:t>
              </a:r>
              <a:r>
                <a:rPr lang="en-ID" sz="1050" i="1" dirty="0">
                  <a:latin typeface="Century Gothic" panose="020B0502020202020204" charset="0"/>
                  <a:ea typeface="Calibri" panose="020F0502020204030204" charset="0"/>
                  <a:cs typeface="Times New Roman" panose="02020603050405020304" pitchFamily="18" charset="0"/>
                </a:rPr>
                <a:t> 6 </a:t>
              </a:r>
              <a:r>
                <a:rPr lang="en-ID" sz="1050" i="1" dirty="0" err="1">
                  <a:latin typeface="Century Gothic" panose="020B0502020202020204" charset="0"/>
                  <a:ea typeface="Calibri" panose="020F0502020204030204" charset="0"/>
                  <a:cs typeface="Times New Roman" panose="02020603050405020304" pitchFamily="18" charset="0"/>
                </a:rPr>
                <a:t>tahun</a:t>
              </a:r>
              <a:r>
                <a:rPr lang="en-ID" sz="1050" i="1" dirty="0">
                  <a:latin typeface="Century Gothic" panose="020B0502020202020204" charset="0"/>
                  <a:ea typeface="Calibri" panose="020F0502020204030204" charset="0"/>
                  <a:cs typeface="Times New Roman" panose="02020603050405020304" pitchFamily="18" charset="0"/>
                </a:rPr>
                <a:t> 2018 </a:t>
              </a:r>
              <a:r>
                <a:rPr lang="en-ID" sz="1050" i="1" dirty="0" err="1">
                  <a:latin typeface="Century Gothic" panose="020B0502020202020204" charset="0"/>
                  <a:ea typeface="Calibri" panose="020F0502020204030204" charset="0"/>
                  <a:cs typeface="Times New Roman" panose="02020603050405020304" pitchFamily="18" charset="0"/>
                </a:rPr>
                <a:t>tentang</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Percepatan</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Pengembangan</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Industri</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Farmasi</a:t>
              </a:r>
              <a:r>
                <a:rPr lang="en-ID" sz="1050" i="1" dirty="0">
                  <a:latin typeface="Century Gothic" panose="020B0502020202020204" charset="0"/>
                  <a:ea typeface="Calibri" panose="020F0502020204030204" charset="0"/>
                  <a:cs typeface="Times New Roman" panose="02020603050405020304" pitchFamily="18" charset="0"/>
                </a:rPr>
                <a:t> dan </a:t>
              </a:r>
              <a:r>
                <a:rPr lang="en-ID" sz="1050" i="1" dirty="0" err="1">
                  <a:latin typeface="Century Gothic" panose="020B0502020202020204" charset="0"/>
                  <a:ea typeface="Calibri" panose="020F0502020204030204" charset="0"/>
                  <a:cs typeface="Times New Roman" panose="02020603050405020304" pitchFamily="18" charset="0"/>
                </a:rPr>
                <a:t>Alat</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Kesehatan</a:t>
              </a:r>
              <a:endParaRPr lang="id-ID" sz="1050" i="1" dirty="0">
                <a:latin typeface="Century Gothic" panose="020B0502020202020204" charset="0"/>
                <a:ea typeface="Calibri" panose="020F0502020204030204" charset="0"/>
                <a:cs typeface="Times New Roman" panose="02020603050405020304" pitchFamily="18" charset="0"/>
              </a:endParaRPr>
            </a:p>
            <a:p>
              <a:pPr marL="342900" indent="-342900" algn="just">
                <a:lnSpc>
                  <a:spcPts val="700"/>
                </a:lnSpc>
                <a:spcAft>
                  <a:spcPts val="800"/>
                </a:spcAft>
                <a:buFont typeface="+mj-lt"/>
                <a:buAutoNum type="arabicPeriod"/>
              </a:pPr>
              <a:r>
                <a:rPr lang="id-ID" sz="1050" i="1" dirty="0">
                  <a:latin typeface="Century Gothic" panose="020B0502020202020204" charset="0"/>
                  <a:ea typeface="Calibri" panose="020F0502020204030204" charset="0"/>
                  <a:cs typeface="Times New Roman" panose="02020603050405020304" pitchFamily="18" charset="0"/>
                </a:rPr>
                <a:t>Permenkes N</a:t>
              </a:r>
              <a:r>
                <a:rPr lang="en-ID" sz="1050" i="1" dirty="0" err="1">
                  <a:latin typeface="Century Gothic" panose="020B0502020202020204" charset="0"/>
                  <a:ea typeface="Calibri" panose="020F0502020204030204" charset="0"/>
                  <a:cs typeface="Times New Roman" panose="02020603050405020304" pitchFamily="18" charset="0"/>
                </a:rPr>
                <a:t>omor</a:t>
              </a:r>
              <a:r>
                <a:rPr lang="en-ID" sz="1050" i="1" dirty="0">
                  <a:latin typeface="Century Gothic" panose="020B0502020202020204" charset="0"/>
                  <a:ea typeface="Calibri" panose="020F0502020204030204" charset="0"/>
                  <a:cs typeface="Times New Roman" panose="02020603050405020304" pitchFamily="18" charset="0"/>
                </a:rPr>
                <a:t> 17 </a:t>
              </a:r>
              <a:r>
                <a:rPr lang="en-ID" sz="1050" i="1" dirty="0" err="1">
                  <a:latin typeface="Century Gothic" panose="020B0502020202020204" charset="0"/>
                  <a:ea typeface="Calibri" panose="020F0502020204030204" charset="0"/>
                  <a:cs typeface="Times New Roman" panose="02020603050405020304" pitchFamily="18" charset="0"/>
                </a:rPr>
                <a:t>tahun</a:t>
              </a:r>
              <a:r>
                <a:rPr lang="en-ID" sz="1050" i="1" dirty="0">
                  <a:latin typeface="Century Gothic" panose="020B0502020202020204" charset="0"/>
                  <a:ea typeface="Calibri" panose="020F0502020204030204" charset="0"/>
                  <a:cs typeface="Times New Roman" panose="02020603050405020304" pitchFamily="18" charset="0"/>
                </a:rPr>
                <a:t> 2017 </a:t>
              </a:r>
              <a:r>
                <a:rPr lang="en-ID" sz="1050" i="1" dirty="0" err="1">
                  <a:latin typeface="Century Gothic" panose="020B0502020202020204" charset="0"/>
                  <a:ea typeface="Calibri" panose="020F0502020204030204" charset="0"/>
                  <a:cs typeface="Times New Roman" panose="02020603050405020304" pitchFamily="18" charset="0"/>
                </a:rPr>
                <a:t>tentang</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Rencana</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Aksi</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Pengembangan</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Industri</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Farmasi</a:t>
              </a:r>
              <a:r>
                <a:rPr lang="en-ID" sz="1050" i="1" dirty="0">
                  <a:latin typeface="Century Gothic" panose="020B0502020202020204" charset="0"/>
                  <a:ea typeface="Calibri" panose="020F0502020204030204" charset="0"/>
                  <a:cs typeface="Times New Roman" panose="02020603050405020304" pitchFamily="18" charset="0"/>
                </a:rPr>
                <a:t> dan </a:t>
              </a:r>
              <a:r>
                <a:rPr lang="en-ID" sz="1050" i="1" dirty="0" err="1">
                  <a:latin typeface="Century Gothic" panose="020B0502020202020204" charset="0"/>
                  <a:ea typeface="Calibri" panose="020F0502020204030204" charset="0"/>
                  <a:cs typeface="Times New Roman" panose="02020603050405020304" pitchFamily="18" charset="0"/>
                </a:rPr>
                <a:t>Alat</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Kesehatan</a:t>
              </a:r>
              <a:endParaRPr lang="id-ID" sz="1050" i="1" dirty="0">
                <a:latin typeface="Century Gothic" panose="020B0502020202020204" charset="0"/>
                <a:ea typeface="Calibri" panose="020F0502020204030204" charset="0"/>
                <a:cs typeface="Times New Roman" panose="02020603050405020304" pitchFamily="18" charset="0"/>
              </a:endParaRPr>
            </a:p>
            <a:p>
              <a:pPr marL="342900" indent="-342900" algn="just">
                <a:lnSpc>
                  <a:spcPts val="700"/>
                </a:lnSpc>
                <a:spcAft>
                  <a:spcPts val="800"/>
                </a:spcAft>
                <a:buFont typeface="+mj-lt"/>
                <a:buAutoNum type="arabicPeriod"/>
              </a:pPr>
              <a:r>
                <a:rPr lang="id-ID" sz="1050" i="1" dirty="0">
                  <a:latin typeface="Century Gothic" panose="020B0502020202020204" charset="0"/>
                  <a:ea typeface="Calibri" panose="020F0502020204030204" charset="0"/>
                  <a:cs typeface="Times New Roman" panose="02020603050405020304" pitchFamily="18" charset="0"/>
                </a:rPr>
                <a:t>Perpres</a:t>
              </a:r>
              <a:r>
                <a:rPr lang="en-ID" sz="1050" i="1" dirty="0">
                  <a:latin typeface="Century Gothic" panose="020B0502020202020204" charset="0"/>
                  <a:ea typeface="Calibri" panose="020F0502020204030204" charset="0"/>
                  <a:cs typeface="Times New Roman" panose="02020603050405020304" pitchFamily="18" charset="0"/>
                </a:rPr>
                <a:t> </a:t>
              </a:r>
              <a:r>
                <a:rPr lang="id-ID" sz="1050" i="1" dirty="0">
                  <a:latin typeface="Century Gothic" panose="020B0502020202020204" charset="0"/>
                  <a:ea typeface="Calibri" panose="020F0502020204030204" charset="0"/>
                  <a:cs typeface="Times New Roman" panose="02020603050405020304" pitchFamily="18" charset="0"/>
                </a:rPr>
                <a:t>N</a:t>
              </a:r>
              <a:r>
                <a:rPr lang="en-ID" sz="1050" i="1" dirty="0" err="1">
                  <a:latin typeface="Century Gothic" panose="020B0502020202020204" charset="0"/>
                  <a:ea typeface="Calibri" panose="020F0502020204030204" charset="0"/>
                  <a:cs typeface="Times New Roman" panose="02020603050405020304" pitchFamily="18" charset="0"/>
                </a:rPr>
                <a:t>omor</a:t>
              </a:r>
              <a:r>
                <a:rPr lang="en-ID" sz="1050" i="1" dirty="0">
                  <a:latin typeface="Century Gothic" panose="020B0502020202020204" charset="0"/>
                  <a:ea typeface="Calibri" panose="020F0502020204030204" charset="0"/>
                  <a:cs typeface="Times New Roman" panose="02020603050405020304" pitchFamily="18" charset="0"/>
                </a:rPr>
                <a:t> 38 </a:t>
              </a:r>
              <a:r>
                <a:rPr lang="en-ID" sz="1050" i="1" dirty="0" err="1">
                  <a:latin typeface="Century Gothic" panose="020B0502020202020204" charset="0"/>
                  <a:ea typeface="Calibri" panose="020F0502020204030204" charset="0"/>
                  <a:cs typeface="Times New Roman" panose="02020603050405020304" pitchFamily="18" charset="0"/>
                </a:rPr>
                <a:t>tahun</a:t>
              </a:r>
              <a:r>
                <a:rPr lang="en-ID" sz="1050" i="1" dirty="0">
                  <a:latin typeface="Century Gothic" panose="020B0502020202020204" charset="0"/>
                  <a:ea typeface="Calibri" panose="020F0502020204030204" charset="0"/>
                  <a:cs typeface="Times New Roman" panose="02020603050405020304" pitchFamily="18" charset="0"/>
                </a:rPr>
                <a:t> 2018 </a:t>
              </a:r>
              <a:r>
                <a:rPr lang="en-ID" sz="1050" i="1" dirty="0" err="1">
                  <a:latin typeface="Century Gothic" panose="020B0502020202020204" charset="0"/>
                  <a:ea typeface="Calibri" panose="020F0502020204030204" charset="0"/>
                  <a:cs typeface="Times New Roman" panose="02020603050405020304" pitchFamily="18" charset="0"/>
                </a:rPr>
                <a:t>tentang</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Rencana</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Induk</a:t>
              </a:r>
              <a:r>
                <a:rPr lang="en-ID" sz="1050" i="1" dirty="0">
                  <a:latin typeface="Century Gothic" panose="020B0502020202020204" charset="0"/>
                  <a:ea typeface="Calibri" panose="020F0502020204030204" charset="0"/>
                  <a:cs typeface="Times New Roman" panose="02020603050405020304" pitchFamily="18" charset="0"/>
                </a:rPr>
                <a:t> Riset </a:t>
              </a:r>
              <a:r>
                <a:rPr lang="en-ID" sz="1050" i="1" dirty="0" err="1">
                  <a:latin typeface="Century Gothic" panose="020B0502020202020204" charset="0"/>
                  <a:ea typeface="Calibri" panose="020F0502020204030204" charset="0"/>
                  <a:cs typeface="Times New Roman" panose="02020603050405020304" pitchFamily="18" charset="0"/>
                </a:rPr>
                <a:t>Nasional</a:t>
              </a:r>
              <a:r>
                <a:rPr lang="id-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Tahun</a:t>
              </a:r>
              <a:r>
                <a:rPr lang="en-ID" sz="1050" i="1" dirty="0">
                  <a:latin typeface="Century Gothic" panose="020B0502020202020204" charset="0"/>
                  <a:ea typeface="Calibri" panose="020F0502020204030204" charset="0"/>
                  <a:cs typeface="Times New Roman" panose="02020603050405020304" pitchFamily="18" charset="0"/>
                </a:rPr>
                <a:t> 2017-2045</a:t>
              </a:r>
              <a:endParaRPr lang="id-ID" sz="1050" i="1" dirty="0">
                <a:latin typeface="Century Gothic" panose="020B0502020202020204" charset="0"/>
                <a:ea typeface="Calibri" panose="020F0502020204030204" charset="0"/>
                <a:cs typeface="Times New Roman" panose="02020603050405020304" pitchFamily="18" charset="0"/>
              </a:endParaRPr>
            </a:p>
            <a:p>
              <a:pPr marL="342900" indent="-342900" algn="just">
                <a:lnSpc>
                  <a:spcPts val="700"/>
                </a:lnSpc>
                <a:spcAft>
                  <a:spcPts val="800"/>
                </a:spcAft>
                <a:buFont typeface="+mj-lt"/>
                <a:buAutoNum type="arabicPeriod"/>
              </a:pPr>
              <a:r>
                <a:rPr lang="id-ID" sz="1050" i="1" dirty="0">
                  <a:latin typeface="Century Gothic" panose="020B0502020202020204" charset="0"/>
                  <a:ea typeface="Calibri" panose="020F0502020204030204" charset="0"/>
                  <a:cs typeface="Times New Roman" panose="02020603050405020304" pitchFamily="18" charset="0"/>
                </a:rPr>
                <a:t>Perpres N</a:t>
              </a:r>
              <a:r>
                <a:rPr lang="en-ID" sz="1050" i="1" dirty="0" err="1">
                  <a:latin typeface="Century Gothic" panose="020B0502020202020204" charset="0"/>
                  <a:ea typeface="Calibri" panose="020F0502020204030204" charset="0"/>
                  <a:cs typeface="Times New Roman" panose="02020603050405020304" pitchFamily="18" charset="0"/>
                </a:rPr>
                <a:t>omor</a:t>
              </a:r>
              <a:r>
                <a:rPr lang="en-ID" sz="1050" i="1" dirty="0">
                  <a:latin typeface="Century Gothic" panose="020B0502020202020204" charset="0"/>
                  <a:ea typeface="Calibri" panose="020F0502020204030204" charset="0"/>
                  <a:cs typeface="Times New Roman" panose="02020603050405020304" pitchFamily="18" charset="0"/>
                </a:rPr>
                <a:t> 2 </a:t>
              </a:r>
              <a:r>
                <a:rPr lang="en-ID" sz="1050" i="1" dirty="0" err="1">
                  <a:latin typeface="Century Gothic" panose="020B0502020202020204" charset="0"/>
                  <a:ea typeface="Calibri" panose="020F0502020204030204" charset="0"/>
                  <a:cs typeface="Times New Roman" panose="02020603050405020304" pitchFamily="18" charset="0"/>
                </a:rPr>
                <a:t>tahun</a:t>
              </a:r>
              <a:r>
                <a:rPr lang="en-ID" sz="1050" i="1" dirty="0">
                  <a:latin typeface="Century Gothic" panose="020B0502020202020204" charset="0"/>
                  <a:ea typeface="Calibri" panose="020F0502020204030204" charset="0"/>
                  <a:cs typeface="Times New Roman" panose="02020603050405020304" pitchFamily="18" charset="0"/>
                </a:rPr>
                <a:t> 2018 </a:t>
              </a:r>
              <a:r>
                <a:rPr lang="en-ID" sz="1050" i="1" dirty="0" err="1">
                  <a:latin typeface="Century Gothic" panose="020B0502020202020204" charset="0"/>
                  <a:ea typeface="Calibri" panose="020F0502020204030204" charset="0"/>
                  <a:cs typeface="Times New Roman" panose="02020603050405020304" pitchFamily="18" charset="0"/>
                </a:rPr>
                <a:t>tentang</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Kebijakan</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Industri</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Nasional</a:t>
              </a:r>
              <a:r>
                <a:rPr lang="en-ID" sz="1050" i="1" dirty="0">
                  <a:latin typeface="Century Gothic" panose="020B0502020202020204" charset="0"/>
                  <a:ea typeface="Calibri" panose="020F0502020204030204" charset="0"/>
                  <a:cs typeface="Times New Roman" panose="02020603050405020304" pitchFamily="18" charset="0"/>
                </a:rPr>
                <a:t> </a:t>
              </a:r>
              <a:r>
                <a:rPr lang="en-ID" sz="1050" i="1" dirty="0" err="1">
                  <a:latin typeface="Century Gothic" panose="020B0502020202020204" charset="0"/>
                  <a:ea typeface="Calibri" panose="020F0502020204030204" charset="0"/>
                  <a:cs typeface="Times New Roman" panose="02020603050405020304" pitchFamily="18" charset="0"/>
                </a:rPr>
                <a:t>Tahun</a:t>
              </a:r>
              <a:r>
                <a:rPr lang="en-ID" sz="1050" i="1" dirty="0">
                  <a:latin typeface="Century Gothic" panose="020B0502020202020204" charset="0"/>
                  <a:ea typeface="Calibri" panose="020F0502020204030204" charset="0"/>
                  <a:cs typeface="Times New Roman" panose="02020603050405020304" pitchFamily="18" charset="0"/>
                </a:rPr>
                <a:t> 2015-2019</a:t>
              </a:r>
              <a:endParaRPr lang="id-ID" sz="1050" i="1" dirty="0">
                <a:latin typeface="Century Gothic" panose="020B0502020202020204" charset="0"/>
                <a:ea typeface="Calibri" panose="020F0502020204030204" charset="0"/>
                <a:cs typeface="Times New Roman" panose="02020603050405020304" pitchFamily="18" charset="0"/>
              </a:endParaRPr>
            </a:p>
          </p:txBody>
        </p:sp>
        <p:pic>
          <p:nvPicPr>
            <p:cNvPr id="2" name="Picture 1"/>
            <p:cNvPicPr>
              <a:picLocks noChangeAspect="1"/>
            </p:cNvPicPr>
            <p:nvPr/>
          </p:nvPicPr>
          <p:blipFill>
            <a:blip r:embed="rId6"/>
            <a:stretch>
              <a:fillRect/>
            </a:stretch>
          </p:blipFill>
          <p:spPr>
            <a:xfrm>
              <a:off x="5863397" y="5604141"/>
              <a:ext cx="2794815" cy="986405"/>
            </a:xfrm>
            <a:prstGeom prst="rect">
              <a:avLst/>
            </a:prstGeom>
          </p:spPr>
        </p:pic>
      </p:grpSp>
      <p:sp>
        <p:nvSpPr>
          <p:cNvPr id="18" name="Arrow: Right 17"/>
          <p:cNvSpPr/>
          <p:nvPr/>
        </p:nvSpPr>
        <p:spPr>
          <a:xfrm>
            <a:off x="116022" y="3301954"/>
            <a:ext cx="1240914" cy="733663"/>
          </a:xfrm>
          <a:prstGeom prst="rightArrow">
            <a:avLst/>
          </a:prstGeom>
          <a:solidFill>
            <a:schemeClr val="accent2">
              <a:lumMod val="20000"/>
              <a:lumOff val="80000"/>
            </a:schemeClr>
          </a:solidFill>
          <a:ln w="38100">
            <a:solidFill>
              <a:srgbClr val="C00000"/>
            </a:solidFill>
            <a:prstDash val="dash"/>
          </a:ln>
        </p:spPr>
        <p:style>
          <a:lnRef idx="2">
            <a:schemeClr val="accent2"/>
          </a:lnRef>
          <a:fillRef idx="1">
            <a:schemeClr val="lt1"/>
          </a:fillRef>
          <a:effectRef idx="0">
            <a:schemeClr val="accent2"/>
          </a:effectRef>
          <a:fontRef idx="minor">
            <a:schemeClr val="dk1"/>
          </a:fontRef>
        </p:style>
        <p:txBody>
          <a:bodyPr wrap="square" anchor="ctr">
            <a:spAutoFit/>
          </a:bodyPr>
          <a:lstStyle/>
          <a:p>
            <a:pPr algn="ctr"/>
            <a:r>
              <a:rPr lang="id-ID" b="1" dirty="0">
                <a:solidFill>
                  <a:srgbClr val="324C7F"/>
                </a:solidFill>
                <a:latin typeface="Century Gothic" panose="020B0502020202020204" charset="0"/>
              </a:rPr>
              <a:t>2019</a:t>
            </a:r>
            <a:endParaRPr lang="en-ID" b="1" dirty="0">
              <a:solidFill>
                <a:srgbClr val="324C7F"/>
              </a:solidFill>
              <a:latin typeface="Century Gothic" panose="020B0502020202020204" charset="0"/>
            </a:endParaRPr>
          </a:p>
        </p:txBody>
      </p:sp>
      <p:sp>
        <p:nvSpPr>
          <p:cNvPr id="6" name="Rectangle: Rounded Corners 5"/>
          <p:cNvSpPr/>
          <p:nvPr/>
        </p:nvSpPr>
        <p:spPr>
          <a:xfrm>
            <a:off x="1498347" y="2950332"/>
            <a:ext cx="10478204" cy="1759159"/>
          </a:xfrm>
          <a:prstGeom prst="roundRect">
            <a:avLst>
              <a:gd name="adj" fmla="val 8560"/>
            </a:avLst>
          </a:prstGeom>
          <a:noFill/>
          <a:ln w="28575">
            <a:solidFill>
              <a:srgbClr val="C0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9" name="Title 1"/>
          <p:cNvSpPr>
            <a:spLocks noGrp="1"/>
          </p:cNvSpPr>
          <p:nvPr>
            <p:ph type="title" idx="4294967295"/>
          </p:nvPr>
        </p:nvSpPr>
        <p:spPr>
          <a:xfrm>
            <a:off x="119811" y="115753"/>
            <a:ext cx="7743772" cy="568411"/>
          </a:xfrm>
        </p:spPr>
        <p:txBody>
          <a:bodyPr/>
          <a:lstStyle/>
          <a:p>
            <a:r>
              <a:rPr lang="en-US" sz="2400" dirty="0">
                <a:solidFill>
                  <a:srgbClr val="324C7F"/>
                </a:solidFill>
                <a:latin typeface="Century Gothic" panose="020B0502020202020204" charset="0"/>
                <a:cs typeface="Segoe UI" panose="020B0502040204020203" pitchFamily="34" charset="0"/>
              </a:rPr>
              <a:t>T</a:t>
            </a:r>
            <a:r>
              <a:rPr lang="id-ID" sz="2400" dirty="0">
                <a:solidFill>
                  <a:srgbClr val="324C7F"/>
                </a:solidFill>
                <a:latin typeface="Century Gothic" panose="020B0502020202020204" charset="0"/>
                <a:cs typeface="Segoe UI" panose="020B0502040204020203" pitchFamily="34" charset="0"/>
              </a:rPr>
              <a:t>ema </a:t>
            </a:r>
            <a:r>
              <a:rPr lang="en-US" sz="2400" b="1" i="1" dirty="0">
                <a:solidFill>
                  <a:srgbClr val="FFC000"/>
                </a:solidFill>
              </a:rPr>
              <a:t>RISPRO</a:t>
            </a:r>
            <a:r>
              <a:rPr lang="en-US" sz="2400" b="1" i="1" dirty="0">
                <a:solidFill>
                  <a:srgbClr val="324C7F"/>
                </a:solidFill>
              </a:rPr>
              <a:t> </a:t>
            </a:r>
            <a:r>
              <a:rPr lang="en-US" sz="2400" b="1" i="1" dirty="0" err="1">
                <a:solidFill>
                  <a:srgbClr val="324C7F"/>
                </a:solidFill>
              </a:rPr>
              <a:t>Invitasi</a:t>
            </a:r>
            <a:endParaRPr lang="id-ID" sz="2400" dirty="0">
              <a:solidFill>
                <a:srgbClr val="324C7F"/>
              </a:solidFill>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749"/>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749"/>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11174413" y="6538913"/>
            <a:ext cx="1017587" cy="365125"/>
          </a:xfrm>
        </p:spPr>
        <p:txBody>
          <a:bodyPr/>
          <a:lstStyle/>
          <a:p>
            <a:fld id="{E6D44A68-E2BC-4033-9CF6-368F3CDD3127}" type="slidenum">
              <a:rPr lang="en-US" smtClean="0"/>
              <a:t>24</a:t>
            </a:fld>
            <a:endParaRPr lang="en-US" dirty="0"/>
          </a:p>
        </p:txBody>
      </p:sp>
      <p:sp>
        <p:nvSpPr>
          <p:cNvPr id="2" name="Title 1"/>
          <p:cNvSpPr>
            <a:spLocks noGrp="1"/>
          </p:cNvSpPr>
          <p:nvPr>
            <p:ph type="title" idx="4294967295"/>
          </p:nvPr>
        </p:nvSpPr>
        <p:spPr>
          <a:xfrm>
            <a:off x="119811" y="115753"/>
            <a:ext cx="7743772" cy="568411"/>
          </a:xfrm>
        </p:spPr>
        <p:txBody>
          <a:bodyPr/>
          <a:lstStyle/>
          <a:p>
            <a:r>
              <a:rPr lang="en-US" sz="2400" dirty="0">
                <a:solidFill>
                  <a:srgbClr val="324C7F"/>
                </a:solidFill>
                <a:latin typeface="Century Gothic" panose="020B0502020202020204" charset="0"/>
                <a:cs typeface="Segoe UI" panose="020B0502040204020203" pitchFamily="34" charset="0"/>
              </a:rPr>
              <a:t>K</a:t>
            </a:r>
            <a:r>
              <a:rPr lang="id-ID" sz="2400" dirty="0">
                <a:solidFill>
                  <a:srgbClr val="324C7F"/>
                </a:solidFill>
                <a:latin typeface="Century Gothic" panose="020B0502020202020204" charset="0"/>
                <a:cs typeface="Segoe UI" panose="020B0502040204020203" pitchFamily="34" charset="0"/>
              </a:rPr>
              <a:t>etentuan dan Syarat </a:t>
            </a:r>
            <a:r>
              <a:rPr lang="en-US" sz="2400" b="1" i="1" dirty="0">
                <a:solidFill>
                  <a:srgbClr val="FFC000"/>
                </a:solidFill>
                <a:latin typeface="Century Gothic" panose="020B0502020202020204" charset="0"/>
              </a:rPr>
              <a:t>RISPRO</a:t>
            </a:r>
            <a:r>
              <a:rPr lang="en-US" sz="2400" b="1" i="1" dirty="0">
                <a:solidFill>
                  <a:srgbClr val="324C7F"/>
                </a:solidFill>
                <a:latin typeface="Century Gothic" panose="020B0502020202020204" charset="0"/>
              </a:rPr>
              <a:t> </a:t>
            </a:r>
            <a:r>
              <a:rPr lang="en-US" sz="2400" b="1" i="1" dirty="0" err="1">
                <a:solidFill>
                  <a:srgbClr val="324C7F"/>
                </a:solidFill>
                <a:latin typeface="Century Gothic" panose="020B0502020202020204" charset="0"/>
              </a:rPr>
              <a:t>Invitasi</a:t>
            </a:r>
            <a:endParaRPr lang="id-ID" sz="2400" dirty="0">
              <a:solidFill>
                <a:srgbClr val="324C7F"/>
              </a:solidFill>
              <a:latin typeface="Century Gothic" panose="020B0502020202020204" charset="0"/>
            </a:endParaRPr>
          </a:p>
        </p:txBody>
      </p:sp>
      <p:sp>
        <p:nvSpPr>
          <p:cNvPr id="28" name="Rectangle 27"/>
          <p:cNvSpPr/>
          <p:nvPr/>
        </p:nvSpPr>
        <p:spPr>
          <a:xfrm>
            <a:off x="147492" y="855408"/>
            <a:ext cx="1872000" cy="5688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Century Gothic" panose="020B0502020202020204" charset="0"/>
            </a:endParaRPr>
          </a:p>
        </p:txBody>
      </p:sp>
      <p:sp>
        <p:nvSpPr>
          <p:cNvPr id="29" name="Rectangle 28"/>
          <p:cNvSpPr/>
          <p:nvPr/>
        </p:nvSpPr>
        <p:spPr>
          <a:xfrm>
            <a:off x="167512" y="1580497"/>
            <a:ext cx="1941909" cy="3924151"/>
          </a:xfrm>
          <a:prstGeom prst="rect">
            <a:avLst/>
          </a:prstGeom>
        </p:spPr>
        <p:txBody>
          <a:bodyPr wrap="square">
            <a:spAutoFit/>
          </a:bodyPr>
          <a:lstStyle/>
          <a:p>
            <a:pPr lvl="0">
              <a:spcAft>
                <a:spcPts val="600"/>
              </a:spcAft>
            </a:pPr>
            <a:r>
              <a:rPr lang="fi-FI" sz="1400" i="1" dirty="0">
                <a:latin typeface="Century Gothic" panose="020B0502020202020204" charset="0"/>
                <a:cs typeface="Segoe UI" panose="020B0502040204020203" pitchFamily="34" charset="0"/>
              </a:rPr>
              <a:t>salah satu atau lebih dari:</a:t>
            </a:r>
            <a:endParaRPr lang="id-ID" sz="1400" i="1" dirty="0">
              <a:latin typeface="Century Gothic" panose="020B0502020202020204" charset="0"/>
              <a:cs typeface="Segoe UI" panose="020B0502040204020203" pitchFamily="34" charset="0"/>
            </a:endParaRPr>
          </a:p>
          <a:p>
            <a:pPr marL="176530" lvl="0" indent="-176530">
              <a:spcAft>
                <a:spcPts val="600"/>
              </a:spcAft>
              <a:buFont typeface="Arial" panose="020B0604020202020204" pitchFamily="34" charset="0"/>
              <a:buChar char="•"/>
            </a:pPr>
            <a:r>
              <a:rPr lang="id-ID" sz="1400" b="1" i="1" dirty="0">
                <a:latin typeface="Century Gothic" panose="020B0502020202020204" charset="0"/>
                <a:cs typeface="Segoe UI" panose="020B0502040204020203" pitchFamily="34" charset="0"/>
              </a:rPr>
              <a:t>Kekayaan intelektual </a:t>
            </a:r>
            <a:r>
              <a:rPr lang="id-ID" sz="1400" i="1" dirty="0">
                <a:latin typeface="Century Gothic" panose="020B0502020202020204" charset="0"/>
                <a:cs typeface="Segoe UI" panose="020B0502040204020203" pitchFamily="34" charset="0"/>
              </a:rPr>
              <a:t>terdaftar;</a:t>
            </a:r>
          </a:p>
          <a:p>
            <a:pPr marL="176530" lvl="0" indent="-176530">
              <a:spcAft>
                <a:spcPts val="600"/>
              </a:spcAft>
              <a:buFont typeface="Arial" panose="020B0604020202020204" pitchFamily="34" charset="0"/>
              <a:buChar char="•"/>
            </a:pPr>
            <a:r>
              <a:rPr lang="id-ID" sz="1400" b="1" i="1" dirty="0">
                <a:latin typeface="Century Gothic" panose="020B0502020202020204" charset="0"/>
                <a:cs typeface="Segoe UI" panose="020B0502040204020203" pitchFamily="34" charset="0"/>
              </a:rPr>
              <a:t>Purwarupa</a:t>
            </a:r>
            <a:r>
              <a:rPr lang="id-ID" sz="1400" i="1" dirty="0">
                <a:latin typeface="Century Gothic" panose="020B0502020202020204" charset="0"/>
                <a:cs typeface="Segoe UI" panose="020B0502040204020203" pitchFamily="34" charset="0"/>
              </a:rPr>
              <a:t> produk/teknologi tepat guna atau laik industri/</a:t>
            </a:r>
            <a:r>
              <a:rPr lang="en-ID" sz="1400" i="1" dirty="0">
                <a:latin typeface="Century Gothic" panose="020B0502020202020204" charset="0"/>
                <a:cs typeface="Segoe UI" panose="020B0502040204020203" pitchFamily="34" charset="0"/>
              </a:rPr>
              <a:t> </a:t>
            </a:r>
            <a:r>
              <a:rPr lang="id-ID" sz="1400" i="1" dirty="0">
                <a:latin typeface="Century Gothic" panose="020B0502020202020204" charset="0"/>
                <a:cs typeface="Segoe UI" panose="020B0502040204020203" pitchFamily="34" charset="0"/>
              </a:rPr>
              <a:t>komersial;</a:t>
            </a:r>
          </a:p>
          <a:p>
            <a:pPr marL="176530" lvl="0" indent="-176530">
              <a:spcAft>
                <a:spcPts val="600"/>
              </a:spcAft>
              <a:buFont typeface="Arial" panose="020B0604020202020204" pitchFamily="34" charset="0"/>
              <a:buChar char="•"/>
            </a:pPr>
            <a:r>
              <a:rPr lang="id-ID" sz="1400" b="1" i="1" dirty="0">
                <a:latin typeface="Century Gothic" panose="020B0502020202020204" charset="0"/>
                <a:cs typeface="Segoe UI" panose="020B0502040204020203" pitchFamily="34" charset="0"/>
              </a:rPr>
              <a:t>Naskah akademik atau konsep kebijakan</a:t>
            </a:r>
            <a:r>
              <a:rPr lang="id-ID" sz="1400" i="1" dirty="0">
                <a:latin typeface="Century Gothic" panose="020B0502020202020204" charset="0"/>
                <a:cs typeface="Segoe UI" panose="020B0502040204020203" pitchFamily="34" charset="0"/>
              </a:rPr>
              <a:t>;</a:t>
            </a:r>
          </a:p>
          <a:p>
            <a:pPr marL="176530" lvl="0" indent="-176530">
              <a:spcAft>
                <a:spcPts val="600"/>
              </a:spcAft>
              <a:buFont typeface="Arial" panose="020B0604020202020204" pitchFamily="34" charset="0"/>
              <a:buChar char="•"/>
            </a:pPr>
            <a:r>
              <a:rPr lang="id-ID" sz="1400" b="1" i="1" dirty="0">
                <a:latin typeface="Century Gothic" panose="020B0502020202020204" charset="0"/>
                <a:cs typeface="Segoe UI" panose="020B0502040204020203" pitchFamily="34" charset="0"/>
              </a:rPr>
              <a:t>Publikasi ilmiah</a:t>
            </a:r>
            <a:r>
              <a:rPr lang="id-ID" sz="1400" i="1" dirty="0">
                <a:latin typeface="Century Gothic" panose="020B0502020202020204" charset="0"/>
                <a:cs typeface="Segoe UI" panose="020B0502040204020203" pitchFamily="34" charset="0"/>
              </a:rPr>
              <a:t>.</a:t>
            </a:r>
          </a:p>
          <a:p>
            <a:pPr lvl="0" algn="ctr"/>
            <a:endParaRPr lang="id-ID" sz="1400" i="1" dirty="0">
              <a:latin typeface="Century Gothic" panose="020B0502020202020204" charset="0"/>
            </a:endParaRPr>
          </a:p>
        </p:txBody>
      </p:sp>
      <p:sp>
        <p:nvSpPr>
          <p:cNvPr id="30" name="Rectangle 29"/>
          <p:cNvSpPr/>
          <p:nvPr/>
        </p:nvSpPr>
        <p:spPr>
          <a:xfrm>
            <a:off x="2094397" y="855407"/>
            <a:ext cx="2408910" cy="5688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Century Gothic" panose="020B0502020202020204" charset="0"/>
            </a:endParaRPr>
          </a:p>
        </p:txBody>
      </p:sp>
      <p:sp>
        <p:nvSpPr>
          <p:cNvPr id="31" name="TextBox 30"/>
          <p:cNvSpPr txBox="1"/>
          <p:nvPr/>
        </p:nvSpPr>
        <p:spPr>
          <a:xfrm>
            <a:off x="2102170" y="1575308"/>
            <a:ext cx="2388131" cy="4763784"/>
          </a:xfrm>
          <a:prstGeom prst="rect">
            <a:avLst/>
          </a:prstGeom>
          <a:noFill/>
          <a:ln w="9525">
            <a:noFill/>
          </a:ln>
        </p:spPr>
        <p:style>
          <a:lnRef idx="2">
            <a:schemeClr val="accent5"/>
          </a:lnRef>
          <a:fillRef idx="1">
            <a:schemeClr val="lt1"/>
          </a:fillRef>
          <a:effectRef idx="0">
            <a:schemeClr val="accent5"/>
          </a:effectRef>
          <a:fontRef idx="minor">
            <a:schemeClr val="dk1"/>
          </a:fontRef>
        </p:style>
        <p:txBody>
          <a:bodyPr wrap="square" rtlCol="0" anchor="t" anchorCtr="1">
            <a:noAutofit/>
          </a:bodyPr>
          <a:lstStyle/>
          <a:p>
            <a:pPr marL="342900" indent="-255905" defTabSz="321310">
              <a:buFont typeface="+mj-lt"/>
              <a:buAutoNum type="arabicPeriod"/>
              <a:defRPr/>
            </a:pPr>
            <a:r>
              <a:rPr lang="id-ID" sz="1400" b="1" i="1" kern="0" dirty="0">
                <a:solidFill>
                  <a:schemeClr val="tx1"/>
                </a:solidFill>
                <a:latin typeface="Century Gothic" panose="020B0502020202020204" charset="0"/>
                <a:ea typeface="Century Gothic" panose="020B0502020202020204" charset="0"/>
                <a:cs typeface="Segoe UI" panose="020B0502040204020203" pitchFamily="34" charset="0"/>
              </a:rPr>
              <a:t>Ketua periset diutamakan </a:t>
            </a:r>
            <a:r>
              <a:rPr lang="id-ID" sz="1400" i="1" kern="0" dirty="0">
                <a:solidFill>
                  <a:schemeClr val="tx1"/>
                </a:solidFill>
                <a:latin typeface="Century Gothic" panose="020B0502020202020204" charset="0"/>
                <a:ea typeface="Century Gothic" panose="020B0502020202020204" charset="0"/>
                <a:cs typeface="Segoe UI" panose="020B0502040204020203" pitchFamily="34" charset="0"/>
              </a:rPr>
              <a:t>bergelar </a:t>
            </a:r>
            <a:r>
              <a:rPr lang="id-ID" sz="1400" b="1" i="1" kern="0" dirty="0">
                <a:solidFill>
                  <a:schemeClr val="tx1"/>
                </a:solidFill>
                <a:latin typeface="Century Gothic" panose="020B0502020202020204" charset="0"/>
                <a:ea typeface="Century Gothic" panose="020B0502020202020204" charset="0"/>
                <a:cs typeface="Segoe UI" panose="020B0502040204020203" pitchFamily="34" charset="0"/>
              </a:rPr>
              <a:t>doktor </a:t>
            </a:r>
            <a:r>
              <a:rPr lang="id-ID" sz="1400" i="1" kern="0" dirty="0">
                <a:solidFill>
                  <a:schemeClr val="tx1"/>
                </a:solidFill>
                <a:latin typeface="Century Gothic" panose="020B0502020202020204" charset="0"/>
                <a:ea typeface="Century Gothic" panose="020B0502020202020204" charset="0"/>
                <a:cs typeface="Segoe UI" panose="020B0502040204020203" pitchFamily="34" charset="0"/>
              </a:rPr>
              <a:t>atau berkualifikasi setara (sesuai dengan Standar KKNI).</a:t>
            </a:r>
          </a:p>
          <a:p>
            <a:pPr marL="342900" indent="-255905" defTabSz="321310">
              <a:buFont typeface="+mj-lt"/>
              <a:buAutoNum type="arabicPeriod"/>
              <a:defRPr/>
            </a:pPr>
            <a:endParaRPr lang="id-ID" sz="1400" i="1" kern="0" dirty="0">
              <a:solidFill>
                <a:schemeClr val="tx1"/>
              </a:solidFill>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id-ID" sz="1400" b="1" i="1" kern="0" dirty="0">
                <a:solidFill>
                  <a:schemeClr val="tx1"/>
                </a:solidFill>
                <a:latin typeface="Century Gothic" panose="020B0502020202020204" charset="0"/>
                <a:ea typeface="Century Gothic" panose="020B0502020202020204" charset="0"/>
                <a:cs typeface="Segoe UI" panose="020B0502040204020203" pitchFamily="34" charset="0"/>
              </a:rPr>
              <a:t>Ketua periset tidak sedang menempuh studi lanjut atau kegiatan akademik lain</a:t>
            </a:r>
            <a:r>
              <a:rPr lang="id-ID" sz="1400" i="1" kern="0" dirty="0">
                <a:solidFill>
                  <a:schemeClr val="tx1"/>
                </a:solidFill>
                <a:latin typeface="Century Gothic" panose="020B0502020202020204" charset="0"/>
                <a:ea typeface="Century Gothic" panose="020B0502020202020204" charset="0"/>
                <a:cs typeface="Segoe UI" panose="020B0502040204020203" pitchFamily="34" charset="0"/>
              </a:rPr>
              <a:t> seperti program academic recharging, postdoc, dan lainnya.</a:t>
            </a:r>
          </a:p>
          <a:p>
            <a:pPr marL="342900" indent="-255905" defTabSz="321310">
              <a:buFont typeface="+mj-lt"/>
              <a:buAutoNum type="arabicPeriod"/>
              <a:defRPr/>
            </a:pPr>
            <a:endParaRPr lang="id-ID" sz="1400" i="1" kern="0" dirty="0">
              <a:solidFill>
                <a:schemeClr val="tx1"/>
              </a:solidFill>
              <a:latin typeface="Century Gothic" panose="020B0502020202020204" charset="0"/>
              <a:ea typeface="Century Gothic" panose="020B0502020202020204" charset="0"/>
              <a:cs typeface="Segoe UI" panose="020B0502040204020203" pitchFamily="34" charset="0"/>
            </a:endParaRPr>
          </a:p>
          <a:p>
            <a:pPr marL="342900" indent="-255905" defTabSz="321310">
              <a:buFont typeface="+mj-lt"/>
              <a:buAutoNum type="arabicPeriod"/>
              <a:defRPr/>
            </a:pPr>
            <a:r>
              <a:rPr lang="id-ID" sz="1400" b="1" i="1" kern="0" dirty="0">
                <a:solidFill>
                  <a:schemeClr val="tx1"/>
                </a:solidFill>
                <a:latin typeface="Century Gothic" panose="020B0502020202020204" charset="0"/>
                <a:ea typeface="Century Gothic" panose="020B0502020202020204" charset="0"/>
                <a:cs typeface="Segoe UI" panose="020B0502040204020203" pitchFamily="34" charset="0"/>
              </a:rPr>
              <a:t>Riset dilakukan dalam</a:t>
            </a:r>
            <a:r>
              <a:rPr lang="id-ID" sz="1400" i="1" kern="0" dirty="0">
                <a:solidFill>
                  <a:schemeClr val="tx1"/>
                </a:solidFill>
                <a:latin typeface="Century Gothic" panose="020B0502020202020204" charset="0"/>
                <a:ea typeface="Century Gothic" panose="020B0502020202020204" charset="0"/>
                <a:cs typeface="Segoe UI" panose="020B0502040204020203" pitchFamily="34" charset="0"/>
              </a:rPr>
              <a:t> wilayah </a:t>
            </a:r>
            <a:r>
              <a:rPr lang="id-ID" sz="1400" b="1" i="1" kern="0" dirty="0">
                <a:solidFill>
                  <a:schemeClr val="tx1"/>
                </a:solidFill>
                <a:latin typeface="Century Gothic" panose="020B0502020202020204" charset="0"/>
                <a:ea typeface="Century Gothic" panose="020B0502020202020204" charset="0"/>
                <a:cs typeface="Segoe UI" panose="020B0502040204020203" pitchFamily="34" charset="0"/>
              </a:rPr>
              <a:t>Negara Kesatuan Republik Indonesia</a:t>
            </a:r>
            <a:r>
              <a:rPr lang="id-ID" sz="1400" i="1" kern="0" dirty="0">
                <a:solidFill>
                  <a:schemeClr val="tx1"/>
                </a:solidFill>
                <a:latin typeface="Century Gothic" panose="020B0502020202020204" charset="0"/>
                <a:ea typeface="Century Gothic" panose="020B0502020202020204" charset="0"/>
                <a:cs typeface="Segoe UI" panose="020B0502040204020203" pitchFamily="34" charset="0"/>
              </a:rPr>
              <a:t>.</a:t>
            </a:r>
          </a:p>
        </p:txBody>
      </p:sp>
      <p:sp>
        <p:nvSpPr>
          <p:cNvPr id="32" name="Snip Single Corner Rectangle 32"/>
          <p:cNvSpPr/>
          <p:nvPr/>
        </p:nvSpPr>
        <p:spPr>
          <a:xfrm>
            <a:off x="2201343" y="931298"/>
            <a:ext cx="2239581" cy="371368"/>
          </a:xfrm>
          <a:prstGeom prst="snip1Rect">
            <a:avLst/>
          </a:prstGeom>
          <a:noFill/>
        </p:spPr>
        <p:txBody>
          <a:bodyPr wrap="square">
            <a:spAutoFit/>
          </a:bodyPr>
          <a:lstStyle/>
          <a:p>
            <a:pPr algn="ctr" defTabSz="844550">
              <a:lnSpc>
                <a:spcPct val="90000"/>
              </a:lnSpc>
              <a:spcBef>
                <a:spcPct val="0"/>
              </a:spcBef>
              <a:spcAft>
                <a:spcPts val="1200"/>
              </a:spcAft>
              <a:defRPr/>
            </a:pPr>
            <a:r>
              <a:rPr lang="id-ID" b="1" dirty="0">
                <a:solidFill>
                  <a:srgbClr val="324C7F"/>
                </a:solidFill>
                <a:latin typeface="Century Gothic" panose="020B0502020202020204" charset="0"/>
                <a:cs typeface="Segoe UI" panose="020B0502040204020203" pitchFamily="34" charset="0"/>
              </a:rPr>
              <a:t>KRITERIA</a:t>
            </a:r>
            <a:endParaRPr lang="en-US" b="1" dirty="0">
              <a:solidFill>
                <a:srgbClr val="324C7F"/>
              </a:solidFill>
              <a:latin typeface="Century Gothic" panose="020B0502020202020204" charset="0"/>
              <a:cs typeface="Segoe UI" panose="020B0502040204020203" pitchFamily="34" charset="0"/>
            </a:endParaRPr>
          </a:p>
        </p:txBody>
      </p:sp>
      <p:sp>
        <p:nvSpPr>
          <p:cNvPr id="33" name="Snip Single Corner Rectangle 32"/>
          <p:cNvSpPr/>
          <p:nvPr/>
        </p:nvSpPr>
        <p:spPr>
          <a:xfrm>
            <a:off x="168051" y="916242"/>
            <a:ext cx="1851441" cy="371368"/>
          </a:xfrm>
          <a:prstGeom prst="snip1Rect">
            <a:avLst/>
          </a:prstGeom>
          <a:noFill/>
        </p:spPr>
        <p:txBody>
          <a:bodyPr wrap="square">
            <a:spAutoFit/>
          </a:bodyPr>
          <a:lstStyle/>
          <a:p>
            <a:pPr algn="ctr" defTabSz="844550">
              <a:lnSpc>
                <a:spcPct val="90000"/>
              </a:lnSpc>
              <a:spcBef>
                <a:spcPct val="0"/>
              </a:spcBef>
              <a:spcAft>
                <a:spcPts val="1200"/>
              </a:spcAft>
              <a:defRPr/>
            </a:pPr>
            <a:r>
              <a:rPr lang="en-US" b="1" dirty="0">
                <a:solidFill>
                  <a:srgbClr val="324C7F"/>
                </a:solidFill>
                <a:latin typeface="Century Gothic" panose="020B0502020202020204" charset="0"/>
                <a:cs typeface="Segoe UI" panose="020B0502040204020203" pitchFamily="34" charset="0"/>
              </a:rPr>
              <a:t>LUARAN</a:t>
            </a:r>
          </a:p>
        </p:txBody>
      </p:sp>
      <p:sp>
        <p:nvSpPr>
          <p:cNvPr id="34" name="Rectangle 33"/>
          <p:cNvSpPr/>
          <p:nvPr/>
        </p:nvSpPr>
        <p:spPr>
          <a:xfrm>
            <a:off x="4585985" y="855407"/>
            <a:ext cx="2268000" cy="5688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Century Gothic" panose="020B0502020202020204" charset="0"/>
            </a:endParaRPr>
          </a:p>
        </p:txBody>
      </p:sp>
      <p:sp>
        <p:nvSpPr>
          <p:cNvPr id="35" name="Snip Single Corner Rectangle 32"/>
          <p:cNvSpPr/>
          <p:nvPr/>
        </p:nvSpPr>
        <p:spPr>
          <a:xfrm>
            <a:off x="4641461" y="932942"/>
            <a:ext cx="2165250" cy="642366"/>
          </a:xfrm>
          <a:prstGeom prst="snip1Rect">
            <a:avLst/>
          </a:prstGeom>
          <a:noFill/>
        </p:spPr>
        <p:txBody>
          <a:bodyPr wrap="square">
            <a:spAutoFit/>
          </a:bodyPr>
          <a:lstStyle/>
          <a:p>
            <a:pPr algn="ctr" defTabSz="844550">
              <a:lnSpc>
                <a:spcPct val="90000"/>
              </a:lnSpc>
              <a:spcBef>
                <a:spcPct val="0"/>
              </a:spcBef>
              <a:spcAft>
                <a:spcPts val="1200"/>
              </a:spcAft>
              <a:defRPr/>
            </a:pPr>
            <a:r>
              <a:rPr lang="en-US" b="1" dirty="0">
                <a:solidFill>
                  <a:srgbClr val="324C7F"/>
                </a:solidFill>
                <a:latin typeface="Century Gothic" panose="020B0502020202020204" charset="0"/>
                <a:cs typeface="Segoe UI" panose="020B0502040204020203" pitchFamily="34" charset="0"/>
              </a:rPr>
              <a:t>NILAI PENDANAAN</a:t>
            </a:r>
          </a:p>
        </p:txBody>
      </p:sp>
      <p:sp>
        <p:nvSpPr>
          <p:cNvPr id="36" name="TextBox 35"/>
          <p:cNvSpPr txBox="1"/>
          <p:nvPr/>
        </p:nvSpPr>
        <p:spPr>
          <a:xfrm>
            <a:off x="4746403" y="1607392"/>
            <a:ext cx="1964782" cy="674052"/>
          </a:xfrm>
          <a:prstGeom prst="rect">
            <a:avLst/>
          </a:prstGeom>
          <a:noFill/>
          <a:ln w="9525">
            <a:noFill/>
          </a:ln>
        </p:spPr>
        <p:style>
          <a:lnRef idx="2">
            <a:schemeClr val="accent5"/>
          </a:lnRef>
          <a:fillRef idx="1">
            <a:schemeClr val="lt1"/>
          </a:fillRef>
          <a:effectRef idx="0">
            <a:schemeClr val="accent5"/>
          </a:effectRef>
          <a:fontRef idx="minor">
            <a:schemeClr val="dk1"/>
          </a:fontRef>
        </p:style>
        <p:txBody>
          <a:bodyPr wrap="square" rtlCol="0" anchor="ctr" anchorCtr="1">
            <a:noAutofit/>
          </a:bodyPr>
          <a:lstStyle/>
          <a:p>
            <a:pPr algn="ctr" defTabSz="321310">
              <a:defRPr/>
            </a:pPr>
            <a:r>
              <a:rPr lang="id-ID" sz="1400" b="1" i="1" dirty="0">
                <a:latin typeface="Century Gothic" panose="020B0502020202020204" charset="0"/>
              </a:rPr>
              <a:t>S</a:t>
            </a:r>
            <a:r>
              <a:rPr lang="en-ID" sz="1400" b="1" i="1" dirty="0" err="1">
                <a:latin typeface="Century Gothic" panose="020B0502020202020204" charset="0"/>
              </a:rPr>
              <a:t>esuai</a:t>
            </a:r>
            <a:r>
              <a:rPr lang="en-ID" sz="1400" b="1" i="1" dirty="0">
                <a:latin typeface="Century Gothic" panose="020B0502020202020204" charset="0"/>
              </a:rPr>
              <a:t> </a:t>
            </a:r>
            <a:r>
              <a:rPr lang="en-ID" sz="1400" b="1" i="1" dirty="0" err="1">
                <a:latin typeface="Century Gothic" panose="020B0502020202020204" charset="0"/>
              </a:rPr>
              <a:t>kebutuhan</a:t>
            </a:r>
            <a:r>
              <a:rPr lang="en-ID" sz="1400" b="1" i="1" dirty="0">
                <a:latin typeface="Century Gothic" panose="020B0502020202020204" charset="0"/>
              </a:rPr>
              <a:t> &amp; output </a:t>
            </a:r>
            <a:r>
              <a:rPr lang="en-ID" sz="1400" i="1" dirty="0">
                <a:latin typeface="Century Gothic" panose="020B0502020202020204" charset="0"/>
              </a:rPr>
              <a:t>yang </a:t>
            </a:r>
            <a:r>
              <a:rPr lang="en-ID" sz="1400" i="1" dirty="0" err="1">
                <a:latin typeface="Century Gothic" panose="020B0502020202020204" charset="0"/>
              </a:rPr>
              <a:t>akan</a:t>
            </a:r>
            <a:r>
              <a:rPr lang="en-ID" sz="1400" i="1" dirty="0">
                <a:latin typeface="Century Gothic" panose="020B0502020202020204" charset="0"/>
              </a:rPr>
              <a:t> </a:t>
            </a:r>
            <a:r>
              <a:rPr lang="en-ID" sz="1400" i="1" dirty="0" err="1">
                <a:latin typeface="Century Gothic" panose="020B0502020202020204" charset="0"/>
              </a:rPr>
              <a:t>dihasilkan</a:t>
            </a:r>
            <a:endParaRPr lang="id-ID" sz="1600" kern="0" dirty="0">
              <a:solidFill>
                <a:schemeClr val="tx1"/>
              </a:solidFill>
              <a:latin typeface="Century Gothic" panose="020B0502020202020204" charset="0"/>
              <a:ea typeface="Century Gothic" panose="020B0502020202020204" charset="0"/>
              <a:cs typeface="Century Gothic" panose="020B0502020202020204" charset="0"/>
            </a:endParaRPr>
          </a:p>
        </p:txBody>
      </p:sp>
      <p:sp>
        <p:nvSpPr>
          <p:cNvPr id="37" name="Rectangle 36"/>
          <p:cNvSpPr/>
          <p:nvPr/>
        </p:nvSpPr>
        <p:spPr>
          <a:xfrm>
            <a:off x="6922124" y="855407"/>
            <a:ext cx="2831475" cy="568800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Century Gothic" panose="020B0502020202020204" charset="0"/>
            </a:endParaRPr>
          </a:p>
        </p:txBody>
      </p:sp>
      <p:sp>
        <p:nvSpPr>
          <p:cNvPr id="39" name="Rectangle 38"/>
          <p:cNvSpPr/>
          <p:nvPr/>
        </p:nvSpPr>
        <p:spPr>
          <a:xfrm>
            <a:off x="6971791" y="1578494"/>
            <a:ext cx="2781808" cy="4847481"/>
          </a:xfrm>
          <a:prstGeom prst="rect">
            <a:avLst/>
          </a:prstGeom>
        </p:spPr>
        <p:txBody>
          <a:bodyPr wrap="square">
            <a:spAutoFit/>
          </a:bodyPr>
          <a:lstStyle/>
          <a:p>
            <a:pPr marL="262255" indent="-255905">
              <a:buFont typeface="+mj-lt"/>
              <a:buAutoNum type="arabicPeriod"/>
            </a:pPr>
            <a:r>
              <a:rPr lang="id-ID" sz="1400" b="1" i="1" dirty="0">
                <a:latin typeface="Century Gothic" panose="020B0502020202020204" charset="0"/>
                <a:cs typeface="Segoe UI" panose="020B0502040204020203" pitchFamily="34" charset="0"/>
              </a:rPr>
              <a:t>Biaya Langsung </a:t>
            </a:r>
            <a:r>
              <a:rPr lang="id-ID" sz="1400" i="1" dirty="0">
                <a:latin typeface="Century Gothic" panose="020B0502020202020204" charset="0"/>
                <a:cs typeface="Segoe UI" panose="020B0502040204020203" pitchFamily="34" charset="0"/>
              </a:rPr>
              <a:t>sekurang-kurangnya </a:t>
            </a:r>
            <a:r>
              <a:rPr lang="id-ID" sz="1400" b="1" i="1" dirty="0">
                <a:latin typeface="Century Gothic" panose="020B0502020202020204" charset="0"/>
                <a:cs typeface="Segoe UI" panose="020B0502040204020203" pitchFamily="34" charset="0"/>
              </a:rPr>
              <a:t>95%</a:t>
            </a:r>
            <a:r>
              <a:rPr lang="id-ID" sz="1400" i="1" dirty="0">
                <a:latin typeface="Century Gothic" panose="020B0502020202020204" charset="0"/>
                <a:cs typeface="Segoe UI" panose="020B0502040204020203" pitchFamily="34" charset="0"/>
              </a:rPr>
              <a:t>, terdiri atas:</a:t>
            </a:r>
          </a:p>
          <a:p>
            <a:pPr marL="352425" indent="-176530">
              <a:buFont typeface="Arial" panose="020B0604020202020204" pitchFamily="34" charset="0"/>
              <a:buChar char="•"/>
            </a:pPr>
            <a:r>
              <a:rPr lang="id-ID" sz="1400" b="1" i="1" dirty="0">
                <a:latin typeface="Century Gothic" panose="020B0502020202020204" charset="0"/>
              </a:rPr>
              <a:t>Biaya Langsung Personil </a:t>
            </a:r>
            <a:r>
              <a:rPr lang="id-ID" sz="1400" i="1" dirty="0">
                <a:latin typeface="Century Gothic" panose="020B0502020202020204" charset="0"/>
                <a:cs typeface="Segoe UI" panose="020B0502040204020203" pitchFamily="34" charset="0"/>
              </a:rPr>
              <a:t>(Gaji dan/ atau Honorarium) </a:t>
            </a:r>
            <a:r>
              <a:rPr lang="id-ID" sz="1400" b="1" i="1" dirty="0">
                <a:latin typeface="Century Gothic" panose="020B0502020202020204" charset="0"/>
              </a:rPr>
              <a:t>maks 30%.</a:t>
            </a:r>
          </a:p>
          <a:p>
            <a:pPr marL="352425" indent="-176530">
              <a:spcAft>
                <a:spcPts val="600"/>
              </a:spcAft>
              <a:buFont typeface="Arial" panose="020B0604020202020204" pitchFamily="34" charset="0"/>
              <a:buChar char="•"/>
            </a:pPr>
            <a:r>
              <a:rPr lang="id-ID" sz="1400" b="1" i="1" dirty="0">
                <a:latin typeface="Century Gothic" panose="020B0502020202020204" charset="0"/>
                <a:cs typeface="Segoe UI" panose="020B0502040204020203" pitchFamily="34" charset="0"/>
              </a:rPr>
              <a:t>Biaya Langsung Non Personil</a:t>
            </a:r>
            <a:endParaRPr lang="id-ID" sz="1400" i="1" dirty="0">
              <a:latin typeface="Century Gothic" panose="020B0502020202020204" charset="0"/>
              <a:cs typeface="Segoe UI" panose="020B0502040204020203" pitchFamily="34" charset="0"/>
            </a:endParaRPr>
          </a:p>
          <a:p>
            <a:pPr marL="262255" indent="-255905">
              <a:spcAft>
                <a:spcPts val="600"/>
              </a:spcAft>
              <a:buFont typeface="+mj-lt"/>
              <a:buAutoNum type="arabicPeriod" startAt="2"/>
            </a:pPr>
            <a:r>
              <a:rPr lang="id-ID" sz="1400" b="1" i="1" dirty="0">
                <a:latin typeface="Century Gothic" panose="020B0502020202020204" charset="0"/>
                <a:cs typeface="Segoe UI" panose="020B0502040204020203" pitchFamily="34" charset="0"/>
              </a:rPr>
              <a:t>Biaya Tidak Langsung </a:t>
            </a:r>
            <a:r>
              <a:rPr lang="id-ID" sz="1400" i="1" dirty="0">
                <a:latin typeface="Century Gothic" panose="020B0502020202020204" charset="0"/>
                <a:cs typeface="Segoe UI" panose="020B0502040204020203" pitchFamily="34" charset="0"/>
              </a:rPr>
              <a:t>setinggi-tingginya </a:t>
            </a:r>
            <a:r>
              <a:rPr lang="id-ID" sz="1400" b="1" i="1" dirty="0">
                <a:latin typeface="Century Gothic" panose="020B0502020202020204" charset="0"/>
                <a:cs typeface="Segoe UI" panose="020B0502040204020203" pitchFamily="34" charset="0"/>
              </a:rPr>
              <a:t>5%</a:t>
            </a:r>
            <a:r>
              <a:rPr lang="id-ID" sz="1400" i="1" dirty="0">
                <a:latin typeface="Century Gothic" panose="020B0502020202020204" charset="0"/>
                <a:cs typeface="Segoe UI" panose="020B0502040204020203" pitchFamily="34" charset="0"/>
              </a:rPr>
              <a:t> </a:t>
            </a:r>
            <a:r>
              <a:rPr lang="en-ID" sz="1400" i="1" dirty="0">
                <a:latin typeface="Century Gothic" panose="020B0502020202020204" charset="0"/>
                <a:cs typeface="Segoe UI" panose="020B0502040204020203" pitchFamily="34" charset="0"/>
              </a:rPr>
              <a:t>: </a:t>
            </a:r>
            <a:r>
              <a:rPr lang="id-ID" sz="1400" i="1" dirty="0">
                <a:latin typeface="Century Gothic" panose="020B0502020202020204" charset="0"/>
                <a:cs typeface="Segoe UI" panose="020B0502040204020203" pitchFamily="34" charset="0"/>
              </a:rPr>
              <a:t>Biaya Opersional Institusi yang digunakan untuk monitoring internal, administrasi, dan/atau biaya-biaya lain guna mendukung pelaksanaan kegiatan.</a:t>
            </a:r>
          </a:p>
          <a:p>
            <a:pPr marL="262255" indent="-255905">
              <a:spcAft>
                <a:spcPts val="600"/>
              </a:spcAft>
              <a:buFont typeface="+mj-lt"/>
              <a:buAutoNum type="arabicPeriod" startAt="2"/>
            </a:pPr>
            <a:r>
              <a:rPr lang="id-ID" sz="1400" i="1" dirty="0">
                <a:latin typeface="Century Gothic" panose="020B0502020202020204" charset="0"/>
              </a:rPr>
              <a:t>Telah memperhitungkan </a:t>
            </a:r>
            <a:r>
              <a:rPr lang="id-ID" sz="1400" b="1" i="1" dirty="0">
                <a:latin typeface="Century Gothic" panose="020B0502020202020204" charset="0"/>
              </a:rPr>
              <a:t>pajak.</a:t>
            </a:r>
            <a:endParaRPr lang="id-ID" sz="1400" i="1" dirty="0">
              <a:latin typeface="Century Gothic" panose="020B0502020202020204" charset="0"/>
            </a:endParaRPr>
          </a:p>
          <a:p>
            <a:pPr marL="262255" indent="-255905">
              <a:buFont typeface="+mj-lt"/>
              <a:buAutoNum type="arabicPeriod" startAt="2"/>
            </a:pPr>
            <a:r>
              <a:rPr lang="en-ID" sz="1400" b="1" i="1" dirty="0" err="1">
                <a:latin typeface="Century Gothic" panose="020B0502020202020204" charset="0"/>
                <a:cs typeface="Segoe UI" panose="020B0502040204020203" pitchFamily="34" charset="0"/>
              </a:rPr>
              <a:t>Disusun</a:t>
            </a:r>
            <a:r>
              <a:rPr lang="en-ID" sz="1400" b="1" i="1" dirty="0">
                <a:latin typeface="Century Gothic" panose="020B0502020202020204" charset="0"/>
                <a:cs typeface="Segoe UI" panose="020B0502040204020203" pitchFamily="34" charset="0"/>
              </a:rPr>
              <a:t> </a:t>
            </a:r>
            <a:r>
              <a:rPr lang="en-ID" sz="1400" b="1" i="1" dirty="0" err="1">
                <a:latin typeface="Century Gothic" panose="020B0502020202020204" charset="0"/>
                <a:cs typeface="Segoe UI" panose="020B0502040204020203" pitchFamily="34" charset="0"/>
              </a:rPr>
              <a:t>berdasarkan</a:t>
            </a:r>
            <a:r>
              <a:rPr lang="en-ID" sz="1400" b="1" i="1" dirty="0">
                <a:latin typeface="Century Gothic" panose="020B0502020202020204" charset="0"/>
                <a:cs typeface="Segoe UI" panose="020B0502040204020203" pitchFamily="34" charset="0"/>
              </a:rPr>
              <a:t> </a:t>
            </a:r>
            <a:r>
              <a:rPr lang="en-ID" sz="1400" b="1" i="1" dirty="0" err="1">
                <a:latin typeface="Century Gothic" panose="020B0502020202020204" charset="0"/>
                <a:cs typeface="Segoe UI" panose="020B0502040204020203" pitchFamily="34" charset="0"/>
              </a:rPr>
              <a:t>Aktivitas</a:t>
            </a:r>
            <a:r>
              <a:rPr lang="en-ID" sz="1400" b="1" i="1" dirty="0">
                <a:latin typeface="Century Gothic" panose="020B0502020202020204" charset="0"/>
                <a:cs typeface="Segoe UI" panose="020B0502040204020203" pitchFamily="34" charset="0"/>
              </a:rPr>
              <a:t> Riset</a:t>
            </a:r>
            <a:r>
              <a:rPr lang="id-ID" sz="1400" b="1" i="1" dirty="0">
                <a:latin typeface="Century Gothic" panose="020B0502020202020204" charset="0"/>
                <a:cs typeface="Segoe UI" panose="020B0502040204020203" pitchFamily="34" charset="0"/>
              </a:rPr>
              <a:t>.</a:t>
            </a:r>
          </a:p>
        </p:txBody>
      </p:sp>
      <p:sp>
        <p:nvSpPr>
          <p:cNvPr id="40" name="Snip Single Corner Rectangle 32"/>
          <p:cNvSpPr/>
          <p:nvPr/>
        </p:nvSpPr>
        <p:spPr>
          <a:xfrm>
            <a:off x="6936664" y="931298"/>
            <a:ext cx="2816936" cy="582144"/>
          </a:xfrm>
          <a:prstGeom prst="snip1Rect">
            <a:avLst/>
          </a:prstGeom>
          <a:noFill/>
        </p:spPr>
        <p:txBody>
          <a:bodyPr wrap="square">
            <a:spAutoFit/>
          </a:bodyPr>
          <a:lstStyle/>
          <a:p>
            <a:pPr algn="ctr" defTabSz="844550">
              <a:lnSpc>
                <a:spcPct val="90000"/>
              </a:lnSpc>
              <a:spcBef>
                <a:spcPct val="0"/>
              </a:spcBef>
              <a:defRPr/>
            </a:pPr>
            <a:r>
              <a:rPr lang="en-US" sz="1600" b="1" dirty="0">
                <a:solidFill>
                  <a:srgbClr val="324C7F"/>
                </a:solidFill>
                <a:latin typeface="Century Gothic" panose="020B0502020202020204" charset="0"/>
                <a:cs typeface="Segoe UI" panose="020B0502040204020203" pitchFamily="34" charset="0"/>
              </a:rPr>
              <a:t>KOMPONEN </a:t>
            </a:r>
            <a:endParaRPr lang="id-ID" sz="1600" b="1" dirty="0">
              <a:solidFill>
                <a:srgbClr val="324C7F"/>
              </a:solidFill>
              <a:latin typeface="Century Gothic" panose="020B0502020202020204" charset="0"/>
              <a:cs typeface="Segoe UI" panose="020B0502040204020203" pitchFamily="34" charset="0"/>
            </a:endParaRPr>
          </a:p>
          <a:p>
            <a:pPr algn="ctr" defTabSz="844550">
              <a:lnSpc>
                <a:spcPct val="90000"/>
              </a:lnSpc>
              <a:spcBef>
                <a:spcPct val="0"/>
              </a:spcBef>
              <a:defRPr/>
            </a:pPr>
            <a:r>
              <a:rPr lang="en-US" sz="1600" b="1" dirty="0">
                <a:solidFill>
                  <a:srgbClr val="324C7F"/>
                </a:solidFill>
                <a:latin typeface="Century Gothic" panose="020B0502020202020204" charset="0"/>
                <a:cs typeface="Segoe UI" panose="020B0502040204020203" pitchFamily="34" charset="0"/>
              </a:rPr>
              <a:t>DANA</a:t>
            </a:r>
          </a:p>
        </p:txBody>
      </p:sp>
      <p:sp>
        <p:nvSpPr>
          <p:cNvPr id="45" name="Rectangle 44"/>
          <p:cNvSpPr/>
          <p:nvPr/>
        </p:nvSpPr>
        <p:spPr>
          <a:xfrm>
            <a:off x="4739432" y="3088621"/>
            <a:ext cx="1971417" cy="369332"/>
          </a:xfrm>
          <a:prstGeom prst="rect">
            <a:avLst/>
          </a:prstGeom>
        </p:spPr>
        <p:txBody>
          <a:bodyPr wrap="square">
            <a:spAutoFit/>
          </a:bodyPr>
          <a:lstStyle/>
          <a:p>
            <a:pPr algn="ctr" defTabSz="321310">
              <a:defRPr/>
            </a:pPr>
            <a:r>
              <a:rPr lang="en-ID" kern="0" dirty="0">
                <a:latin typeface="Century Gothic" panose="020B0502020202020204" charset="0"/>
                <a:ea typeface="Century Gothic" panose="020B0502020202020204" charset="0"/>
                <a:cs typeface="Century Gothic" panose="020B0502020202020204" charset="0"/>
              </a:rPr>
              <a:t>[</a:t>
            </a:r>
            <a:r>
              <a:rPr lang="id-ID" b="1" kern="0" dirty="0">
                <a:latin typeface="Century Gothic" panose="020B0502020202020204" charset="0"/>
                <a:ea typeface="Century Gothic" panose="020B0502020202020204" charset="0"/>
                <a:cs typeface="Segoe UI" panose="020B0502040204020203" pitchFamily="34" charset="0"/>
              </a:rPr>
              <a:t>60</a:t>
            </a:r>
            <a:r>
              <a:rPr lang="en-ID" b="1" kern="0" dirty="0">
                <a:latin typeface="Century Gothic" panose="020B0502020202020204" charset="0"/>
                <a:ea typeface="Century Gothic" panose="020B0502020202020204" charset="0"/>
                <a:cs typeface="Segoe UI" panose="020B0502040204020203" pitchFamily="34" charset="0"/>
              </a:rPr>
              <a:t>%</a:t>
            </a:r>
            <a:r>
              <a:rPr lang="id-ID" b="1" kern="0" dirty="0">
                <a:latin typeface="Century Gothic" panose="020B0502020202020204" charset="0"/>
                <a:ea typeface="Century Gothic" panose="020B0502020202020204" charset="0"/>
                <a:cs typeface="Segoe UI" panose="020B0502040204020203" pitchFamily="34" charset="0"/>
              </a:rPr>
              <a:t> - 40%</a:t>
            </a:r>
            <a:r>
              <a:rPr lang="en-ID" kern="0" dirty="0">
                <a:latin typeface="Century Gothic" panose="020B0502020202020204" charset="0"/>
                <a:ea typeface="Century Gothic" panose="020B0502020202020204" charset="0"/>
                <a:cs typeface="Century Gothic" panose="020B0502020202020204" charset="0"/>
              </a:rPr>
              <a:t>]</a:t>
            </a:r>
          </a:p>
        </p:txBody>
      </p:sp>
      <p:sp>
        <p:nvSpPr>
          <p:cNvPr id="46" name="Snip Single Corner Rectangle 32"/>
          <p:cNvSpPr/>
          <p:nvPr/>
        </p:nvSpPr>
        <p:spPr>
          <a:xfrm>
            <a:off x="4646169" y="2550520"/>
            <a:ext cx="2165250" cy="608909"/>
          </a:xfrm>
          <a:prstGeom prst="snip1Rect">
            <a:avLst/>
          </a:prstGeom>
          <a:noFill/>
        </p:spPr>
        <p:txBody>
          <a:bodyPr wrap="square">
            <a:spAutoFit/>
          </a:bodyPr>
          <a:lstStyle/>
          <a:p>
            <a:pPr algn="ctr" defTabSz="844550">
              <a:spcBef>
                <a:spcPct val="0"/>
              </a:spcBef>
              <a:defRPr/>
            </a:pPr>
            <a:r>
              <a:rPr lang="id-ID" sz="1600" b="1" dirty="0">
                <a:solidFill>
                  <a:srgbClr val="324C7F"/>
                </a:solidFill>
                <a:latin typeface="Century Gothic" panose="020B0502020202020204" charset="0"/>
                <a:cs typeface="Segoe UI" panose="020B0502040204020203" pitchFamily="34" charset="0"/>
              </a:rPr>
              <a:t>TAHAP </a:t>
            </a:r>
          </a:p>
          <a:p>
            <a:pPr algn="ctr" defTabSz="844550">
              <a:lnSpc>
                <a:spcPct val="90000"/>
              </a:lnSpc>
              <a:spcBef>
                <a:spcPct val="0"/>
              </a:spcBef>
              <a:defRPr/>
            </a:pPr>
            <a:r>
              <a:rPr lang="id-ID" sz="1600" b="1" dirty="0">
                <a:solidFill>
                  <a:srgbClr val="324C7F"/>
                </a:solidFill>
                <a:latin typeface="Century Gothic" panose="020B0502020202020204" charset="0"/>
                <a:cs typeface="Segoe UI" panose="020B0502040204020203" pitchFamily="34" charset="0"/>
              </a:rPr>
              <a:t>PENCAIRAN DANA</a:t>
            </a:r>
            <a:endParaRPr lang="en-US" sz="1600" b="1" dirty="0">
              <a:solidFill>
                <a:srgbClr val="324C7F"/>
              </a:solidFill>
              <a:latin typeface="Century Gothic" panose="020B0502020202020204" charset="0"/>
              <a:cs typeface="Segoe UI" panose="020B0502040204020203" pitchFamily="34" charset="0"/>
            </a:endParaRPr>
          </a:p>
        </p:txBody>
      </p:sp>
      <p:sp>
        <p:nvSpPr>
          <p:cNvPr id="48" name="Rectangle 47"/>
          <p:cNvSpPr/>
          <p:nvPr/>
        </p:nvSpPr>
        <p:spPr>
          <a:xfrm>
            <a:off x="4641461" y="4533847"/>
            <a:ext cx="2212524" cy="1815882"/>
          </a:xfrm>
          <a:prstGeom prst="rect">
            <a:avLst/>
          </a:prstGeom>
        </p:spPr>
        <p:txBody>
          <a:bodyPr wrap="square">
            <a:spAutoFit/>
          </a:bodyPr>
          <a:lstStyle/>
          <a:p>
            <a:pPr algn="ctr" defTabSz="321310">
              <a:spcAft>
                <a:spcPts val="600"/>
              </a:spcAft>
              <a:defRPr/>
            </a:pPr>
            <a:r>
              <a:rPr lang="id-ID" sz="1400" i="1" dirty="0">
                <a:latin typeface="Century Gothic" panose="020B0502020202020204" charset="0"/>
              </a:rPr>
              <a:t>Pendanaan: selama-lamanya </a:t>
            </a:r>
            <a:r>
              <a:rPr lang="id-ID" sz="1400" b="1" i="1" kern="0" dirty="0">
                <a:latin typeface="Century Gothic" panose="020B0502020202020204" charset="0"/>
                <a:ea typeface="Century Gothic" panose="020B0502020202020204" charset="0"/>
                <a:cs typeface="Segoe UI" panose="020B0502040204020203" pitchFamily="34" charset="0"/>
              </a:rPr>
              <a:t>3 (tiga) Tahun </a:t>
            </a:r>
            <a:r>
              <a:rPr lang="id-ID" sz="1400" dirty="0">
                <a:latin typeface="Century Gothic" panose="020B0502020202020204" charset="0"/>
              </a:rPr>
              <a:t>per proposal dan </a:t>
            </a:r>
            <a:r>
              <a:rPr lang="id-ID" sz="1400" b="1" dirty="0">
                <a:latin typeface="Century Gothic" panose="020B0502020202020204" charset="0"/>
              </a:rPr>
              <a:t>dapat diperpanjang paling lama 2 (dua) </a:t>
            </a:r>
            <a:r>
              <a:rPr lang="id-ID" sz="1400" dirty="0">
                <a:latin typeface="Century Gothic" panose="020B0502020202020204" charset="0"/>
              </a:rPr>
              <a:t>tahun berdasarkan hasil evaluasi dan rekomendasi </a:t>
            </a:r>
            <a:r>
              <a:rPr lang="id-ID" sz="1400" i="1" dirty="0">
                <a:latin typeface="Century Gothic" panose="020B0502020202020204" charset="0"/>
              </a:rPr>
              <a:t>reviewer</a:t>
            </a:r>
            <a:endParaRPr lang="id-ID" sz="1400" i="1" kern="0" dirty="0">
              <a:latin typeface="Century Gothic" panose="020B0502020202020204" charset="0"/>
              <a:ea typeface="Century Gothic" panose="020B0502020202020204" charset="0"/>
              <a:cs typeface="Segoe UI" panose="020B0502040204020203" pitchFamily="34" charset="0"/>
            </a:endParaRPr>
          </a:p>
        </p:txBody>
      </p:sp>
      <p:sp>
        <p:nvSpPr>
          <p:cNvPr id="50" name="Snip Single Corner Rectangle 32"/>
          <p:cNvSpPr/>
          <p:nvPr/>
        </p:nvSpPr>
        <p:spPr>
          <a:xfrm>
            <a:off x="4675914" y="3753079"/>
            <a:ext cx="2096344" cy="702588"/>
          </a:xfrm>
          <a:prstGeom prst="snip1Rect">
            <a:avLst/>
          </a:prstGeom>
          <a:noFill/>
        </p:spPr>
        <p:txBody>
          <a:bodyPr wrap="square">
            <a:spAutoFit/>
          </a:bodyPr>
          <a:lstStyle/>
          <a:p>
            <a:pPr algn="ctr" defTabSz="844550">
              <a:spcBef>
                <a:spcPct val="0"/>
              </a:spcBef>
              <a:defRPr/>
            </a:pPr>
            <a:r>
              <a:rPr lang="id-ID" b="1" dirty="0">
                <a:solidFill>
                  <a:srgbClr val="324C7F"/>
                </a:solidFill>
                <a:latin typeface="Century Gothic" panose="020B0502020202020204" charset="0"/>
                <a:cs typeface="Segoe UI" panose="020B0502040204020203" pitchFamily="34" charset="0"/>
              </a:rPr>
              <a:t>JANGKA WAKTU</a:t>
            </a:r>
          </a:p>
          <a:p>
            <a:pPr algn="ctr" defTabSz="844550">
              <a:spcBef>
                <a:spcPct val="0"/>
              </a:spcBef>
              <a:defRPr/>
            </a:pPr>
            <a:r>
              <a:rPr lang="id-ID" b="1" dirty="0">
                <a:solidFill>
                  <a:srgbClr val="324C7F"/>
                </a:solidFill>
                <a:latin typeface="Century Gothic" panose="020B0502020202020204" charset="0"/>
                <a:cs typeface="Segoe UI" panose="020B0502040204020203" pitchFamily="34" charset="0"/>
              </a:rPr>
              <a:t>PENDANAAN</a:t>
            </a:r>
            <a:endParaRPr lang="en-US" b="1" dirty="0">
              <a:solidFill>
                <a:srgbClr val="324C7F"/>
              </a:solidFill>
              <a:latin typeface="Century Gothic" panose="020B0502020202020204" charset="0"/>
              <a:cs typeface="Segoe UI" panose="020B0502040204020203" pitchFamily="34" charset="0"/>
            </a:endParaRPr>
          </a:p>
        </p:txBody>
      </p:sp>
      <p:sp>
        <p:nvSpPr>
          <p:cNvPr id="52" name="Footer Placeholder 6"/>
          <p:cNvSpPr>
            <a:spLocks noGrp="1"/>
          </p:cNvSpPr>
          <p:nvPr>
            <p:ph type="ftr" sz="quarter" idx="3"/>
          </p:nvPr>
        </p:nvSpPr>
        <p:spPr>
          <a:xfrm>
            <a:off x="1743075" y="6510336"/>
            <a:ext cx="2228850" cy="365125"/>
          </a:xfrm>
        </p:spPr>
        <p:txBody>
          <a:bodyPr/>
          <a:lstStyle/>
          <a:p>
            <a:r>
              <a:rPr lang="en-US" dirty="0"/>
              <a:t>www.lpdp.kemenkeu.go.id</a:t>
            </a:r>
          </a:p>
        </p:txBody>
      </p:sp>
      <p:sp>
        <p:nvSpPr>
          <p:cNvPr id="54" name="Rectangle 53"/>
          <p:cNvSpPr/>
          <p:nvPr/>
        </p:nvSpPr>
        <p:spPr>
          <a:xfrm>
            <a:off x="9839282" y="855407"/>
            <a:ext cx="2196000" cy="5694581"/>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latin typeface="Century Gothic" panose="020B0502020202020204" charset="0"/>
            </a:endParaRPr>
          </a:p>
        </p:txBody>
      </p:sp>
      <p:sp>
        <p:nvSpPr>
          <p:cNvPr id="55" name="Snip Single Corner Rectangle 32"/>
          <p:cNvSpPr/>
          <p:nvPr/>
        </p:nvSpPr>
        <p:spPr>
          <a:xfrm>
            <a:off x="9863949" y="1045575"/>
            <a:ext cx="2160000" cy="635675"/>
          </a:xfrm>
          <a:prstGeom prst="snip1Rect">
            <a:avLst/>
          </a:prstGeom>
          <a:noFill/>
        </p:spPr>
        <p:txBody>
          <a:bodyPr wrap="square">
            <a:spAutoFit/>
          </a:bodyPr>
          <a:lstStyle/>
          <a:p>
            <a:pPr algn="ctr" defTabSz="844550">
              <a:spcBef>
                <a:spcPct val="0"/>
              </a:spcBef>
              <a:defRPr/>
            </a:pPr>
            <a:r>
              <a:rPr lang="id-ID" sz="1600" b="1" dirty="0">
                <a:solidFill>
                  <a:srgbClr val="324C7F"/>
                </a:solidFill>
                <a:latin typeface="Century Gothic" panose="020B0502020202020204" charset="0"/>
                <a:cs typeface="Segoe UI" panose="020B0502040204020203" pitchFamily="34" charset="0"/>
              </a:rPr>
              <a:t>DOKUMEN/</a:t>
            </a:r>
          </a:p>
          <a:p>
            <a:pPr algn="ctr" defTabSz="844550">
              <a:spcBef>
                <a:spcPct val="0"/>
              </a:spcBef>
              <a:defRPr/>
            </a:pPr>
            <a:r>
              <a:rPr lang="id-ID" sz="1600" b="1" dirty="0">
                <a:solidFill>
                  <a:srgbClr val="324C7F"/>
                </a:solidFill>
                <a:latin typeface="Century Gothic" panose="020B0502020202020204" charset="0"/>
                <a:cs typeface="Segoe UI" panose="020B0502040204020203" pitchFamily="34" charset="0"/>
              </a:rPr>
              <a:t>PROPOSAL</a:t>
            </a:r>
            <a:endParaRPr lang="en-US" sz="1600" b="1" dirty="0">
              <a:solidFill>
                <a:srgbClr val="324C7F"/>
              </a:solidFill>
              <a:latin typeface="Century Gothic" panose="020B0502020202020204" charset="0"/>
              <a:cs typeface="Segoe UI" panose="020B0502040204020203" pitchFamily="34" charset="0"/>
            </a:endParaRPr>
          </a:p>
        </p:txBody>
      </p:sp>
      <p:sp>
        <p:nvSpPr>
          <p:cNvPr id="3" name="Rectangle 2"/>
          <p:cNvSpPr/>
          <p:nvPr/>
        </p:nvSpPr>
        <p:spPr>
          <a:xfrm>
            <a:off x="9863949" y="1810583"/>
            <a:ext cx="2196000" cy="4416594"/>
          </a:xfrm>
          <a:prstGeom prst="rect">
            <a:avLst/>
          </a:prstGeom>
        </p:spPr>
        <p:txBody>
          <a:bodyPr wrap="square">
            <a:spAutoFit/>
          </a:bodyPr>
          <a:lstStyle/>
          <a:p>
            <a:pPr marL="228600" indent="-228600">
              <a:spcAft>
                <a:spcPts val="600"/>
              </a:spcAft>
              <a:buAutoNum type="arabicPeriod"/>
            </a:pPr>
            <a:r>
              <a:rPr lang="id-ID" sz="1400" b="1" i="1" dirty="0">
                <a:latin typeface="Century Gothic" panose="020B0502020202020204" charset="0"/>
              </a:rPr>
              <a:t>Lembar pengesahan </a:t>
            </a:r>
            <a:r>
              <a:rPr lang="id-ID" sz="1400" i="1" dirty="0">
                <a:latin typeface="Century Gothic" panose="020B0502020202020204" charset="0"/>
              </a:rPr>
              <a:t>proposal riset.</a:t>
            </a:r>
          </a:p>
          <a:p>
            <a:pPr marL="228600" indent="-228600">
              <a:spcAft>
                <a:spcPts val="600"/>
              </a:spcAft>
              <a:buAutoNum type="arabicPeriod"/>
            </a:pPr>
            <a:r>
              <a:rPr lang="id-ID" sz="1400" i="1" dirty="0">
                <a:latin typeface="Century Gothic" panose="020B0502020202020204" charset="0"/>
              </a:rPr>
              <a:t>Lembar penilaian mandiri </a:t>
            </a:r>
            <a:r>
              <a:rPr lang="id-ID" sz="1400" b="1" i="1" dirty="0">
                <a:latin typeface="Century Gothic" panose="020B0502020202020204" charset="0"/>
              </a:rPr>
              <a:t>(self assessment) </a:t>
            </a:r>
            <a:r>
              <a:rPr lang="id-ID" sz="1400" i="1" dirty="0">
                <a:latin typeface="Century Gothic" panose="020B0502020202020204" charset="0"/>
              </a:rPr>
              <a:t>ttg tingkat ketersiapan teknologi (TKT) riset yang diusulkan.</a:t>
            </a:r>
          </a:p>
          <a:p>
            <a:pPr marL="228600" indent="-228600">
              <a:spcAft>
                <a:spcPts val="600"/>
              </a:spcAft>
              <a:buAutoNum type="arabicPeriod"/>
            </a:pPr>
            <a:r>
              <a:rPr lang="id-ID" sz="1400" b="1" i="1" dirty="0">
                <a:latin typeface="Century Gothic" panose="020B0502020202020204" charset="0"/>
              </a:rPr>
              <a:t>Surat pernyataan </a:t>
            </a:r>
            <a:r>
              <a:rPr lang="id-ID" sz="1400" i="1" dirty="0">
                <a:latin typeface="Century Gothic" panose="020B0502020202020204" charset="0"/>
              </a:rPr>
              <a:t>ttg </a:t>
            </a:r>
            <a:r>
              <a:rPr lang="id-ID" sz="1400" b="1" i="1" dirty="0">
                <a:latin typeface="Century Gothic" panose="020B0502020202020204" charset="0"/>
              </a:rPr>
              <a:t>kesediaan untuk menandatangani SPTJM</a:t>
            </a:r>
            <a:r>
              <a:rPr lang="id-ID" sz="1400" i="1" dirty="0">
                <a:latin typeface="Century Gothic" panose="020B0502020202020204" charset="0"/>
              </a:rPr>
              <a:t> penggunaan dana dan pencapaian luaran riset apabila riset didanai.</a:t>
            </a:r>
          </a:p>
          <a:p>
            <a:pPr marL="228600" indent="-228600">
              <a:spcAft>
                <a:spcPts val="600"/>
              </a:spcAft>
              <a:buAutoNum type="arabicPeriod"/>
            </a:pPr>
            <a:r>
              <a:rPr lang="id-ID" sz="1400" i="1" dirty="0">
                <a:latin typeface="Century Gothic" panose="020B0502020202020204" charset="0"/>
              </a:rPr>
              <a:t>Dokumen </a:t>
            </a:r>
            <a:r>
              <a:rPr lang="id-ID" sz="1400" b="1" i="1" dirty="0">
                <a:latin typeface="Century Gothic" panose="020B0502020202020204" charset="0"/>
              </a:rPr>
              <a:t>proposal riset.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11174413" y="6538913"/>
            <a:ext cx="1017587" cy="365125"/>
          </a:xfrm>
        </p:spPr>
        <p:txBody>
          <a:bodyPr/>
          <a:lstStyle/>
          <a:p>
            <a:fld id="{E6D44A68-E2BC-4033-9CF6-368F3CDD3127}" type="slidenum">
              <a:rPr lang="en-US" smtClean="0"/>
              <a:t>25</a:t>
            </a:fld>
            <a:endParaRPr lang="en-US" dirty="0"/>
          </a:p>
        </p:txBody>
      </p:sp>
      <p:sp>
        <p:nvSpPr>
          <p:cNvPr id="2" name="Title 1"/>
          <p:cNvSpPr>
            <a:spLocks noGrp="1"/>
          </p:cNvSpPr>
          <p:nvPr>
            <p:ph type="title" idx="4294967295"/>
          </p:nvPr>
        </p:nvSpPr>
        <p:spPr>
          <a:xfrm>
            <a:off x="119811" y="115753"/>
            <a:ext cx="7743772" cy="568411"/>
          </a:xfrm>
        </p:spPr>
        <p:txBody>
          <a:bodyPr/>
          <a:lstStyle/>
          <a:p>
            <a:r>
              <a:rPr lang="en-US" sz="2400" dirty="0">
                <a:solidFill>
                  <a:srgbClr val="324C7F"/>
                </a:solidFill>
                <a:latin typeface="Century Gothic" panose="020B0502020202020204" charset="0"/>
                <a:cs typeface="Segoe UI" panose="020B0502040204020203" pitchFamily="34" charset="0"/>
              </a:rPr>
              <a:t>A</a:t>
            </a:r>
            <a:r>
              <a:rPr lang="id-ID" sz="2400" dirty="0">
                <a:solidFill>
                  <a:srgbClr val="324C7F"/>
                </a:solidFill>
                <a:latin typeface="Century Gothic" panose="020B0502020202020204" charset="0"/>
                <a:cs typeface="Segoe UI" panose="020B0502040204020203" pitchFamily="34" charset="0"/>
              </a:rPr>
              <a:t>lur Penerimaan dan Seleksi </a:t>
            </a:r>
            <a:r>
              <a:rPr lang="en-US" sz="2400" b="1" i="1" dirty="0">
                <a:solidFill>
                  <a:srgbClr val="FFC000"/>
                </a:solidFill>
              </a:rPr>
              <a:t>RISPRO</a:t>
            </a:r>
            <a:r>
              <a:rPr lang="en-US" sz="2400" b="1" i="1" dirty="0">
                <a:solidFill>
                  <a:srgbClr val="324C7F"/>
                </a:solidFill>
              </a:rPr>
              <a:t> </a:t>
            </a:r>
            <a:r>
              <a:rPr lang="en-US" sz="2400" b="1" i="1" dirty="0" err="1">
                <a:solidFill>
                  <a:srgbClr val="324C7F"/>
                </a:solidFill>
              </a:rPr>
              <a:t>Invitasi</a:t>
            </a:r>
            <a:endParaRPr lang="id-ID" sz="2400" dirty="0">
              <a:solidFill>
                <a:srgbClr val="324C7F"/>
              </a:solidFill>
            </a:endParaRPr>
          </a:p>
        </p:txBody>
      </p:sp>
      <p:sp>
        <p:nvSpPr>
          <p:cNvPr id="38" name="Footer Placeholder 6"/>
          <p:cNvSpPr>
            <a:spLocks noGrp="1"/>
          </p:cNvSpPr>
          <p:nvPr>
            <p:ph type="ftr" sz="quarter" idx="3"/>
          </p:nvPr>
        </p:nvSpPr>
        <p:spPr>
          <a:xfrm>
            <a:off x="1743075" y="6510336"/>
            <a:ext cx="2228850" cy="365125"/>
          </a:xfrm>
        </p:spPr>
        <p:txBody>
          <a:bodyPr/>
          <a:lstStyle/>
          <a:p>
            <a:r>
              <a:rPr lang="en-US" dirty="0"/>
              <a:t>www.lpdp.kemenkeu.go.id</a:t>
            </a:r>
          </a:p>
        </p:txBody>
      </p:sp>
      <p:sp>
        <p:nvSpPr>
          <p:cNvPr id="7" name="Rectangle 6"/>
          <p:cNvSpPr/>
          <p:nvPr/>
        </p:nvSpPr>
        <p:spPr>
          <a:xfrm>
            <a:off x="4128141" y="1889176"/>
            <a:ext cx="3612079" cy="1492716"/>
          </a:xfrm>
          <a:prstGeom prst="rect">
            <a:avLst/>
          </a:prstGeom>
        </p:spPr>
        <p:txBody>
          <a:bodyPr wrap="square">
            <a:spAutoFit/>
          </a:bodyPr>
          <a:lstStyle/>
          <a:p>
            <a:pPr algn="ctr">
              <a:spcAft>
                <a:spcPts val="600"/>
              </a:spcAft>
            </a:pPr>
            <a:r>
              <a:rPr lang="id-ID" sz="1600" b="1" i="1" dirty="0">
                <a:latin typeface="Century Gothic" panose="020B0502020202020204" charset="0"/>
              </a:rPr>
              <a:t>Pendaftaran Proposal</a:t>
            </a:r>
          </a:p>
          <a:p>
            <a:pPr algn="ctr"/>
            <a:r>
              <a:rPr lang="id-ID" sz="1400" dirty="0">
                <a:latin typeface="Century Gothic" panose="020B0502020202020204" charset="0"/>
              </a:rPr>
              <a:t>oleh </a:t>
            </a:r>
            <a:r>
              <a:rPr lang="id-ID" sz="1400" b="1" dirty="0">
                <a:latin typeface="Century Gothic" panose="020B0502020202020204" charset="0"/>
              </a:rPr>
              <a:t>Individu/</a:t>
            </a:r>
            <a:r>
              <a:rPr lang="en-ID" sz="1400" b="1" dirty="0" err="1">
                <a:latin typeface="Century Gothic" panose="020B0502020202020204" charset="0"/>
              </a:rPr>
              <a:t>kelompok</a:t>
            </a:r>
            <a:r>
              <a:rPr lang="en-ID" sz="1400" b="1" dirty="0">
                <a:latin typeface="Century Gothic" panose="020B0502020202020204" charset="0"/>
              </a:rPr>
              <a:t> </a:t>
            </a:r>
            <a:r>
              <a:rPr lang="en-ID" sz="1400" b="1" dirty="0" err="1">
                <a:latin typeface="Century Gothic" panose="020B0502020202020204" charset="0"/>
              </a:rPr>
              <a:t>periset</a:t>
            </a:r>
            <a:r>
              <a:rPr lang="en-ID" sz="1400" b="1" dirty="0">
                <a:latin typeface="Century Gothic" panose="020B0502020202020204" charset="0"/>
              </a:rPr>
              <a:t> </a:t>
            </a:r>
            <a:r>
              <a:rPr lang="en-ID" sz="1400" dirty="0">
                <a:latin typeface="Century Gothic" panose="020B0502020202020204" charset="0"/>
              </a:rPr>
              <a:t>yang </a:t>
            </a:r>
            <a:r>
              <a:rPr lang="en-ID" sz="1400" dirty="0" err="1">
                <a:latin typeface="Century Gothic" panose="020B0502020202020204" charset="0"/>
              </a:rPr>
              <a:t>bernaung</a:t>
            </a:r>
            <a:r>
              <a:rPr lang="en-ID" sz="1400" dirty="0">
                <a:latin typeface="Century Gothic" panose="020B0502020202020204" charset="0"/>
              </a:rPr>
              <a:t> </a:t>
            </a:r>
            <a:r>
              <a:rPr lang="en-ID" sz="1400" b="1" dirty="0">
                <a:latin typeface="Century Gothic" panose="020B0502020202020204" charset="0"/>
              </a:rPr>
              <a:t>di </a:t>
            </a:r>
            <a:r>
              <a:rPr lang="en-ID" sz="1400" b="1" dirty="0" err="1">
                <a:latin typeface="Century Gothic" panose="020B0502020202020204" charset="0"/>
              </a:rPr>
              <a:t>bawah</a:t>
            </a:r>
            <a:r>
              <a:rPr lang="id-ID" sz="1400" b="1" dirty="0">
                <a:latin typeface="Century Gothic" panose="020B0502020202020204" charset="0"/>
              </a:rPr>
              <a:t>  </a:t>
            </a:r>
          </a:p>
          <a:p>
            <a:pPr algn="ctr"/>
            <a:r>
              <a:rPr lang="id-ID" sz="1400" b="1" dirty="0">
                <a:latin typeface="Century Gothic" panose="020B0502020202020204" charset="0"/>
              </a:rPr>
              <a:t>PUI</a:t>
            </a:r>
            <a:r>
              <a:rPr lang="id-ID" sz="1400" dirty="0">
                <a:latin typeface="Century Gothic" panose="020B0502020202020204" charset="0"/>
              </a:rPr>
              <a:t> atau </a:t>
            </a:r>
            <a:r>
              <a:rPr lang="id-ID" sz="1400" b="1" dirty="0">
                <a:latin typeface="Century Gothic" panose="020B0502020202020204" charset="0"/>
              </a:rPr>
              <a:t>PT </a:t>
            </a:r>
            <a:r>
              <a:rPr lang="id-ID" sz="1400" dirty="0">
                <a:latin typeface="Century Gothic" panose="020B0502020202020204" charset="0"/>
              </a:rPr>
              <a:t>ter</a:t>
            </a:r>
            <a:r>
              <a:rPr lang="id-ID" sz="1400" b="1" dirty="0">
                <a:latin typeface="Century Gothic" panose="020B0502020202020204" charset="0"/>
              </a:rPr>
              <a:t>invitasi secara </a:t>
            </a:r>
          </a:p>
          <a:p>
            <a:pPr algn="ctr"/>
            <a:r>
              <a:rPr lang="id-ID" sz="1400" b="1" dirty="0">
                <a:latin typeface="Century Gothic" panose="020B0502020202020204" charset="0"/>
              </a:rPr>
              <a:t>online </a:t>
            </a:r>
            <a:r>
              <a:rPr lang="id-ID" sz="1400" dirty="0">
                <a:latin typeface="Century Gothic" panose="020B0502020202020204" charset="0"/>
              </a:rPr>
              <a:t>melalui </a:t>
            </a:r>
          </a:p>
          <a:p>
            <a:pPr algn="ctr"/>
            <a:r>
              <a:rPr lang="id-ID" sz="1400" b="1" dirty="0">
                <a:latin typeface="Century Gothic" panose="020B0502020202020204" charset="0"/>
                <a:hlinkClick r:id="rId3"/>
              </a:rPr>
              <a:t>www.lpdp.kemenkeu.go.id/rispro</a:t>
            </a:r>
            <a:r>
              <a:rPr lang="id-ID" sz="1400" b="1" dirty="0">
                <a:latin typeface="Century Gothic" panose="020B0502020202020204" charset="0"/>
              </a:rPr>
              <a:t> </a:t>
            </a:r>
            <a:endParaRPr lang="en-ID" sz="1400" b="1" dirty="0">
              <a:latin typeface="Century Gothic" panose="020B0502020202020204" charset="0"/>
            </a:endParaRPr>
          </a:p>
        </p:txBody>
      </p:sp>
      <p:pic>
        <p:nvPicPr>
          <p:cNvPr id="317451" name="Picture 11" descr="Gambar terk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21481" y="1047375"/>
            <a:ext cx="792000" cy="792000"/>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descr="Hasil gambar untuk vector mail"/>
          <p:cNvPicPr>
            <a:picLocks noChangeAspect="1" noChangeArrowheads="1"/>
          </p:cNvPicPr>
          <p:nvPr/>
        </p:nvPicPr>
        <p:blipFill>
          <a:blip r:embed="rId5" cstate="print">
            <a:duotone>
              <a:schemeClr val="accent5">
                <a:shade val="45000"/>
                <a:satMod val="135000"/>
              </a:schemeClr>
              <a:prstClr val="white"/>
            </a:duotone>
            <a:extLst>
              <a:ext uri="{BEBA8EAE-BF5A-486C-A8C5-ECC9F3942E4B}">
                <a14:imgProps xmlns:a14="http://schemas.microsoft.com/office/drawing/2010/main">
                  <a14:imgLayer r:embed="rId6">
                    <a14:imgEffect>
                      <a14:brightnessContrast bright="-20000" contrast="40000"/>
                    </a14:imgEffect>
                  </a14:imgLayer>
                </a14:imgProps>
              </a:ext>
              <a:ext uri="{28A0092B-C50C-407E-A947-70E740481C1C}">
                <a14:useLocalDpi xmlns:a14="http://schemas.microsoft.com/office/drawing/2010/main" val="0"/>
              </a:ext>
            </a:extLst>
          </a:blip>
          <a:srcRect/>
          <a:stretch>
            <a:fillRect/>
          </a:stretch>
        </p:blipFill>
        <p:spPr bwMode="auto">
          <a:xfrm>
            <a:off x="1900200" y="1063730"/>
            <a:ext cx="792000" cy="792000"/>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p:cNvSpPr/>
          <p:nvPr/>
        </p:nvSpPr>
        <p:spPr>
          <a:xfrm>
            <a:off x="277789" y="1889176"/>
            <a:ext cx="3694134" cy="1708160"/>
          </a:xfrm>
          <a:prstGeom prst="rect">
            <a:avLst/>
          </a:prstGeom>
        </p:spPr>
        <p:txBody>
          <a:bodyPr wrap="square">
            <a:spAutoFit/>
          </a:bodyPr>
          <a:lstStyle/>
          <a:p>
            <a:pPr algn="ctr">
              <a:spcAft>
                <a:spcPts val="600"/>
              </a:spcAft>
            </a:pPr>
            <a:r>
              <a:rPr lang="id-ID" sz="1600" b="1" i="1" dirty="0">
                <a:latin typeface="Century Gothic" panose="020B0502020202020204" charset="0"/>
              </a:rPr>
              <a:t>Surat Undangan/Invitasi LPDP</a:t>
            </a:r>
          </a:p>
          <a:p>
            <a:r>
              <a:rPr lang="id-ID" sz="1400" dirty="0">
                <a:latin typeface="Century Gothic" panose="020B0502020202020204" charset="0"/>
              </a:rPr>
              <a:t>kepada:</a:t>
            </a:r>
          </a:p>
          <a:p>
            <a:pPr marL="176530" indent="-176530">
              <a:buFont typeface="Wingdings" panose="05000000000000000000" pitchFamily="2" charset="2"/>
              <a:buChar char="§"/>
            </a:pPr>
            <a:r>
              <a:rPr lang="id-ID" sz="1400" b="1" dirty="0">
                <a:latin typeface="Century Gothic" panose="020B0502020202020204" charset="0"/>
              </a:rPr>
              <a:t>Pusat Unggulan Iptek (PUI).</a:t>
            </a:r>
          </a:p>
          <a:p>
            <a:pPr marL="176530" indent="-176530">
              <a:buFont typeface="Wingdings" panose="05000000000000000000" pitchFamily="2" charset="2"/>
              <a:buChar char="§"/>
            </a:pPr>
            <a:r>
              <a:rPr lang="id-ID" sz="1400" b="1" dirty="0">
                <a:latin typeface="Century Gothic" panose="020B0502020202020204" charset="0"/>
              </a:rPr>
              <a:t>Perguruan Tinggi (PT) Klaster Riset Mandiri.</a:t>
            </a:r>
          </a:p>
          <a:p>
            <a:pPr marL="176530" indent="-176530">
              <a:buFont typeface="Wingdings" panose="05000000000000000000" pitchFamily="2" charset="2"/>
              <a:buChar char="§"/>
            </a:pPr>
            <a:r>
              <a:rPr lang="id-ID" sz="1400" b="1" dirty="0">
                <a:latin typeface="Century Gothic" panose="020B0502020202020204" charset="0"/>
              </a:rPr>
              <a:t>Perguruan Tinggi (PT) dengan riset unggulan sesuai tema.</a:t>
            </a:r>
          </a:p>
        </p:txBody>
      </p:sp>
      <p:pic>
        <p:nvPicPr>
          <p:cNvPr id="317453" name="Picture 13" descr="Hasil gambar untuk gambar vektor universita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75808" y="1009971"/>
            <a:ext cx="792000" cy="79200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http://icons.iconarchive.com/icons/graphicloads/100-flat-2/128/arrow-upload-icon.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32753" y="993850"/>
            <a:ext cx="791999" cy="792000"/>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http://icons.iconarchive.com/icons/graphicloads/100-flat-2/96/msg-brown-icon.pn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559792" y="955692"/>
            <a:ext cx="791999" cy="792000"/>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13" descr="Hasil gambar untuk gambar vektor universita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821792" y="978050"/>
            <a:ext cx="792000" cy="792000"/>
          </a:xfrm>
          <a:prstGeom prst="rect">
            <a:avLst/>
          </a:prstGeom>
          <a:noFill/>
          <a:extLst>
            <a:ext uri="{909E8E84-426E-40DD-AFC4-6F175D3DCCD1}">
              <a14:hiddenFill xmlns:a14="http://schemas.microsoft.com/office/drawing/2010/main">
                <a:solidFill>
                  <a:srgbClr val="FFFFFF"/>
                </a:solidFill>
              </a14:hiddenFill>
            </a:ext>
          </a:extLst>
        </p:spPr>
      </p:pic>
      <p:sp>
        <p:nvSpPr>
          <p:cNvPr id="57" name="Rectangle 56"/>
          <p:cNvSpPr/>
          <p:nvPr/>
        </p:nvSpPr>
        <p:spPr>
          <a:xfrm>
            <a:off x="7792984" y="1888813"/>
            <a:ext cx="4017305" cy="1061829"/>
          </a:xfrm>
          <a:prstGeom prst="rect">
            <a:avLst/>
          </a:prstGeom>
        </p:spPr>
        <p:txBody>
          <a:bodyPr wrap="square">
            <a:spAutoFit/>
          </a:bodyPr>
          <a:lstStyle/>
          <a:p>
            <a:pPr algn="ctr">
              <a:spcAft>
                <a:spcPts val="600"/>
              </a:spcAft>
            </a:pPr>
            <a:r>
              <a:rPr lang="id-ID" sz="1600" b="1" i="1" dirty="0">
                <a:latin typeface="Century Gothic" panose="020B0502020202020204" charset="0"/>
              </a:rPr>
              <a:t>(Self Assessment)</a:t>
            </a:r>
            <a:r>
              <a:rPr lang="id-ID" sz="1400" b="1" i="1" dirty="0">
                <a:latin typeface="Century Gothic" panose="020B0502020202020204" charset="0"/>
              </a:rPr>
              <a:t> </a:t>
            </a:r>
          </a:p>
          <a:p>
            <a:pPr algn="ctr"/>
            <a:r>
              <a:rPr lang="id-ID" sz="1400" dirty="0">
                <a:latin typeface="Century Gothic" panose="020B0502020202020204" charset="0"/>
              </a:rPr>
              <a:t>penilaian mandiri</a:t>
            </a:r>
            <a:r>
              <a:rPr lang="id-ID" sz="1400" b="1" dirty="0">
                <a:latin typeface="Century Gothic" panose="020B0502020202020204" charset="0"/>
              </a:rPr>
              <a:t> propoposal secara online </a:t>
            </a:r>
            <a:r>
              <a:rPr lang="id-ID" sz="1400" dirty="0">
                <a:latin typeface="Century Gothic" panose="020B0502020202020204" charset="0"/>
              </a:rPr>
              <a:t>oleh </a:t>
            </a:r>
            <a:r>
              <a:rPr lang="id-ID" sz="1400" b="1" dirty="0">
                <a:latin typeface="Century Gothic" panose="020B0502020202020204" charset="0"/>
              </a:rPr>
              <a:t>PUI </a:t>
            </a:r>
            <a:r>
              <a:rPr lang="id-ID" sz="1400" dirty="0">
                <a:latin typeface="Century Gothic" panose="020B0502020202020204" charset="0"/>
              </a:rPr>
              <a:t>atau </a:t>
            </a:r>
            <a:r>
              <a:rPr lang="id-ID" sz="1400" b="1" dirty="0">
                <a:latin typeface="Century Gothic" panose="020B0502020202020204" charset="0"/>
              </a:rPr>
              <a:t>PT </a:t>
            </a:r>
            <a:r>
              <a:rPr lang="id-ID" sz="1400" dirty="0">
                <a:latin typeface="Century Gothic" panose="020B0502020202020204" charset="0"/>
              </a:rPr>
              <a:t>ter</a:t>
            </a:r>
            <a:r>
              <a:rPr lang="id-ID" sz="1400" b="1" dirty="0">
                <a:latin typeface="Century Gothic" panose="020B0502020202020204" charset="0"/>
              </a:rPr>
              <a:t>invitasi </a:t>
            </a:r>
            <a:r>
              <a:rPr lang="id-ID" sz="1400" dirty="0">
                <a:latin typeface="Century Gothic" panose="020B0502020202020204" charset="0"/>
              </a:rPr>
              <a:t>melalui </a:t>
            </a:r>
          </a:p>
          <a:p>
            <a:pPr algn="ctr"/>
            <a:r>
              <a:rPr lang="id-ID" sz="1400" b="1" dirty="0">
                <a:latin typeface="Century Gothic" panose="020B0502020202020204" charset="0"/>
                <a:hlinkClick r:id="rId3"/>
              </a:rPr>
              <a:t>www.lpdp.kemenkeu.go.id/rispro</a:t>
            </a:r>
            <a:endParaRPr lang="en-ID" sz="1400" b="1" dirty="0">
              <a:latin typeface="Century Gothic" panose="020B0502020202020204" charset="0"/>
            </a:endParaRPr>
          </a:p>
        </p:txBody>
      </p:sp>
      <p:pic>
        <p:nvPicPr>
          <p:cNvPr id="59" name="Picture 11" descr="Gambar terk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63899" y="3703982"/>
            <a:ext cx="792000" cy="792000"/>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57" descr="http://icons.iconarchive.com/icons/graphicloads/100-flat-2/96/file-folder-icon.png"/>
          <p:cNvPicPr>
            <a:picLocks noChangeAspect="1" noChangeArrowheads="1"/>
          </p:cNvPicPr>
          <p:nvPr/>
        </p:nvPicPr>
        <p:blipFill>
          <a:blip r:embed="rId10">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8787943" y="3686070"/>
            <a:ext cx="791999" cy="792000"/>
          </a:xfrm>
          <a:prstGeom prst="rect">
            <a:avLst/>
          </a:prstGeom>
          <a:noFill/>
          <a:extLst>
            <a:ext uri="{909E8E84-426E-40DD-AFC4-6F175D3DCCD1}">
              <a14:hiddenFill xmlns:a14="http://schemas.microsoft.com/office/drawing/2010/main">
                <a:solidFill>
                  <a:srgbClr val="FFFFFF"/>
                </a:solidFill>
              </a14:hiddenFill>
            </a:ext>
          </a:extLst>
        </p:spPr>
      </p:pic>
      <p:sp>
        <p:nvSpPr>
          <p:cNvPr id="61" name="Rectangle 60"/>
          <p:cNvSpPr/>
          <p:nvPr/>
        </p:nvSpPr>
        <p:spPr>
          <a:xfrm>
            <a:off x="7372583" y="4520602"/>
            <a:ext cx="4647136" cy="2000548"/>
          </a:xfrm>
          <a:prstGeom prst="rect">
            <a:avLst/>
          </a:prstGeom>
        </p:spPr>
        <p:txBody>
          <a:bodyPr wrap="square">
            <a:spAutoFit/>
          </a:bodyPr>
          <a:lstStyle/>
          <a:p>
            <a:pPr algn="ctr">
              <a:spcAft>
                <a:spcPts val="1200"/>
              </a:spcAft>
            </a:pPr>
            <a:r>
              <a:rPr lang="id-ID" sz="1600" b="1" i="1" dirty="0">
                <a:latin typeface="Century Gothic" panose="020B0502020202020204" charset="0"/>
              </a:rPr>
              <a:t>Seleksi Administratif </a:t>
            </a:r>
          </a:p>
          <a:p>
            <a:pPr algn="ctr"/>
            <a:r>
              <a:rPr lang="id-ID" sz="1400" dirty="0">
                <a:latin typeface="Century Gothic" panose="020B0502020202020204" charset="0"/>
              </a:rPr>
              <a:t>melalui online oleh </a:t>
            </a:r>
            <a:r>
              <a:rPr lang="id-ID" sz="1400" b="1" dirty="0">
                <a:latin typeface="Century Gothic" panose="020B0502020202020204" charset="0"/>
              </a:rPr>
              <a:t>LPDP</a:t>
            </a:r>
          </a:p>
          <a:p>
            <a:pPr marL="342900" indent="-165100">
              <a:buFont typeface="Wingdings" panose="05000000000000000000" pitchFamily="2" charset="2"/>
              <a:buChar char="§"/>
            </a:pPr>
            <a:r>
              <a:rPr lang="en-ID" sz="1400" dirty="0" err="1">
                <a:latin typeface="Century Gothic" panose="020B0502020202020204" charset="0"/>
              </a:rPr>
              <a:t>Aspek</a:t>
            </a:r>
            <a:r>
              <a:rPr lang="en-ID" sz="1400" dirty="0">
                <a:latin typeface="Century Gothic" panose="020B0502020202020204" charset="0"/>
              </a:rPr>
              <a:t> </a:t>
            </a:r>
            <a:r>
              <a:rPr lang="en-ID" sz="1400" dirty="0" err="1">
                <a:latin typeface="Century Gothic" panose="020B0502020202020204" charset="0"/>
              </a:rPr>
              <a:t>Penilaian</a:t>
            </a:r>
            <a:r>
              <a:rPr lang="id-ID" sz="1400" dirty="0">
                <a:latin typeface="Century Gothic" panose="020B0502020202020204" charset="0"/>
              </a:rPr>
              <a:t> Kelengkapan dan Kesesuaian</a:t>
            </a:r>
            <a:r>
              <a:rPr lang="en-ID" sz="1400" dirty="0">
                <a:latin typeface="Century Gothic" panose="020B0502020202020204" charset="0"/>
              </a:rPr>
              <a:t>:</a:t>
            </a:r>
          </a:p>
          <a:p>
            <a:pPr marL="546100" indent="-189230">
              <a:buFont typeface="+mj-lt"/>
              <a:buAutoNum type="arabicPeriod"/>
            </a:pPr>
            <a:r>
              <a:rPr lang="en-ID" sz="1400" i="1" dirty="0">
                <a:latin typeface="Century Gothic" panose="020B0502020202020204" charset="0"/>
              </a:rPr>
              <a:t>Proposal;</a:t>
            </a:r>
          </a:p>
          <a:p>
            <a:pPr marL="546100" indent="-189230">
              <a:buFont typeface="+mj-lt"/>
              <a:buAutoNum type="arabicPeriod"/>
            </a:pPr>
            <a:r>
              <a:rPr lang="en-ID" sz="1400" i="1" dirty="0" err="1">
                <a:latin typeface="Century Gothic" panose="020B0502020202020204" charset="0"/>
              </a:rPr>
              <a:t>Lembar</a:t>
            </a:r>
            <a:r>
              <a:rPr lang="en-ID" sz="1400" i="1" dirty="0">
                <a:latin typeface="Century Gothic" panose="020B0502020202020204" charset="0"/>
              </a:rPr>
              <a:t> </a:t>
            </a:r>
            <a:r>
              <a:rPr lang="en-ID" sz="1400" i="1" dirty="0" err="1">
                <a:latin typeface="Century Gothic" panose="020B0502020202020204" charset="0"/>
              </a:rPr>
              <a:t>pengesahan</a:t>
            </a:r>
            <a:r>
              <a:rPr lang="en-ID" sz="1400" i="1" dirty="0">
                <a:latin typeface="Century Gothic" panose="020B0502020202020204" charset="0"/>
              </a:rPr>
              <a:t> </a:t>
            </a:r>
            <a:r>
              <a:rPr lang="en-ID" sz="1400" i="1" dirty="0" err="1">
                <a:latin typeface="Century Gothic" panose="020B0502020202020204" charset="0"/>
              </a:rPr>
              <a:t>institusi</a:t>
            </a:r>
            <a:r>
              <a:rPr lang="en-ID" sz="1400" i="1" dirty="0">
                <a:latin typeface="Century Gothic" panose="020B0502020202020204" charset="0"/>
              </a:rPr>
              <a:t>;</a:t>
            </a:r>
          </a:p>
          <a:p>
            <a:pPr marL="546100" indent="-189230">
              <a:buFont typeface="+mj-lt"/>
              <a:buAutoNum type="arabicPeriod"/>
            </a:pPr>
            <a:r>
              <a:rPr lang="en-ID" sz="1400" i="1" dirty="0" err="1">
                <a:latin typeface="Century Gothic" panose="020B0502020202020204" charset="0"/>
              </a:rPr>
              <a:t>Lembar</a:t>
            </a:r>
            <a:r>
              <a:rPr lang="en-ID" sz="1400" i="1" dirty="0">
                <a:latin typeface="Century Gothic" panose="020B0502020202020204" charset="0"/>
              </a:rPr>
              <a:t> </a:t>
            </a:r>
            <a:r>
              <a:rPr lang="en-ID" sz="1400" i="1" dirty="0" err="1">
                <a:latin typeface="Century Gothic" panose="020B0502020202020204" charset="0"/>
              </a:rPr>
              <a:t>penilaian</a:t>
            </a:r>
            <a:r>
              <a:rPr lang="en-ID" sz="1400" i="1" dirty="0">
                <a:latin typeface="Century Gothic" panose="020B0502020202020204" charset="0"/>
              </a:rPr>
              <a:t> </a:t>
            </a:r>
            <a:r>
              <a:rPr lang="en-ID" sz="1400" i="1" dirty="0" err="1">
                <a:latin typeface="Century Gothic" panose="020B0502020202020204" charset="0"/>
              </a:rPr>
              <a:t>mandiri</a:t>
            </a:r>
            <a:r>
              <a:rPr lang="en-ID" sz="1400" i="1" dirty="0">
                <a:latin typeface="Century Gothic" panose="020B0502020202020204" charset="0"/>
              </a:rPr>
              <a:t> </a:t>
            </a:r>
            <a:r>
              <a:rPr lang="en-ID" sz="1400" i="1" dirty="0" err="1">
                <a:latin typeface="Century Gothic" panose="020B0502020202020204" charset="0"/>
              </a:rPr>
              <a:t>atas</a:t>
            </a:r>
            <a:r>
              <a:rPr lang="en-ID" sz="1400" i="1" dirty="0">
                <a:latin typeface="Century Gothic" panose="020B0502020202020204" charset="0"/>
              </a:rPr>
              <a:t> TKT </a:t>
            </a:r>
            <a:r>
              <a:rPr lang="en-ID" sz="1400" i="1" dirty="0" err="1">
                <a:latin typeface="Century Gothic" panose="020B0502020202020204" charset="0"/>
              </a:rPr>
              <a:t>hasil</a:t>
            </a:r>
            <a:r>
              <a:rPr lang="en-ID" sz="1400" i="1" dirty="0">
                <a:latin typeface="Century Gothic" panose="020B0502020202020204" charset="0"/>
              </a:rPr>
              <a:t> </a:t>
            </a:r>
            <a:r>
              <a:rPr lang="en-ID" sz="1400" i="1" dirty="0" err="1">
                <a:latin typeface="Century Gothic" panose="020B0502020202020204" charset="0"/>
              </a:rPr>
              <a:t>riset</a:t>
            </a:r>
            <a:r>
              <a:rPr lang="id-ID" sz="1400" i="1" dirty="0">
                <a:latin typeface="Century Gothic" panose="020B0502020202020204" charset="0"/>
              </a:rPr>
              <a:t> </a:t>
            </a:r>
            <a:r>
              <a:rPr lang="en-ID" sz="1400" i="1" dirty="0" err="1">
                <a:latin typeface="Century Gothic" panose="020B0502020202020204" charset="0"/>
              </a:rPr>
              <a:t>sebelumnya</a:t>
            </a:r>
            <a:r>
              <a:rPr lang="en-ID" sz="1400" i="1" dirty="0">
                <a:latin typeface="Century Gothic" panose="020B0502020202020204" charset="0"/>
              </a:rPr>
              <a:t>.</a:t>
            </a:r>
            <a:endParaRPr lang="id-ID" sz="1400" i="1" dirty="0">
              <a:latin typeface="Century Gothic" panose="020B0502020202020204" charset="0"/>
            </a:endParaRPr>
          </a:p>
          <a:p>
            <a:pPr marL="546100" indent="-189230">
              <a:buFont typeface="+mj-lt"/>
              <a:buAutoNum type="arabicPeriod"/>
            </a:pPr>
            <a:r>
              <a:rPr lang="id-ID" sz="1400" i="1" dirty="0">
                <a:latin typeface="Century Gothic" panose="020B0502020202020204" charset="0"/>
              </a:rPr>
              <a:t>Surat Pernyataan kesediaan SPTJM</a:t>
            </a:r>
            <a:endParaRPr lang="en-ID" sz="1400" i="1" dirty="0">
              <a:latin typeface="Century Gothic" panose="020B0502020202020204" charset="0"/>
            </a:endParaRPr>
          </a:p>
        </p:txBody>
      </p:sp>
      <p:cxnSp>
        <p:nvCxnSpPr>
          <p:cNvPr id="13" name="Straight Arrow Connector 12"/>
          <p:cNvCxnSpPr/>
          <p:nvPr/>
        </p:nvCxnSpPr>
        <p:spPr>
          <a:xfrm>
            <a:off x="3304674" y="1459832"/>
            <a:ext cx="1106905" cy="0"/>
          </a:xfrm>
          <a:prstGeom prst="straightConnector1">
            <a:avLst/>
          </a:prstGeom>
          <a:ln w="57150">
            <a:solidFill>
              <a:schemeClr val="tx2"/>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7186767" y="1435769"/>
            <a:ext cx="1106905" cy="0"/>
          </a:xfrm>
          <a:prstGeom prst="straightConnector1">
            <a:avLst/>
          </a:prstGeom>
          <a:ln w="57150">
            <a:solidFill>
              <a:schemeClr val="tx2"/>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76" name="Picture 12" descr="http://icons.iconarchive.com/icons/graphicloads/100-flat-2/96/bus-icon.png"/>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903496" y="3674279"/>
            <a:ext cx="786963" cy="792000"/>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0" descr="http://icons.iconarchive.com/icons/graphicloads/100-flat-2/96/msg-2-icon.png"/>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997546" y="3674279"/>
            <a:ext cx="786963" cy="792000"/>
          </a:xfrm>
          <a:prstGeom prst="rect">
            <a:avLst/>
          </a:prstGeom>
          <a:noFill/>
          <a:extLst>
            <a:ext uri="{909E8E84-426E-40DD-AFC4-6F175D3DCCD1}">
              <a14:hiddenFill xmlns:a14="http://schemas.microsoft.com/office/drawing/2010/main">
                <a:solidFill>
                  <a:srgbClr val="FFFFFF"/>
                </a:solidFill>
              </a14:hiddenFill>
            </a:ext>
          </a:extLst>
        </p:spPr>
      </p:pic>
      <p:sp>
        <p:nvSpPr>
          <p:cNvPr id="78" name="Rectangle 77"/>
          <p:cNvSpPr/>
          <p:nvPr/>
        </p:nvSpPr>
        <p:spPr>
          <a:xfrm>
            <a:off x="3991697" y="4506410"/>
            <a:ext cx="3801287" cy="2215991"/>
          </a:xfrm>
          <a:prstGeom prst="rect">
            <a:avLst/>
          </a:prstGeom>
        </p:spPr>
        <p:txBody>
          <a:bodyPr wrap="square">
            <a:spAutoFit/>
          </a:bodyPr>
          <a:lstStyle/>
          <a:p>
            <a:pPr algn="ctr">
              <a:spcAft>
                <a:spcPts val="1200"/>
              </a:spcAft>
            </a:pPr>
            <a:r>
              <a:rPr lang="id-ID" sz="1600" b="1" i="1" dirty="0">
                <a:latin typeface="Century Gothic" panose="020B0502020202020204" charset="0"/>
              </a:rPr>
              <a:t>Seleksi Substantif </a:t>
            </a:r>
          </a:p>
          <a:p>
            <a:pPr algn="ctr"/>
            <a:r>
              <a:rPr lang="id-ID" sz="1400" dirty="0">
                <a:latin typeface="Century Gothic" panose="020B0502020202020204" charset="0"/>
              </a:rPr>
              <a:t>melalui </a:t>
            </a:r>
            <a:r>
              <a:rPr lang="id-ID" sz="1400" b="1" dirty="0">
                <a:latin typeface="Century Gothic" panose="020B0502020202020204" charset="0"/>
              </a:rPr>
              <a:t>Paparan dan</a:t>
            </a:r>
            <a:r>
              <a:rPr lang="en-ID" sz="1400" b="1" dirty="0">
                <a:latin typeface="Century Gothic" panose="020B0502020202020204" charset="0"/>
              </a:rPr>
              <a:t>/</a:t>
            </a:r>
            <a:r>
              <a:rPr lang="en-ID" sz="1400" b="1" dirty="0" err="1">
                <a:latin typeface="Century Gothic" panose="020B0502020202020204" charset="0"/>
              </a:rPr>
              <a:t>atau</a:t>
            </a:r>
            <a:r>
              <a:rPr lang="id-ID" sz="1400" b="1" dirty="0">
                <a:latin typeface="Century Gothic" panose="020B0502020202020204" charset="0"/>
              </a:rPr>
              <a:t> Visitasi </a:t>
            </a:r>
            <a:r>
              <a:rPr lang="id-ID" sz="1400" dirty="0">
                <a:latin typeface="Century Gothic" panose="020B0502020202020204" charset="0"/>
              </a:rPr>
              <a:t>(bila diperlukan) oleh </a:t>
            </a:r>
            <a:r>
              <a:rPr lang="id-ID" sz="1400" b="1" dirty="0">
                <a:latin typeface="Century Gothic" panose="020B0502020202020204" charset="0"/>
              </a:rPr>
              <a:t>Reviewer</a:t>
            </a:r>
            <a:r>
              <a:rPr lang="id-ID" sz="1400" dirty="0">
                <a:latin typeface="Century Gothic" panose="020B0502020202020204" charset="0"/>
              </a:rPr>
              <a:t> </a:t>
            </a:r>
            <a:r>
              <a:rPr lang="id-ID" sz="1400" b="1" dirty="0">
                <a:latin typeface="Century Gothic" panose="020B0502020202020204" charset="0"/>
              </a:rPr>
              <a:t>LPDP</a:t>
            </a:r>
          </a:p>
          <a:p>
            <a:pPr marL="546100" indent="-193675">
              <a:buFont typeface="Wingdings" panose="05000000000000000000" pitchFamily="2" charset="2"/>
              <a:buChar char="§"/>
            </a:pPr>
            <a:r>
              <a:rPr lang="en-ID" sz="1400" dirty="0" err="1">
                <a:latin typeface="Century Gothic" panose="020B0502020202020204" charset="0"/>
              </a:rPr>
              <a:t>Aspek</a:t>
            </a:r>
            <a:r>
              <a:rPr lang="en-ID" sz="1400" dirty="0">
                <a:latin typeface="Century Gothic" panose="020B0502020202020204" charset="0"/>
              </a:rPr>
              <a:t> </a:t>
            </a:r>
            <a:r>
              <a:rPr lang="en-ID" sz="1400" dirty="0" err="1">
                <a:latin typeface="Century Gothic" panose="020B0502020202020204" charset="0"/>
              </a:rPr>
              <a:t>Penilaian</a:t>
            </a:r>
            <a:r>
              <a:rPr lang="en-ID" sz="1400" dirty="0">
                <a:latin typeface="Century Gothic" panose="020B0502020202020204" charset="0"/>
              </a:rPr>
              <a:t>:</a:t>
            </a:r>
          </a:p>
          <a:p>
            <a:pPr marL="722630" indent="-193675">
              <a:buFont typeface="+mj-lt"/>
              <a:buAutoNum type="arabicPeriod"/>
            </a:pPr>
            <a:r>
              <a:rPr lang="en-ID" sz="1400" b="1" i="1" dirty="0" err="1">
                <a:latin typeface="Century Gothic" panose="020B0502020202020204" charset="0"/>
              </a:rPr>
              <a:t>Kualitas</a:t>
            </a:r>
            <a:r>
              <a:rPr lang="en-ID" sz="1400" b="1" i="1" dirty="0">
                <a:latin typeface="Century Gothic" panose="020B0502020202020204" charset="0"/>
              </a:rPr>
              <a:t> </a:t>
            </a:r>
            <a:r>
              <a:rPr lang="en-ID" sz="1400" b="1" i="1" dirty="0" err="1">
                <a:latin typeface="Century Gothic" panose="020B0502020202020204" charset="0"/>
              </a:rPr>
              <a:t>riset</a:t>
            </a:r>
            <a:r>
              <a:rPr lang="en-ID" sz="1400" b="1" i="1" dirty="0">
                <a:latin typeface="Century Gothic" panose="020B0502020202020204" charset="0"/>
              </a:rPr>
              <a:t> (25%);</a:t>
            </a:r>
          </a:p>
          <a:p>
            <a:pPr marL="722630" indent="-193675">
              <a:buFont typeface="+mj-lt"/>
              <a:buAutoNum type="arabicPeriod"/>
            </a:pPr>
            <a:r>
              <a:rPr lang="en-ID" sz="1400" b="1" i="1" dirty="0" err="1">
                <a:latin typeface="Century Gothic" panose="020B0502020202020204" charset="0"/>
              </a:rPr>
              <a:t>Luaran</a:t>
            </a:r>
            <a:r>
              <a:rPr lang="en-ID" sz="1400" b="1" i="1" dirty="0">
                <a:latin typeface="Century Gothic" panose="020B0502020202020204" charset="0"/>
              </a:rPr>
              <a:t> (40%);</a:t>
            </a:r>
          </a:p>
          <a:p>
            <a:pPr marL="722630" indent="-193675">
              <a:buFont typeface="+mj-lt"/>
              <a:buAutoNum type="arabicPeriod"/>
            </a:pPr>
            <a:r>
              <a:rPr lang="en-ID" sz="1400" b="1" i="1" dirty="0" err="1">
                <a:latin typeface="Century Gothic" panose="020B0502020202020204" charset="0"/>
              </a:rPr>
              <a:t>Kemutakhiran</a:t>
            </a:r>
            <a:r>
              <a:rPr lang="en-ID" sz="1400" b="1" i="1" dirty="0">
                <a:latin typeface="Century Gothic" panose="020B0502020202020204" charset="0"/>
              </a:rPr>
              <a:t> (15%);</a:t>
            </a:r>
          </a:p>
          <a:p>
            <a:pPr marL="722630" indent="-193675">
              <a:buFont typeface="+mj-lt"/>
              <a:buAutoNum type="arabicPeriod"/>
            </a:pPr>
            <a:r>
              <a:rPr lang="en-ID" sz="1400" b="1" i="1" dirty="0" err="1">
                <a:latin typeface="Century Gothic" panose="020B0502020202020204" charset="0"/>
              </a:rPr>
              <a:t>Rekam</a:t>
            </a:r>
            <a:r>
              <a:rPr lang="en-ID" sz="1400" b="1" i="1" dirty="0">
                <a:latin typeface="Century Gothic" panose="020B0502020202020204" charset="0"/>
              </a:rPr>
              <a:t> </a:t>
            </a:r>
            <a:r>
              <a:rPr lang="en-ID" sz="1400" b="1" i="1" dirty="0" err="1">
                <a:latin typeface="Century Gothic" panose="020B0502020202020204" charset="0"/>
              </a:rPr>
              <a:t>jejak</a:t>
            </a:r>
            <a:r>
              <a:rPr lang="en-ID" sz="1400" b="1" i="1" dirty="0">
                <a:latin typeface="Century Gothic" panose="020B0502020202020204" charset="0"/>
              </a:rPr>
              <a:t> </a:t>
            </a:r>
            <a:r>
              <a:rPr lang="en-ID" sz="1400" b="1" i="1" dirty="0" err="1">
                <a:latin typeface="Century Gothic" panose="020B0502020202020204" charset="0"/>
              </a:rPr>
              <a:t>periset</a:t>
            </a:r>
            <a:r>
              <a:rPr lang="en-ID" sz="1400" b="1" i="1" dirty="0">
                <a:latin typeface="Century Gothic" panose="020B0502020202020204" charset="0"/>
              </a:rPr>
              <a:t> (20%).</a:t>
            </a:r>
            <a:endParaRPr lang="id-ID" sz="1400" b="1" i="1" dirty="0">
              <a:latin typeface="Century Gothic" panose="020B0502020202020204" charset="0"/>
            </a:endParaRPr>
          </a:p>
          <a:p>
            <a:pPr marL="546100" indent="-193675">
              <a:buFont typeface="Wingdings" panose="05000000000000000000" pitchFamily="2" charset="2"/>
              <a:buChar char="§"/>
            </a:pPr>
            <a:r>
              <a:rPr lang="en-ID" sz="1400" dirty="0">
                <a:latin typeface="Century Gothic" panose="020B0502020202020204" charset="0"/>
              </a:rPr>
              <a:t>Passing grade minimal 500</a:t>
            </a:r>
          </a:p>
        </p:txBody>
      </p:sp>
      <p:pic>
        <p:nvPicPr>
          <p:cNvPr id="80" name="Picture 11" descr="Gambar terkait"/>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25571" y="3718246"/>
            <a:ext cx="792000" cy="79200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4" descr="http://icons.iconarchive.com/icons/graphicloads/100-flat-2/128/pen-icon.png"/>
          <p:cNvPicPr>
            <a:picLocks noChangeAspect="1" noChangeArrowheads="1"/>
          </p:cNvPicPr>
          <p:nvPr/>
        </p:nvPicPr>
        <p:blipFill>
          <a:blip r:embed="rId14">
            <a:duotone>
              <a:schemeClr val="accent2">
                <a:shade val="45000"/>
                <a:satMod val="135000"/>
              </a:schemeClr>
              <a:prstClr val="white"/>
            </a:duotone>
            <a:extLst>
              <a:ext uri="{BEBA8EAE-BF5A-486C-A8C5-ECC9F3942E4B}">
                <a14:imgProps xmlns:a14="http://schemas.microsoft.com/office/drawing/2010/main">
                  <a14:imgLayer r:embed="rId15">
                    <a14:imgEffect>
                      <a14:saturation sat="400000"/>
                    </a14:imgEffect>
                  </a14:imgLayer>
                </a14:imgProps>
              </a:ext>
              <a:ext uri="{28A0092B-C50C-407E-A947-70E740481C1C}">
                <a14:useLocalDpi xmlns:a14="http://schemas.microsoft.com/office/drawing/2010/main" val="0"/>
              </a:ext>
            </a:extLst>
          </a:blip>
          <a:srcRect/>
          <a:stretch>
            <a:fillRect/>
          </a:stretch>
        </p:blipFill>
        <p:spPr bwMode="auto">
          <a:xfrm>
            <a:off x="1141593" y="3718246"/>
            <a:ext cx="791999" cy="792000"/>
          </a:xfrm>
          <a:prstGeom prst="rect">
            <a:avLst/>
          </a:prstGeom>
          <a:noFill/>
          <a:extLst>
            <a:ext uri="{909E8E84-426E-40DD-AFC4-6F175D3DCCD1}">
              <a14:hiddenFill xmlns:a14="http://schemas.microsoft.com/office/drawing/2010/main">
                <a:solidFill>
                  <a:srgbClr val="FFFFFF"/>
                </a:solidFill>
              </a14:hiddenFill>
            </a:ext>
          </a:extLst>
        </p:spPr>
      </p:pic>
      <p:cxnSp>
        <p:nvCxnSpPr>
          <p:cNvPr id="81" name="Straight Arrow Connector 80"/>
          <p:cNvCxnSpPr/>
          <p:nvPr/>
        </p:nvCxnSpPr>
        <p:spPr>
          <a:xfrm rot="-10800000">
            <a:off x="7023836" y="4170469"/>
            <a:ext cx="1106905" cy="0"/>
          </a:xfrm>
          <a:prstGeom prst="straightConnector1">
            <a:avLst/>
          </a:prstGeom>
          <a:ln w="57150">
            <a:solidFill>
              <a:schemeClr val="tx2"/>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2" name="Straight Arrow Connector 81"/>
          <p:cNvCxnSpPr/>
          <p:nvPr/>
        </p:nvCxnSpPr>
        <p:spPr>
          <a:xfrm rot="-10800000">
            <a:off x="3151950" y="4131145"/>
            <a:ext cx="1106905" cy="0"/>
          </a:xfrm>
          <a:prstGeom prst="straightConnector1">
            <a:avLst/>
          </a:prstGeom>
          <a:ln w="57150">
            <a:solidFill>
              <a:schemeClr val="tx2"/>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83" name="Straight Arrow Connector 82"/>
          <p:cNvCxnSpPr/>
          <p:nvPr/>
        </p:nvCxnSpPr>
        <p:spPr>
          <a:xfrm rot="5400000">
            <a:off x="9350702" y="3332158"/>
            <a:ext cx="612000" cy="0"/>
          </a:xfrm>
          <a:prstGeom prst="straightConnector1">
            <a:avLst/>
          </a:prstGeom>
          <a:ln w="57150">
            <a:solidFill>
              <a:schemeClr val="tx2"/>
            </a:solidFill>
            <a:prstDash val="sysDash"/>
            <a:headEnd type="oval" w="med" len="med"/>
            <a:tailEnd type="triangle" w="med" len="med"/>
          </a:ln>
        </p:spPr>
        <p:style>
          <a:lnRef idx="1">
            <a:schemeClr val="accent1"/>
          </a:lnRef>
          <a:fillRef idx="0">
            <a:schemeClr val="accent1"/>
          </a:fillRef>
          <a:effectRef idx="0">
            <a:schemeClr val="accent1"/>
          </a:effectRef>
          <a:fontRef idx="minor">
            <a:schemeClr val="tx1"/>
          </a:fontRef>
        </p:style>
      </p:cxnSp>
      <p:sp>
        <p:nvSpPr>
          <p:cNvPr id="84" name="Rectangle 83"/>
          <p:cNvSpPr/>
          <p:nvPr/>
        </p:nvSpPr>
        <p:spPr>
          <a:xfrm>
            <a:off x="277788" y="4530499"/>
            <a:ext cx="3850353" cy="2108269"/>
          </a:xfrm>
          <a:prstGeom prst="rect">
            <a:avLst/>
          </a:prstGeom>
        </p:spPr>
        <p:txBody>
          <a:bodyPr wrap="square">
            <a:spAutoFit/>
          </a:bodyPr>
          <a:lstStyle/>
          <a:p>
            <a:pPr algn="ctr"/>
            <a:r>
              <a:rPr lang="id-ID" sz="1600" b="1" i="1" dirty="0">
                <a:latin typeface="Century Gothic" panose="020B0502020202020204" charset="0"/>
              </a:rPr>
              <a:t>Verifikasi RAB &amp; </a:t>
            </a:r>
          </a:p>
          <a:p>
            <a:pPr algn="ctr">
              <a:spcAft>
                <a:spcPts val="1200"/>
              </a:spcAft>
            </a:pPr>
            <a:r>
              <a:rPr lang="id-ID" sz="1600" b="1" i="1" dirty="0">
                <a:latin typeface="Century Gothic" panose="020B0502020202020204" charset="0"/>
              </a:rPr>
              <a:t>Penetapan Penerima</a:t>
            </a:r>
            <a:endParaRPr lang="id-ID" sz="1600" i="1" dirty="0">
              <a:latin typeface="Century Gothic" panose="020B0502020202020204" charset="0"/>
            </a:endParaRPr>
          </a:p>
          <a:p>
            <a:pPr marL="176530" indent="-176530">
              <a:spcAft>
                <a:spcPts val="600"/>
              </a:spcAft>
              <a:buFont typeface="Wingdings" panose="05000000000000000000" pitchFamily="2" charset="2"/>
              <a:buChar char="§"/>
            </a:pPr>
            <a:r>
              <a:rPr lang="id-ID" sz="1400" b="1" dirty="0">
                <a:latin typeface="Century Gothic" panose="020B0502020202020204" charset="0"/>
              </a:rPr>
              <a:t>Verifikasi RAB </a:t>
            </a:r>
            <a:r>
              <a:rPr lang="sv-SE" sz="1400" dirty="0">
                <a:latin typeface="Century Gothic" panose="020B0502020202020204" charset="0"/>
              </a:rPr>
              <a:t>sesuai kebutuhan</a:t>
            </a:r>
            <a:r>
              <a:rPr lang="id-ID" sz="1400" dirty="0">
                <a:latin typeface="Century Gothic" panose="020B0502020202020204" charset="0"/>
              </a:rPr>
              <a:t>, </a:t>
            </a:r>
            <a:r>
              <a:rPr lang="sv-SE" sz="1400" dirty="0">
                <a:latin typeface="Century Gothic" panose="020B0502020202020204" charset="0"/>
              </a:rPr>
              <a:t>kewajaran</a:t>
            </a:r>
            <a:r>
              <a:rPr lang="id-ID" sz="1400" dirty="0">
                <a:latin typeface="Century Gothic" panose="020B0502020202020204" charset="0"/>
              </a:rPr>
              <a:t>, dan </a:t>
            </a:r>
            <a:r>
              <a:rPr lang="sv-SE" sz="1400" dirty="0">
                <a:latin typeface="Century Gothic" panose="020B0502020202020204" charset="0"/>
              </a:rPr>
              <a:t>luaran </a:t>
            </a:r>
            <a:r>
              <a:rPr lang="id-ID" sz="1400" dirty="0">
                <a:latin typeface="Century Gothic" panose="020B0502020202020204" charset="0"/>
              </a:rPr>
              <a:t>riset.</a:t>
            </a:r>
          </a:p>
          <a:p>
            <a:pPr marL="176530" indent="-176530">
              <a:buFont typeface="Wingdings" panose="05000000000000000000" pitchFamily="2" charset="2"/>
              <a:buChar char="§"/>
            </a:pPr>
            <a:r>
              <a:rPr lang="id-ID" sz="1400" b="1" dirty="0">
                <a:latin typeface="Century Gothic" panose="020B0502020202020204" charset="0"/>
              </a:rPr>
              <a:t>Penerima</a:t>
            </a:r>
            <a:r>
              <a:rPr lang="id-ID" sz="1400" dirty="0">
                <a:latin typeface="Century Gothic" panose="020B0502020202020204" charset="0"/>
              </a:rPr>
              <a:t> Pendanaan RISPRO </a:t>
            </a:r>
            <a:r>
              <a:rPr lang="id-ID" sz="1400" b="1" dirty="0">
                <a:latin typeface="Century Gothic" panose="020B0502020202020204" charset="0"/>
              </a:rPr>
              <a:t>ditetapkan oleh Direktur Utama LPDP </a:t>
            </a:r>
            <a:r>
              <a:rPr lang="id-ID" sz="1400" dirty="0">
                <a:latin typeface="Century Gothic" panose="020B0502020202020204" charset="0"/>
              </a:rPr>
              <a:t>atas usul Direktur yang membidangi pendanaan riset.</a:t>
            </a:r>
          </a:p>
        </p:txBody>
      </p:sp>
      <p:sp>
        <p:nvSpPr>
          <p:cNvPr id="28" name="Rounded Rectangle 8">
            <a:extLst>
              <a:ext uri="{FF2B5EF4-FFF2-40B4-BE49-F238E27FC236}">
                <a16:creationId xmlns:a16="http://schemas.microsoft.com/office/drawing/2014/main" xmlns="" id="{CC1E9154-4CB4-4E4C-8294-37DA02F62E2C}"/>
              </a:ext>
            </a:extLst>
          </p:cNvPr>
          <p:cNvSpPr/>
          <p:nvPr/>
        </p:nvSpPr>
        <p:spPr>
          <a:xfrm>
            <a:off x="4308550" y="5361834"/>
            <a:ext cx="2927912" cy="1098601"/>
          </a:xfrm>
          <a:prstGeom prst="roundRect">
            <a:avLst>
              <a:gd name="adj" fmla="val 9429"/>
            </a:avLst>
          </a:prstGeom>
          <a:noFill/>
          <a:ln>
            <a:solidFill>
              <a:srgbClr val="C84111"/>
            </a:solidFill>
            <a:prstDash val="sysDash"/>
          </a:ln>
          <a:extLst>
            <a:ext uri="{909E8E84-426E-40DD-AFC4-6F175D3DCCD1}">
              <a14:hiddenFill xmlns:a14="http://schemas.microsoft.com/office/drawing/2010/main">
                <a:solidFill>
                  <a:schemeClr val="bg1"/>
                </a:solidFill>
              </a14:hiddenFill>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4294967295"/>
          </p:nvPr>
        </p:nvSpPr>
        <p:spPr>
          <a:xfrm>
            <a:off x="11174413" y="6538913"/>
            <a:ext cx="1017587" cy="365125"/>
          </a:xfrm>
        </p:spPr>
        <p:txBody>
          <a:bodyPr/>
          <a:lstStyle/>
          <a:p>
            <a:fld id="{E6D44A68-E2BC-4033-9CF6-368F3CDD3127}" type="slidenum">
              <a:rPr lang="en-US" smtClean="0"/>
              <a:t>26</a:t>
            </a:fld>
            <a:endParaRPr lang="en-US" dirty="0"/>
          </a:p>
        </p:txBody>
      </p:sp>
      <p:sp>
        <p:nvSpPr>
          <p:cNvPr id="2" name="Title 1"/>
          <p:cNvSpPr>
            <a:spLocks noGrp="1"/>
          </p:cNvSpPr>
          <p:nvPr>
            <p:ph type="title" idx="4294967295"/>
          </p:nvPr>
        </p:nvSpPr>
        <p:spPr>
          <a:xfrm>
            <a:off x="119811" y="115753"/>
            <a:ext cx="9248778" cy="638226"/>
          </a:xfrm>
        </p:spPr>
        <p:txBody>
          <a:bodyPr>
            <a:normAutofit/>
          </a:bodyPr>
          <a:lstStyle/>
          <a:p>
            <a:r>
              <a:rPr lang="en-US" sz="2400" dirty="0">
                <a:solidFill>
                  <a:srgbClr val="324C7F"/>
                </a:solidFill>
                <a:latin typeface="Century Gothic" panose="020B0502020202020204" charset="0"/>
                <a:cs typeface="Segoe UI" panose="020B0502040204020203" pitchFamily="34" charset="0"/>
              </a:rPr>
              <a:t>D</a:t>
            </a:r>
            <a:r>
              <a:rPr lang="id-ID" sz="2400" dirty="0">
                <a:solidFill>
                  <a:srgbClr val="324C7F"/>
                </a:solidFill>
                <a:latin typeface="Century Gothic" panose="020B0502020202020204" charset="0"/>
                <a:cs typeface="Segoe UI" panose="020B0502040204020203" pitchFamily="34" charset="0"/>
              </a:rPr>
              <a:t>aftar Undangan </a:t>
            </a:r>
            <a:r>
              <a:rPr lang="en-US" sz="2400" b="1" i="1" dirty="0">
                <a:solidFill>
                  <a:srgbClr val="FFC000"/>
                </a:solidFill>
              </a:rPr>
              <a:t>RISPRO</a:t>
            </a:r>
            <a:r>
              <a:rPr lang="en-US" sz="2400" b="1" i="1" dirty="0">
                <a:solidFill>
                  <a:srgbClr val="324C7F"/>
                </a:solidFill>
              </a:rPr>
              <a:t> </a:t>
            </a:r>
            <a:r>
              <a:rPr lang="en-US" sz="2400" b="1" i="1" dirty="0" err="1">
                <a:solidFill>
                  <a:srgbClr val="324C7F"/>
                </a:solidFill>
              </a:rPr>
              <a:t>Invitasi</a:t>
            </a:r>
            <a:r>
              <a:rPr lang="id-ID" sz="2400" dirty="0">
                <a:solidFill>
                  <a:schemeClr val="bg1"/>
                </a:solidFill>
                <a:latin typeface="Century Gothic" panose="020B0502020202020204" charset="0"/>
                <a:cs typeface="Segoe UI" panose="020B0502040204020203" pitchFamily="34" charset="0"/>
              </a:rPr>
              <a:t> </a:t>
            </a:r>
            <a:r>
              <a:rPr lang="id-ID" sz="1600" dirty="0">
                <a:solidFill>
                  <a:srgbClr val="324C7F"/>
                </a:solidFill>
                <a:latin typeface="Century Gothic" panose="020B0502020202020204" charset="0"/>
                <a:cs typeface="Segoe UI" panose="020B0502040204020203" pitchFamily="34" charset="0"/>
              </a:rPr>
              <a:t>tema Farmasi dan Kesehatan</a:t>
            </a:r>
            <a:endParaRPr lang="id-ID" sz="2400" dirty="0">
              <a:solidFill>
                <a:srgbClr val="324C7F"/>
              </a:solidFill>
            </a:endParaRPr>
          </a:p>
        </p:txBody>
      </p:sp>
      <p:sp>
        <p:nvSpPr>
          <p:cNvPr id="38" name="Footer Placeholder 6"/>
          <p:cNvSpPr>
            <a:spLocks noGrp="1"/>
          </p:cNvSpPr>
          <p:nvPr>
            <p:ph type="ftr" sz="quarter" idx="3"/>
          </p:nvPr>
        </p:nvSpPr>
        <p:spPr>
          <a:xfrm>
            <a:off x="1743075" y="6510336"/>
            <a:ext cx="2228850" cy="365125"/>
          </a:xfrm>
        </p:spPr>
        <p:txBody>
          <a:bodyPr/>
          <a:lstStyle/>
          <a:p>
            <a:r>
              <a:rPr lang="en-US" dirty="0"/>
              <a:t>www.lpdp.kemenkeu.go.id</a:t>
            </a:r>
          </a:p>
        </p:txBody>
      </p:sp>
      <p:graphicFrame>
        <p:nvGraphicFramePr>
          <p:cNvPr id="28" name="Table 27"/>
          <p:cNvGraphicFramePr>
            <a:graphicFrameLocks noGrp="1"/>
          </p:cNvGraphicFramePr>
          <p:nvPr>
            <p:extLst>
              <p:ext uri="{D42A27DB-BD31-4B8C-83A1-F6EECF244321}">
                <p14:modId xmlns:p14="http://schemas.microsoft.com/office/powerpoint/2010/main" val="564623691"/>
              </p:ext>
            </p:extLst>
          </p:nvPr>
        </p:nvGraphicFramePr>
        <p:xfrm>
          <a:off x="363820" y="924664"/>
          <a:ext cx="4528960" cy="5430982"/>
        </p:xfrm>
        <a:graphic>
          <a:graphicData uri="http://schemas.openxmlformats.org/drawingml/2006/table">
            <a:tbl>
              <a:tblPr firstRow="1" firstCol="1" bandRow="1">
                <a:tableStyleId>{3B4B98B0-60AC-42C2-AFA5-B58CD77FA1E5}</a:tableStyleId>
              </a:tblPr>
              <a:tblGrid>
                <a:gridCol w="505754">
                  <a:extLst>
                    <a:ext uri="{9D8B030D-6E8A-4147-A177-3AD203B41FA5}">
                      <a16:colId xmlns:a16="http://schemas.microsoft.com/office/drawing/2014/main" xmlns="" val="20000"/>
                    </a:ext>
                  </a:extLst>
                </a:gridCol>
                <a:gridCol w="4023206">
                  <a:extLst>
                    <a:ext uri="{9D8B030D-6E8A-4147-A177-3AD203B41FA5}">
                      <a16:colId xmlns:a16="http://schemas.microsoft.com/office/drawing/2014/main" xmlns="" val="20001"/>
                    </a:ext>
                  </a:extLst>
                </a:gridCol>
              </a:tblGrid>
              <a:tr h="389261">
                <a:tc>
                  <a:txBody>
                    <a:bodyPr/>
                    <a:lstStyle/>
                    <a:p>
                      <a:pPr marL="0" marR="20955" lvl="0" indent="0" algn="ctr">
                        <a:spcAft>
                          <a:spcPts val="0"/>
                        </a:spcAft>
                        <a:buFont typeface="+mj-lt"/>
                        <a:buNone/>
                      </a:pPr>
                      <a:r>
                        <a:rPr lang="id-ID" sz="1400" dirty="0">
                          <a:effectLst/>
                          <a:latin typeface="Century Gothic" panose="020B0502020202020204" charset="0"/>
                        </a:rPr>
                        <a:t>No</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Perguruan Tinggi Klaster Riset Mandiri</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0"/>
                  </a:ext>
                </a:extLst>
              </a:tr>
              <a:tr h="342368">
                <a:tc>
                  <a:txBody>
                    <a:bodyPr/>
                    <a:lstStyle/>
                    <a:p>
                      <a:pPr marL="0" marR="20955" lvl="0" indent="0" algn="ctr">
                        <a:spcAft>
                          <a:spcPts val="0"/>
                        </a:spcAft>
                        <a:buFont typeface="+mj-lt"/>
                        <a:buNone/>
                      </a:pPr>
                      <a:r>
                        <a:rPr lang="id-ID" sz="1400" b="0" dirty="0">
                          <a:effectLst/>
                          <a:latin typeface="Century Gothic" panose="020B0502020202020204" charset="0"/>
                        </a:rPr>
                        <a:t>1</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Institut Teknologi Bandung </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1"/>
                  </a:ext>
                </a:extLst>
              </a:tr>
              <a:tr h="342368">
                <a:tc>
                  <a:txBody>
                    <a:bodyPr/>
                    <a:lstStyle/>
                    <a:p>
                      <a:pPr marL="0" marR="20955" lvl="0" indent="0" algn="ctr">
                        <a:spcAft>
                          <a:spcPts val="0"/>
                        </a:spcAft>
                        <a:buFont typeface="+mj-lt"/>
                        <a:buNone/>
                      </a:pPr>
                      <a:r>
                        <a:rPr lang="id-ID" sz="1400" b="0" dirty="0">
                          <a:effectLst/>
                          <a:latin typeface="Century Gothic" panose="020B0502020202020204" charset="0"/>
                        </a:rPr>
                        <a:t>2</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b="0" dirty="0" err="1">
                          <a:effectLst/>
                          <a:latin typeface="Century Gothic" panose="020B0502020202020204" charset="0"/>
                          <a:ea typeface="Times New Roman" panose="02020603050405020304" pitchFamily="18" charset="0"/>
                        </a:rPr>
                        <a:t>Universitas</a:t>
                      </a:r>
                      <a:r>
                        <a:rPr lang="en-ID" sz="1400" b="0" dirty="0">
                          <a:effectLst/>
                          <a:latin typeface="Century Gothic" panose="020B0502020202020204" charset="0"/>
                          <a:ea typeface="Times New Roman" panose="02020603050405020304" pitchFamily="18" charset="0"/>
                        </a:rPr>
                        <a:t> Indonesia</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2"/>
                  </a:ext>
                </a:extLst>
              </a:tr>
              <a:tr h="342368">
                <a:tc>
                  <a:txBody>
                    <a:bodyPr/>
                    <a:lstStyle/>
                    <a:p>
                      <a:pPr marL="0" marR="20955" lvl="0" indent="0" algn="ctr">
                        <a:spcAft>
                          <a:spcPts val="0"/>
                        </a:spcAft>
                        <a:buFont typeface="+mj-lt"/>
                        <a:buNone/>
                      </a:pPr>
                      <a:r>
                        <a:rPr lang="id-ID" sz="1400" b="0" dirty="0">
                          <a:effectLst/>
                          <a:latin typeface="Century Gothic" panose="020B0502020202020204" charset="0"/>
                        </a:rPr>
                        <a:t>3</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Universitas Gadjah Mada</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3"/>
                  </a:ext>
                </a:extLst>
              </a:tr>
              <a:tr h="342368">
                <a:tc>
                  <a:txBody>
                    <a:bodyPr/>
                    <a:lstStyle/>
                    <a:p>
                      <a:pPr marL="0" marR="20955" lvl="0" indent="0" algn="ctr">
                        <a:spcAft>
                          <a:spcPts val="0"/>
                        </a:spcAft>
                        <a:buFont typeface="+mj-lt"/>
                        <a:buNone/>
                      </a:pPr>
                      <a:r>
                        <a:rPr lang="en-ID" sz="1400" b="0" dirty="0">
                          <a:effectLst/>
                          <a:latin typeface="Century Gothic" panose="020B0502020202020204" charset="0"/>
                          <a:ea typeface="Times New Roman" panose="02020603050405020304" pitchFamily="18" charset="0"/>
                        </a:rPr>
                        <a:t>4</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b="0" dirty="0" err="1">
                          <a:effectLst/>
                          <a:latin typeface="Century Gothic" panose="020B0502020202020204" charset="0"/>
                          <a:ea typeface="Times New Roman" panose="02020603050405020304" pitchFamily="18" charset="0"/>
                        </a:rPr>
                        <a:t>Institut</a:t>
                      </a:r>
                      <a:r>
                        <a:rPr lang="en-ID" sz="1400" b="0" dirty="0">
                          <a:effectLst/>
                          <a:latin typeface="Century Gothic" panose="020B0502020202020204" charset="0"/>
                          <a:ea typeface="Times New Roman" panose="02020603050405020304" pitchFamily="18" charset="0"/>
                        </a:rPr>
                        <a:t> </a:t>
                      </a:r>
                      <a:r>
                        <a:rPr lang="en-ID" sz="1400" b="0" dirty="0" err="1">
                          <a:effectLst/>
                          <a:latin typeface="Century Gothic" panose="020B0502020202020204" charset="0"/>
                          <a:ea typeface="Times New Roman" panose="02020603050405020304" pitchFamily="18" charset="0"/>
                        </a:rPr>
                        <a:t>Pertanian</a:t>
                      </a:r>
                      <a:r>
                        <a:rPr lang="en-ID" sz="1400" b="0" dirty="0">
                          <a:effectLst/>
                          <a:latin typeface="Century Gothic" panose="020B0502020202020204" charset="0"/>
                          <a:ea typeface="Times New Roman" panose="02020603050405020304" pitchFamily="18" charset="0"/>
                        </a:rPr>
                        <a:t> Bogor</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4"/>
                  </a:ext>
                </a:extLst>
              </a:tr>
              <a:tr h="342368">
                <a:tc>
                  <a:txBody>
                    <a:bodyPr/>
                    <a:lstStyle/>
                    <a:p>
                      <a:pPr marL="0" marR="20955" lvl="0" indent="0" algn="ctr">
                        <a:spcAft>
                          <a:spcPts val="0"/>
                        </a:spcAft>
                        <a:buFont typeface="+mj-lt"/>
                        <a:buNone/>
                      </a:pPr>
                      <a:r>
                        <a:rPr lang="id-ID" sz="1400" b="0" dirty="0">
                          <a:effectLst/>
                          <a:latin typeface="Century Gothic" panose="020B0502020202020204" charset="0"/>
                        </a:rPr>
                        <a:t>5</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Institut Teknologi Sepuluh Nopember</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5"/>
                  </a:ext>
                </a:extLst>
              </a:tr>
              <a:tr h="342368">
                <a:tc>
                  <a:txBody>
                    <a:bodyPr/>
                    <a:lstStyle/>
                    <a:p>
                      <a:pPr marL="0" marR="20955" lvl="0" indent="0" algn="ctr">
                        <a:spcAft>
                          <a:spcPts val="0"/>
                        </a:spcAft>
                        <a:buFont typeface="+mj-lt"/>
                        <a:buNone/>
                      </a:pPr>
                      <a:r>
                        <a:rPr lang="id-ID" sz="1400" b="0" dirty="0">
                          <a:effectLst/>
                          <a:latin typeface="Century Gothic" panose="020B0502020202020204" charset="0"/>
                        </a:rPr>
                        <a:t>6</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b="0" dirty="0" err="1">
                          <a:effectLst/>
                          <a:latin typeface="Century Gothic" panose="020B0502020202020204" charset="0"/>
                          <a:ea typeface="Times New Roman" panose="02020603050405020304" pitchFamily="18" charset="0"/>
                        </a:rPr>
                        <a:t>Universitas</a:t>
                      </a:r>
                      <a:r>
                        <a:rPr lang="en-ID" sz="1400" b="0" dirty="0">
                          <a:effectLst/>
                          <a:latin typeface="Century Gothic" panose="020B0502020202020204" charset="0"/>
                          <a:ea typeface="Times New Roman" panose="02020603050405020304" pitchFamily="18" charset="0"/>
                        </a:rPr>
                        <a:t> </a:t>
                      </a:r>
                      <a:r>
                        <a:rPr lang="en-ID" sz="1400" b="0" dirty="0" err="1">
                          <a:effectLst/>
                          <a:latin typeface="Century Gothic" panose="020B0502020202020204" charset="0"/>
                          <a:ea typeface="Times New Roman" panose="02020603050405020304" pitchFamily="18" charset="0"/>
                        </a:rPr>
                        <a:t>Airlangga</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6"/>
                  </a:ext>
                </a:extLst>
              </a:tr>
              <a:tr h="342368">
                <a:tc>
                  <a:txBody>
                    <a:bodyPr/>
                    <a:lstStyle/>
                    <a:p>
                      <a:pPr marL="0" marR="20955" lvl="0" indent="0" algn="ctr">
                        <a:spcAft>
                          <a:spcPts val="0"/>
                        </a:spcAft>
                        <a:buFont typeface="+mj-lt"/>
                        <a:buNone/>
                      </a:pPr>
                      <a:r>
                        <a:rPr lang="id-ID" sz="1400" b="0" dirty="0">
                          <a:effectLst/>
                          <a:latin typeface="Century Gothic" panose="020B0502020202020204" charset="0"/>
                        </a:rPr>
                        <a:t>7</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Universitas Brawijaya</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7"/>
                  </a:ext>
                </a:extLst>
              </a:tr>
              <a:tr h="342368">
                <a:tc>
                  <a:txBody>
                    <a:bodyPr/>
                    <a:lstStyle/>
                    <a:p>
                      <a:pPr marL="0" marR="20955" lvl="0" indent="0" algn="ctr">
                        <a:spcAft>
                          <a:spcPts val="0"/>
                        </a:spcAft>
                        <a:buFont typeface="+mj-lt"/>
                        <a:buNone/>
                      </a:pPr>
                      <a:r>
                        <a:rPr lang="id-ID" sz="1400" b="0" dirty="0">
                          <a:effectLst/>
                          <a:latin typeface="Century Gothic" panose="020B0502020202020204" charset="0"/>
                        </a:rPr>
                        <a:t>8</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Universitas Padjadjaran</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8"/>
                  </a:ext>
                </a:extLst>
              </a:tr>
              <a:tr h="342368">
                <a:tc>
                  <a:txBody>
                    <a:bodyPr/>
                    <a:lstStyle/>
                    <a:p>
                      <a:pPr marL="0" marR="20955" lvl="0" indent="0" algn="ctr">
                        <a:spcAft>
                          <a:spcPts val="0"/>
                        </a:spcAft>
                        <a:buFont typeface="+mj-lt"/>
                        <a:buNone/>
                      </a:pPr>
                      <a:r>
                        <a:rPr lang="id-ID" sz="1400" b="0" dirty="0">
                          <a:effectLst/>
                          <a:latin typeface="Century Gothic" panose="020B0502020202020204" charset="0"/>
                        </a:rPr>
                        <a:t>9</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Universitas Pendidikan Indonesia</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9"/>
                  </a:ext>
                </a:extLst>
              </a:tr>
              <a:tr h="342368">
                <a:tc>
                  <a:txBody>
                    <a:bodyPr/>
                    <a:lstStyle/>
                    <a:p>
                      <a:pPr marL="0" marR="20955" lvl="0" indent="0" algn="ctr">
                        <a:spcAft>
                          <a:spcPts val="0"/>
                        </a:spcAft>
                        <a:buFont typeface="+mj-lt"/>
                        <a:buNone/>
                      </a:pPr>
                      <a:r>
                        <a:rPr lang="id-ID" sz="1400" b="0" dirty="0">
                          <a:effectLst/>
                          <a:latin typeface="Century Gothic" panose="020B0502020202020204" charset="0"/>
                        </a:rPr>
                        <a:t>10</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Universitas Diponegoro</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10"/>
                  </a:ext>
                </a:extLst>
              </a:tr>
              <a:tr h="403055">
                <a:tc>
                  <a:txBody>
                    <a:bodyPr/>
                    <a:lstStyle/>
                    <a:p>
                      <a:pPr marL="0" marR="20955" lvl="0" indent="0" algn="ctr">
                        <a:spcAft>
                          <a:spcPts val="0"/>
                        </a:spcAft>
                        <a:buFont typeface="+mj-lt"/>
                        <a:buNone/>
                      </a:pPr>
                      <a:r>
                        <a:rPr lang="en-ID" sz="1400" b="0" dirty="0">
                          <a:effectLst/>
                          <a:latin typeface="Century Gothic" panose="020B0502020202020204" charset="0"/>
                          <a:ea typeface="Times New Roman" panose="02020603050405020304" pitchFamily="18" charset="0"/>
                        </a:rPr>
                        <a:t>11</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Universitas Hasanuddin</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11"/>
                  </a:ext>
                </a:extLst>
              </a:tr>
              <a:tr h="469563">
                <a:tc>
                  <a:txBody>
                    <a:bodyPr/>
                    <a:lstStyle/>
                    <a:p>
                      <a:pPr marL="0" marR="20955" lvl="0" indent="0" algn="ctr">
                        <a:spcAft>
                          <a:spcPts val="0"/>
                        </a:spcAft>
                        <a:buFont typeface="+mj-lt"/>
                        <a:buNone/>
                      </a:pPr>
                      <a:r>
                        <a:rPr lang="id-ID" sz="1400" b="0" dirty="0">
                          <a:effectLst/>
                          <a:latin typeface="Century Gothic" panose="020B0502020202020204" charset="0"/>
                        </a:rPr>
                        <a:t>1</a:t>
                      </a:r>
                      <a:r>
                        <a:rPr lang="en-ID" sz="1400" b="0" dirty="0">
                          <a:effectLst/>
                          <a:latin typeface="Century Gothic" panose="020B0502020202020204" charset="0"/>
                        </a:rPr>
                        <a:t>2</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b="0" dirty="0">
                          <a:effectLst/>
                          <a:latin typeface="Century Gothic" panose="020B0502020202020204" charset="0"/>
                        </a:rPr>
                        <a:t>Universitas Andalas</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12"/>
                  </a:ext>
                </a:extLst>
              </a:tr>
              <a:tr h="342368">
                <a:tc>
                  <a:txBody>
                    <a:bodyPr/>
                    <a:lstStyle/>
                    <a:p>
                      <a:pPr marL="0" marR="20955" lvl="0" indent="0" algn="ctr">
                        <a:spcAft>
                          <a:spcPts val="0"/>
                        </a:spcAft>
                        <a:buFont typeface="+mj-lt"/>
                        <a:buNone/>
                      </a:pPr>
                      <a:r>
                        <a:rPr lang="en-ID" sz="1400" b="0" dirty="0">
                          <a:effectLst/>
                          <a:latin typeface="Century Gothic" panose="020B0502020202020204" charset="0"/>
                          <a:ea typeface="Times New Roman" panose="02020603050405020304" pitchFamily="18" charset="0"/>
                        </a:rPr>
                        <a:t>13</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Universitas Negeri Malang</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13"/>
                  </a:ext>
                </a:extLst>
              </a:tr>
              <a:tr h="403055">
                <a:tc>
                  <a:txBody>
                    <a:bodyPr/>
                    <a:lstStyle/>
                    <a:p>
                      <a:pPr marL="0" marR="20955" lvl="0" indent="0" algn="ctr">
                        <a:spcAft>
                          <a:spcPts val="0"/>
                        </a:spcAft>
                        <a:buFont typeface="+mj-lt"/>
                        <a:buNone/>
                      </a:pPr>
                      <a:r>
                        <a:rPr lang="id-ID" sz="1400" b="0" dirty="0">
                          <a:effectLst/>
                          <a:latin typeface="Century Gothic" panose="020B0502020202020204" charset="0"/>
                        </a:rPr>
                        <a:t>1</a:t>
                      </a:r>
                      <a:r>
                        <a:rPr lang="en-ID" sz="1400" b="0" dirty="0">
                          <a:effectLst/>
                          <a:latin typeface="Century Gothic" panose="020B0502020202020204" charset="0"/>
                        </a:rPr>
                        <a:t>4</a:t>
                      </a:r>
                      <a:endParaRPr lang="id-ID" sz="1400" b="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dirty="0">
                          <a:effectLst/>
                          <a:latin typeface="Century Gothic" panose="020B0502020202020204" charset="0"/>
                        </a:rPr>
                        <a:t>Universitas Negeri Yogyakarta</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14"/>
                  </a:ext>
                </a:extLst>
              </a:tr>
            </a:tbl>
          </a:graphicData>
        </a:graphic>
      </p:graphicFrame>
      <p:graphicFrame>
        <p:nvGraphicFramePr>
          <p:cNvPr id="29" name="Table 28"/>
          <p:cNvGraphicFramePr>
            <a:graphicFrameLocks noGrp="1"/>
          </p:cNvGraphicFramePr>
          <p:nvPr/>
        </p:nvGraphicFramePr>
        <p:xfrm>
          <a:off x="5213684" y="924664"/>
          <a:ext cx="6614496" cy="5430984"/>
        </p:xfrm>
        <a:graphic>
          <a:graphicData uri="http://schemas.openxmlformats.org/drawingml/2006/table">
            <a:tbl>
              <a:tblPr firstRow="1" firstCol="1" bandRow="1">
                <a:tableStyleId>{3B4B98B0-60AC-42C2-AFA5-B58CD77FA1E5}</a:tableStyleId>
              </a:tblPr>
              <a:tblGrid>
                <a:gridCol w="446424">
                  <a:extLst>
                    <a:ext uri="{9D8B030D-6E8A-4147-A177-3AD203B41FA5}">
                      <a16:colId xmlns:a16="http://schemas.microsoft.com/office/drawing/2014/main" xmlns="" val="20000"/>
                    </a:ext>
                  </a:extLst>
                </a:gridCol>
                <a:gridCol w="6168072">
                  <a:extLst>
                    <a:ext uri="{9D8B030D-6E8A-4147-A177-3AD203B41FA5}">
                      <a16:colId xmlns:a16="http://schemas.microsoft.com/office/drawing/2014/main" xmlns="" val="20001"/>
                    </a:ext>
                  </a:extLst>
                </a:gridCol>
              </a:tblGrid>
              <a:tr h="339893">
                <a:tc>
                  <a:txBody>
                    <a:bodyPr/>
                    <a:lstStyle/>
                    <a:p>
                      <a:pPr marL="0" marR="20955" lvl="0" indent="0">
                        <a:spcAft>
                          <a:spcPts val="0"/>
                        </a:spcAft>
                        <a:buFont typeface="+mj-lt"/>
                        <a:buNone/>
                      </a:pPr>
                      <a:r>
                        <a:rPr lang="id-ID" sz="1400" dirty="0">
                          <a:effectLst/>
                          <a:latin typeface="Century Gothic" panose="020B0502020202020204" charset="0"/>
                        </a:rPr>
                        <a:t>No</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id-ID" sz="1400" kern="1200" dirty="0">
                          <a:effectLst/>
                          <a:latin typeface="Century Gothic" panose="020B0502020202020204" charset="0"/>
                        </a:rPr>
                        <a:t>Pusat Unggulan Ilmu Pengetahuan, Teknologi, dan Sains (PUI)</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0"/>
                  </a:ext>
                </a:extLst>
              </a:tr>
              <a:tr h="707001">
                <a:tc>
                  <a:txBody>
                    <a:bodyPr/>
                    <a:lstStyle/>
                    <a:p>
                      <a:pPr marL="0" marR="20955" lvl="0" indent="0" algn="ctr">
                        <a:spcAft>
                          <a:spcPts val="0"/>
                        </a:spcAft>
                        <a:buFont typeface="+mj-lt"/>
                        <a:buNone/>
                      </a:pPr>
                      <a:r>
                        <a:rPr lang="id-ID" sz="1400" dirty="0">
                          <a:effectLst/>
                          <a:latin typeface="Century Gothic" panose="020B0502020202020204" charset="0"/>
                        </a:rPr>
                        <a:t>1</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Iptek</a:t>
                      </a:r>
                      <a:r>
                        <a:rPr lang="en-ID" sz="1400" dirty="0">
                          <a:effectLst/>
                          <a:latin typeface="Century Gothic" panose="020B0502020202020204" charset="0"/>
                        </a:rPr>
                        <a:t> </a:t>
                      </a:r>
                      <a:r>
                        <a:rPr lang="en-ID" sz="1400" dirty="0" err="1">
                          <a:effectLst/>
                          <a:latin typeface="Century Gothic" panose="020B0502020202020204" charset="0"/>
                        </a:rPr>
                        <a:t>Insektisida</a:t>
                      </a:r>
                      <a:r>
                        <a:rPr lang="en-ID" sz="1400" dirty="0">
                          <a:effectLst/>
                          <a:latin typeface="Century Gothic" panose="020B0502020202020204" charset="0"/>
                        </a:rPr>
                        <a:t> </a:t>
                      </a:r>
                      <a:r>
                        <a:rPr lang="en-ID" sz="1400" dirty="0" err="1">
                          <a:effectLst/>
                          <a:latin typeface="Century Gothic" panose="020B0502020202020204" charset="0"/>
                        </a:rPr>
                        <a:t>Kesehatan</a:t>
                      </a:r>
                      <a:r>
                        <a:rPr lang="en-ID" sz="1400" dirty="0">
                          <a:effectLst/>
                          <a:latin typeface="Century Gothic" panose="020B0502020202020204" charset="0"/>
                        </a:rPr>
                        <a:t>, </a:t>
                      </a:r>
                      <a:r>
                        <a:rPr lang="en-ID" sz="1400" dirty="0" err="1">
                          <a:effectLst/>
                          <a:latin typeface="Century Gothic" panose="020B0502020202020204" charset="0"/>
                        </a:rPr>
                        <a:t>Balai</a:t>
                      </a:r>
                      <a:r>
                        <a:rPr lang="en-ID" sz="1400" dirty="0">
                          <a:effectLst/>
                          <a:latin typeface="Century Gothic" panose="020B0502020202020204" charset="0"/>
                        </a:rPr>
                        <a:t> </a:t>
                      </a:r>
                      <a:r>
                        <a:rPr lang="en-ID" sz="1400" dirty="0" err="1">
                          <a:effectLst/>
                          <a:latin typeface="Century Gothic" panose="020B0502020202020204" charset="0"/>
                        </a:rPr>
                        <a:t>Besar</a:t>
                      </a:r>
                      <a:r>
                        <a:rPr lang="en-ID" sz="1400" dirty="0">
                          <a:effectLst/>
                          <a:latin typeface="Century Gothic" panose="020B0502020202020204" charset="0"/>
                        </a:rPr>
                        <a:t> Penelitian dan </a:t>
                      </a:r>
                      <a:r>
                        <a:rPr lang="en-ID" sz="1400" dirty="0" err="1">
                          <a:effectLst/>
                          <a:latin typeface="Century Gothic" panose="020B0502020202020204" charset="0"/>
                        </a:rPr>
                        <a:t>Pengembangan</a:t>
                      </a:r>
                      <a:r>
                        <a:rPr lang="en-ID" sz="1400" dirty="0">
                          <a:effectLst/>
                          <a:latin typeface="Century Gothic" panose="020B0502020202020204" charset="0"/>
                        </a:rPr>
                        <a:t> </a:t>
                      </a:r>
                      <a:r>
                        <a:rPr lang="en-ID" sz="1400" dirty="0" err="1">
                          <a:effectLst/>
                          <a:latin typeface="Century Gothic" panose="020B0502020202020204" charset="0"/>
                        </a:rPr>
                        <a:t>Vektor</a:t>
                      </a:r>
                      <a:r>
                        <a:rPr lang="en-ID" sz="1400" dirty="0">
                          <a:effectLst/>
                          <a:latin typeface="Century Gothic" panose="020B0502020202020204" charset="0"/>
                        </a:rPr>
                        <a:t> dan Reservoir </a:t>
                      </a:r>
                      <a:r>
                        <a:rPr lang="en-ID" sz="1400" dirty="0" err="1">
                          <a:effectLst/>
                          <a:latin typeface="Century Gothic" panose="020B0502020202020204" charset="0"/>
                        </a:rPr>
                        <a:t>Penyakit</a:t>
                      </a:r>
                      <a:r>
                        <a:rPr lang="en-ID" sz="1400" dirty="0">
                          <a:effectLst/>
                          <a:latin typeface="Century Gothic" panose="020B0502020202020204" charset="0"/>
                        </a:rPr>
                        <a:t> </a:t>
                      </a:r>
                      <a:r>
                        <a:rPr lang="en-ID" sz="1400" b="1" dirty="0">
                          <a:effectLst/>
                          <a:latin typeface="Century Gothic" panose="020B0502020202020204" charset="0"/>
                        </a:rPr>
                        <a:t>(</a:t>
                      </a:r>
                      <a:r>
                        <a:rPr lang="en-ID" sz="1400" b="1" dirty="0" err="1">
                          <a:effectLst/>
                          <a:latin typeface="Century Gothic" panose="020B0502020202020204" charset="0"/>
                        </a:rPr>
                        <a:t>Kemenkes</a:t>
                      </a:r>
                      <a:r>
                        <a:rPr lang="en-ID" sz="1400" b="1" dirty="0">
                          <a:effectLst/>
                          <a:latin typeface="Century Gothic" panose="020B0502020202020204" charset="0"/>
                        </a:rPr>
                        <a:t>)</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1"/>
                  </a:ext>
                </a:extLst>
              </a:tr>
              <a:tr h="483174">
                <a:tc>
                  <a:txBody>
                    <a:bodyPr/>
                    <a:lstStyle/>
                    <a:p>
                      <a:pPr marL="0" marR="20955" lvl="0" indent="0" algn="ctr">
                        <a:spcAft>
                          <a:spcPts val="0"/>
                        </a:spcAft>
                        <a:buFont typeface="+mj-lt"/>
                        <a:buNone/>
                      </a:pPr>
                      <a:r>
                        <a:rPr lang="id-ID" sz="1400" dirty="0">
                          <a:effectLst/>
                          <a:latin typeface="Century Gothic" panose="020B0502020202020204" charset="0"/>
                        </a:rPr>
                        <a:t>2</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Iptek</a:t>
                      </a:r>
                      <a:r>
                        <a:rPr lang="en-ID" sz="1400" dirty="0">
                          <a:effectLst/>
                          <a:latin typeface="Century Gothic" panose="020B0502020202020204" charset="0"/>
                        </a:rPr>
                        <a:t> </a:t>
                      </a:r>
                      <a:r>
                        <a:rPr lang="en-ID" sz="1400" dirty="0" err="1">
                          <a:effectLst/>
                          <a:latin typeface="Century Gothic" panose="020B0502020202020204" charset="0"/>
                        </a:rPr>
                        <a:t>Veteriner</a:t>
                      </a:r>
                      <a:r>
                        <a:rPr lang="en-ID" sz="1400" dirty="0">
                          <a:effectLst/>
                          <a:latin typeface="Century Gothic" panose="020B0502020202020204" charset="0"/>
                        </a:rPr>
                        <a:t>, </a:t>
                      </a:r>
                      <a:r>
                        <a:rPr lang="en-ID" sz="1400" dirty="0" err="1">
                          <a:effectLst/>
                          <a:latin typeface="Century Gothic" panose="020B0502020202020204" charset="0"/>
                        </a:rPr>
                        <a:t>Balai</a:t>
                      </a:r>
                      <a:r>
                        <a:rPr lang="en-ID" sz="1400" dirty="0">
                          <a:effectLst/>
                          <a:latin typeface="Century Gothic" panose="020B0502020202020204" charset="0"/>
                        </a:rPr>
                        <a:t> </a:t>
                      </a:r>
                      <a:r>
                        <a:rPr lang="en-ID" sz="1400" dirty="0" err="1">
                          <a:effectLst/>
                          <a:latin typeface="Century Gothic" panose="020B0502020202020204" charset="0"/>
                        </a:rPr>
                        <a:t>Besar</a:t>
                      </a:r>
                      <a:r>
                        <a:rPr lang="en-ID" sz="1400" dirty="0">
                          <a:effectLst/>
                          <a:latin typeface="Century Gothic" panose="020B0502020202020204" charset="0"/>
                        </a:rPr>
                        <a:t> Penelitian </a:t>
                      </a:r>
                      <a:r>
                        <a:rPr lang="en-ID" sz="1400" dirty="0" err="1">
                          <a:effectLst/>
                          <a:latin typeface="Century Gothic" panose="020B0502020202020204" charset="0"/>
                        </a:rPr>
                        <a:t>Veteriner</a:t>
                      </a:r>
                      <a:r>
                        <a:rPr lang="en-ID" sz="1400" dirty="0">
                          <a:effectLst/>
                          <a:latin typeface="Century Gothic" panose="020B0502020202020204" charset="0"/>
                        </a:rPr>
                        <a:t> </a:t>
                      </a:r>
                      <a:r>
                        <a:rPr lang="en-ID" sz="1400" b="1" dirty="0">
                          <a:effectLst/>
                          <a:latin typeface="Century Gothic" panose="020B0502020202020204" charset="0"/>
                        </a:rPr>
                        <a:t>(</a:t>
                      </a:r>
                      <a:r>
                        <a:rPr lang="en-ID" sz="1400" b="1" dirty="0" err="1">
                          <a:effectLst/>
                          <a:latin typeface="Century Gothic" panose="020B0502020202020204" charset="0"/>
                        </a:rPr>
                        <a:t>Kementan</a:t>
                      </a:r>
                      <a:r>
                        <a:rPr lang="en-ID" sz="1400" b="1" dirty="0">
                          <a:effectLst/>
                          <a:latin typeface="Century Gothic" panose="020B0502020202020204" charset="0"/>
                        </a:rPr>
                        <a:t>)</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2"/>
                  </a:ext>
                </a:extLst>
              </a:tr>
              <a:tr h="483174">
                <a:tc>
                  <a:txBody>
                    <a:bodyPr/>
                    <a:lstStyle/>
                    <a:p>
                      <a:pPr marL="0" marR="20955" lvl="0" indent="0" algn="ctr">
                        <a:spcAft>
                          <a:spcPts val="0"/>
                        </a:spcAft>
                        <a:buFont typeface="+mj-lt"/>
                        <a:buNone/>
                      </a:pPr>
                      <a:r>
                        <a:rPr lang="id-ID" sz="1400" dirty="0">
                          <a:effectLst/>
                          <a:latin typeface="Century Gothic" panose="020B0502020202020204" charset="0"/>
                        </a:rPr>
                        <a:t>3</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Iptek</a:t>
                      </a:r>
                      <a:r>
                        <a:rPr lang="en-ID" sz="1400" dirty="0">
                          <a:effectLst/>
                          <a:latin typeface="Century Gothic" panose="020B0502020202020204" charset="0"/>
                        </a:rPr>
                        <a:t> </a:t>
                      </a:r>
                      <a:r>
                        <a:rPr lang="en-ID" sz="1400" dirty="0" err="1">
                          <a:effectLst/>
                          <a:latin typeface="Century Gothic" panose="020B0502020202020204" charset="0"/>
                        </a:rPr>
                        <a:t>Tanaman</a:t>
                      </a:r>
                      <a:r>
                        <a:rPr lang="en-ID" sz="1400" dirty="0">
                          <a:effectLst/>
                          <a:latin typeface="Century Gothic" panose="020B0502020202020204" charset="0"/>
                        </a:rPr>
                        <a:t> </a:t>
                      </a:r>
                      <a:r>
                        <a:rPr lang="en-ID" sz="1400" dirty="0" err="1">
                          <a:effectLst/>
                          <a:latin typeface="Century Gothic" panose="020B0502020202020204" charset="0"/>
                        </a:rPr>
                        <a:t>Rempah</a:t>
                      </a:r>
                      <a:r>
                        <a:rPr lang="en-ID" sz="1400" dirty="0">
                          <a:effectLst/>
                          <a:latin typeface="Century Gothic" panose="020B0502020202020204" charset="0"/>
                        </a:rPr>
                        <a:t> dan </a:t>
                      </a:r>
                      <a:r>
                        <a:rPr lang="en-ID" sz="1400" dirty="0" err="1">
                          <a:effectLst/>
                          <a:latin typeface="Century Gothic" panose="020B0502020202020204" charset="0"/>
                        </a:rPr>
                        <a:t>Tanaman</a:t>
                      </a:r>
                      <a:r>
                        <a:rPr lang="en-ID" sz="1400" dirty="0">
                          <a:effectLst/>
                          <a:latin typeface="Century Gothic" panose="020B0502020202020204" charset="0"/>
                        </a:rPr>
                        <a:t> </a:t>
                      </a:r>
                      <a:r>
                        <a:rPr lang="en-ID" sz="1400" dirty="0" err="1">
                          <a:effectLst/>
                          <a:latin typeface="Century Gothic" panose="020B0502020202020204" charset="0"/>
                        </a:rPr>
                        <a:t>Obat</a:t>
                      </a:r>
                      <a:r>
                        <a:rPr lang="en-ID" sz="1400" dirty="0">
                          <a:effectLst/>
                          <a:latin typeface="Century Gothic" panose="020B0502020202020204" charset="0"/>
                        </a:rPr>
                        <a:t>, </a:t>
                      </a:r>
                      <a:r>
                        <a:rPr lang="en-ID" sz="1400" dirty="0" err="1">
                          <a:effectLst/>
                          <a:latin typeface="Century Gothic" panose="020B0502020202020204" charset="0"/>
                        </a:rPr>
                        <a:t>Balai</a:t>
                      </a:r>
                      <a:r>
                        <a:rPr lang="en-ID" sz="1400" dirty="0">
                          <a:effectLst/>
                          <a:latin typeface="Century Gothic" panose="020B0502020202020204" charset="0"/>
                        </a:rPr>
                        <a:t> Penelitian </a:t>
                      </a:r>
                      <a:r>
                        <a:rPr lang="en-ID" sz="1400" dirty="0" err="1">
                          <a:effectLst/>
                          <a:latin typeface="Century Gothic" panose="020B0502020202020204" charset="0"/>
                        </a:rPr>
                        <a:t>Tanaman</a:t>
                      </a:r>
                      <a:r>
                        <a:rPr lang="en-ID" sz="1400" dirty="0">
                          <a:effectLst/>
                          <a:latin typeface="Century Gothic" panose="020B0502020202020204" charset="0"/>
                        </a:rPr>
                        <a:t> </a:t>
                      </a:r>
                      <a:r>
                        <a:rPr lang="en-ID" sz="1400" dirty="0" err="1">
                          <a:effectLst/>
                          <a:latin typeface="Century Gothic" panose="020B0502020202020204" charset="0"/>
                        </a:rPr>
                        <a:t>Rempah</a:t>
                      </a:r>
                      <a:r>
                        <a:rPr lang="en-ID" sz="1400" dirty="0">
                          <a:effectLst/>
                          <a:latin typeface="Century Gothic" panose="020B0502020202020204" charset="0"/>
                        </a:rPr>
                        <a:t> Dan </a:t>
                      </a:r>
                      <a:r>
                        <a:rPr lang="en-ID" sz="1400" dirty="0" err="1">
                          <a:effectLst/>
                          <a:latin typeface="Century Gothic" panose="020B0502020202020204" charset="0"/>
                        </a:rPr>
                        <a:t>Obat</a:t>
                      </a:r>
                      <a:r>
                        <a:rPr lang="en-ID" sz="1400" dirty="0">
                          <a:effectLst/>
                          <a:latin typeface="Century Gothic" panose="020B0502020202020204" charset="0"/>
                        </a:rPr>
                        <a:t> </a:t>
                      </a:r>
                      <a:r>
                        <a:rPr lang="en-ID" sz="1400" b="1" dirty="0">
                          <a:effectLst/>
                          <a:latin typeface="Century Gothic" panose="020B0502020202020204" charset="0"/>
                        </a:rPr>
                        <a:t>(</a:t>
                      </a:r>
                      <a:r>
                        <a:rPr lang="en-ID" sz="1400" b="1" dirty="0" err="1">
                          <a:effectLst/>
                          <a:latin typeface="Century Gothic" panose="020B0502020202020204" charset="0"/>
                        </a:rPr>
                        <a:t>Kementan</a:t>
                      </a:r>
                      <a:r>
                        <a:rPr lang="en-ID" sz="1400" b="1" dirty="0">
                          <a:effectLst/>
                          <a:latin typeface="Century Gothic" panose="020B0502020202020204" charset="0"/>
                        </a:rPr>
                        <a:t>)</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3"/>
                  </a:ext>
                </a:extLst>
              </a:tr>
              <a:tr h="259349">
                <a:tc>
                  <a:txBody>
                    <a:bodyPr/>
                    <a:lstStyle/>
                    <a:p>
                      <a:pPr marL="0" marR="20955" lvl="0" indent="0" algn="ctr">
                        <a:spcAft>
                          <a:spcPts val="0"/>
                        </a:spcAft>
                        <a:buFont typeface="+mj-lt"/>
                        <a:buNone/>
                      </a:pPr>
                      <a:r>
                        <a:rPr lang="id-ID" sz="1400" dirty="0">
                          <a:effectLst/>
                          <a:latin typeface="Century Gothic" panose="020B0502020202020204" charset="0"/>
                        </a:rPr>
                        <a:t>4</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Biologi</a:t>
                      </a:r>
                      <a:r>
                        <a:rPr lang="en-ID" sz="1400" dirty="0">
                          <a:effectLst/>
                          <a:latin typeface="Century Gothic" panose="020B0502020202020204" charset="0"/>
                        </a:rPr>
                        <a:t> </a:t>
                      </a:r>
                      <a:r>
                        <a:rPr lang="en-ID" sz="1400" dirty="0" err="1">
                          <a:effectLst/>
                          <a:latin typeface="Century Gothic" panose="020B0502020202020204" charset="0"/>
                        </a:rPr>
                        <a:t>Molekuler</a:t>
                      </a:r>
                      <a:r>
                        <a:rPr lang="en-ID" sz="1400" dirty="0">
                          <a:effectLst/>
                          <a:latin typeface="Century Gothic" panose="020B0502020202020204" charset="0"/>
                        </a:rPr>
                        <a:t> dan </a:t>
                      </a:r>
                      <a:r>
                        <a:rPr lang="en-ID" sz="1400" dirty="0" err="1">
                          <a:effectLst/>
                          <a:latin typeface="Century Gothic" panose="020B0502020202020204" charset="0"/>
                        </a:rPr>
                        <a:t>Gnomik</a:t>
                      </a:r>
                      <a:r>
                        <a:rPr lang="en-ID" sz="1400" dirty="0">
                          <a:effectLst/>
                          <a:latin typeface="Century Gothic" panose="020B0502020202020204" charset="0"/>
                        </a:rPr>
                        <a:t> </a:t>
                      </a:r>
                      <a:r>
                        <a:rPr lang="en-ID" sz="1400" b="1" dirty="0">
                          <a:effectLst/>
                          <a:latin typeface="Century Gothic" panose="020B0502020202020204" charset="0"/>
                        </a:rPr>
                        <a:t>Eijkman</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4"/>
                  </a:ext>
                </a:extLst>
              </a:tr>
              <a:tr h="483174">
                <a:tc>
                  <a:txBody>
                    <a:bodyPr/>
                    <a:lstStyle/>
                    <a:p>
                      <a:pPr marL="0" marR="20955" lvl="0" indent="0" algn="ctr">
                        <a:spcAft>
                          <a:spcPts val="0"/>
                        </a:spcAft>
                        <a:buFont typeface="+mj-lt"/>
                        <a:buNone/>
                      </a:pPr>
                      <a:r>
                        <a:rPr lang="id-ID" sz="1400" dirty="0">
                          <a:effectLst/>
                          <a:latin typeface="Century Gothic" panose="020B0502020202020204" charset="0"/>
                        </a:rPr>
                        <a:t>5</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Iptek</a:t>
                      </a:r>
                      <a:r>
                        <a:rPr lang="en-ID" sz="1400" dirty="0">
                          <a:effectLst/>
                          <a:latin typeface="Century Gothic" panose="020B0502020202020204" charset="0"/>
                        </a:rPr>
                        <a:t> </a:t>
                      </a:r>
                      <a:r>
                        <a:rPr lang="en-ID" sz="1400" dirty="0" err="1">
                          <a:effectLst/>
                          <a:latin typeface="Century Gothic" panose="020B0502020202020204" charset="0"/>
                        </a:rPr>
                        <a:t>Penyakit</a:t>
                      </a:r>
                      <a:r>
                        <a:rPr lang="en-ID" sz="1400" dirty="0">
                          <a:effectLst/>
                          <a:latin typeface="Century Gothic" panose="020B0502020202020204" charset="0"/>
                        </a:rPr>
                        <a:t> </a:t>
                      </a:r>
                      <a:r>
                        <a:rPr lang="en-ID" sz="1400" dirty="0" err="1">
                          <a:effectLst/>
                          <a:latin typeface="Century Gothic" panose="020B0502020202020204" charset="0"/>
                        </a:rPr>
                        <a:t>Tropis</a:t>
                      </a:r>
                      <a:r>
                        <a:rPr lang="en-ID" sz="1400" dirty="0">
                          <a:effectLst/>
                          <a:latin typeface="Century Gothic" panose="020B0502020202020204" charset="0"/>
                        </a:rPr>
                        <a:t> dan </a:t>
                      </a:r>
                      <a:r>
                        <a:rPr lang="en-ID" sz="1400" dirty="0" err="1">
                          <a:effectLst/>
                          <a:latin typeface="Century Gothic" panose="020B0502020202020204" charset="0"/>
                        </a:rPr>
                        <a:t>Infeksi</a:t>
                      </a:r>
                      <a:r>
                        <a:rPr lang="en-ID" sz="1400" dirty="0">
                          <a:effectLst/>
                          <a:latin typeface="Century Gothic" panose="020B0502020202020204" charset="0"/>
                        </a:rPr>
                        <a:t>, Lembaga </a:t>
                      </a:r>
                      <a:r>
                        <a:rPr lang="en-ID" sz="1400" dirty="0" err="1">
                          <a:effectLst/>
                          <a:latin typeface="Century Gothic" panose="020B0502020202020204" charset="0"/>
                        </a:rPr>
                        <a:t>Penyakit</a:t>
                      </a:r>
                      <a:r>
                        <a:rPr lang="en-ID" sz="1400" dirty="0">
                          <a:effectLst/>
                          <a:latin typeface="Century Gothic" panose="020B0502020202020204" charset="0"/>
                        </a:rPr>
                        <a:t> </a:t>
                      </a:r>
                      <a:r>
                        <a:rPr lang="en-ID" sz="1400" dirty="0" err="1">
                          <a:effectLst/>
                          <a:latin typeface="Century Gothic" panose="020B0502020202020204" charset="0"/>
                        </a:rPr>
                        <a:t>Tropis</a:t>
                      </a:r>
                      <a:r>
                        <a:rPr lang="en-ID" sz="1400" dirty="0">
                          <a:effectLst/>
                          <a:latin typeface="Century Gothic" panose="020B0502020202020204" charset="0"/>
                        </a:rPr>
                        <a:t> </a:t>
                      </a:r>
                      <a:r>
                        <a:rPr lang="en-ID" sz="1400" b="1" dirty="0">
                          <a:effectLst/>
                          <a:latin typeface="Century Gothic" panose="020B0502020202020204" charset="0"/>
                        </a:rPr>
                        <a:t>(Univ. </a:t>
                      </a:r>
                      <a:r>
                        <a:rPr lang="en-ID" sz="1400" b="1" dirty="0" err="1">
                          <a:effectLst/>
                          <a:latin typeface="Century Gothic" panose="020B0502020202020204" charset="0"/>
                        </a:rPr>
                        <a:t>Airlangga</a:t>
                      </a:r>
                      <a:r>
                        <a:rPr lang="en-ID" sz="1400" b="1" dirty="0">
                          <a:effectLst/>
                          <a:latin typeface="Century Gothic" panose="020B0502020202020204" charset="0"/>
                        </a:rPr>
                        <a:t>)</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5"/>
                  </a:ext>
                </a:extLst>
              </a:tr>
              <a:tr h="483174">
                <a:tc>
                  <a:txBody>
                    <a:bodyPr/>
                    <a:lstStyle/>
                    <a:p>
                      <a:pPr marL="0" marR="20955" lvl="0" indent="0" algn="ctr">
                        <a:spcAft>
                          <a:spcPts val="0"/>
                        </a:spcAft>
                        <a:buFont typeface="+mj-lt"/>
                        <a:buNone/>
                      </a:pPr>
                      <a:r>
                        <a:rPr lang="id-ID" sz="1400" dirty="0">
                          <a:effectLst/>
                          <a:latin typeface="Century Gothic" panose="020B0502020202020204" charset="0"/>
                        </a:rPr>
                        <a:t>6</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Iptek</a:t>
                      </a:r>
                      <a:r>
                        <a:rPr lang="en-ID" sz="1400" dirty="0">
                          <a:effectLst/>
                          <a:latin typeface="Century Gothic" panose="020B0502020202020204" charset="0"/>
                        </a:rPr>
                        <a:t> Biomedical Engineering, Pusat Riset Biomedical Engineering </a:t>
                      </a:r>
                      <a:r>
                        <a:rPr lang="en-ID" sz="1400" b="1" dirty="0">
                          <a:effectLst/>
                          <a:latin typeface="Century Gothic" panose="020B0502020202020204" charset="0"/>
                        </a:rPr>
                        <a:t>(Univ. Indonesia)</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6"/>
                  </a:ext>
                </a:extLst>
              </a:tr>
              <a:tr h="259349">
                <a:tc>
                  <a:txBody>
                    <a:bodyPr/>
                    <a:lstStyle/>
                    <a:p>
                      <a:pPr marL="0" marR="20955" lvl="0" indent="0" algn="ctr">
                        <a:spcAft>
                          <a:spcPts val="0"/>
                        </a:spcAft>
                        <a:buFont typeface="+mj-lt"/>
                        <a:buNone/>
                      </a:pPr>
                      <a:r>
                        <a:rPr lang="id-ID" sz="1400" dirty="0">
                          <a:effectLst/>
                          <a:latin typeface="Century Gothic" panose="020B0502020202020204" charset="0"/>
                        </a:rPr>
                        <a:t>7</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Iptek</a:t>
                      </a:r>
                      <a:r>
                        <a:rPr lang="en-ID" sz="1400" dirty="0">
                          <a:effectLst/>
                          <a:latin typeface="Century Gothic" panose="020B0502020202020204" charset="0"/>
                        </a:rPr>
                        <a:t> Stem Cell </a:t>
                      </a:r>
                      <a:r>
                        <a:rPr lang="en-ID" sz="1400" b="1" dirty="0">
                          <a:effectLst/>
                          <a:latin typeface="Century Gothic" panose="020B0502020202020204" charset="0"/>
                        </a:rPr>
                        <a:t>(Univ. </a:t>
                      </a:r>
                      <a:r>
                        <a:rPr lang="en-ID" sz="1400" b="1" dirty="0" err="1">
                          <a:effectLst/>
                          <a:latin typeface="Century Gothic" panose="020B0502020202020204" charset="0"/>
                        </a:rPr>
                        <a:t>Airlangga</a:t>
                      </a:r>
                      <a:r>
                        <a:rPr lang="en-ID" sz="1400" b="1" dirty="0">
                          <a:effectLst/>
                          <a:latin typeface="Century Gothic" panose="020B0502020202020204" charset="0"/>
                        </a:rPr>
                        <a:t>)</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7"/>
                  </a:ext>
                </a:extLst>
              </a:tr>
              <a:tr h="483174">
                <a:tc>
                  <a:txBody>
                    <a:bodyPr/>
                    <a:lstStyle/>
                    <a:p>
                      <a:pPr marL="0" marR="20955" lvl="0" indent="0" algn="ctr">
                        <a:spcAft>
                          <a:spcPts val="0"/>
                        </a:spcAft>
                        <a:buFont typeface="+mj-lt"/>
                        <a:buNone/>
                      </a:pPr>
                      <a:r>
                        <a:rPr lang="id-ID" sz="1400" dirty="0">
                          <a:effectLst/>
                          <a:latin typeface="Century Gothic" panose="020B0502020202020204" charset="0"/>
                        </a:rPr>
                        <a:t>8</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Iptek</a:t>
                      </a:r>
                      <a:r>
                        <a:rPr lang="en-ID" sz="1400" dirty="0">
                          <a:effectLst/>
                          <a:latin typeface="Century Gothic" panose="020B0502020202020204" charset="0"/>
                        </a:rPr>
                        <a:t> </a:t>
                      </a:r>
                      <a:r>
                        <a:rPr lang="en-ID" sz="1400" dirty="0" err="1">
                          <a:effectLst/>
                          <a:latin typeface="Century Gothic" panose="020B0502020202020204" charset="0"/>
                        </a:rPr>
                        <a:t>Teknologi</a:t>
                      </a:r>
                      <a:r>
                        <a:rPr lang="en-ID" sz="1400" dirty="0">
                          <a:effectLst/>
                          <a:latin typeface="Century Gothic" panose="020B0502020202020204" charset="0"/>
                        </a:rPr>
                        <a:t> </a:t>
                      </a:r>
                      <a:r>
                        <a:rPr lang="en-ID" sz="1400" dirty="0" err="1">
                          <a:effectLst/>
                          <a:latin typeface="Century Gothic" panose="020B0502020202020204" charset="0"/>
                        </a:rPr>
                        <a:t>Senyawa</a:t>
                      </a:r>
                      <a:r>
                        <a:rPr lang="en-ID" sz="1400" dirty="0">
                          <a:effectLst/>
                          <a:latin typeface="Century Gothic" panose="020B0502020202020204" charset="0"/>
                        </a:rPr>
                        <a:t> </a:t>
                      </a:r>
                      <a:r>
                        <a:rPr lang="en-ID" sz="1400" dirty="0" err="1">
                          <a:effectLst/>
                          <a:latin typeface="Century Gothic" panose="020B0502020202020204" charset="0"/>
                        </a:rPr>
                        <a:t>Bertanda</a:t>
                      </a:r>
                      <a:r>
                        <a:rPr lang="en-ID" sz="1400" dirty="0">
                          <a:effectLst/>
                          <a:latin typeface="Century Gothic" panose="020B0502020202020204" charset="0"/>
                        </a:rPr>
                        <a:t> dan </a:t>
                      </a:r>
                      <a:r>
                        <a:rPr lang="en-ID" sz="1400" dirty="0" err="1">
                          <a:effectLst/>
                          <a:latin typeface="Century Gothic" panose="020B0502020202020204" charset="0"/>
                        </a:rPr>
                        <a:t>Radiometri</a:t>
                      </a:r>
                      <a:r>
                        <a:rPr lang="en-ID" sz="1400" dirty="0">
                          <a:effectLst/>
                          <a:latin typeface="Century Gothic" panose="020B0502020202020204" charset="0"/>
                        </a:rPr>
                        <a:t>, Pusat </a:t>
                      </a:r>
                      <a:r>
                        <a:rPr lang="en-ID" sz="1400" dirty="0" err="1">
                          <a:effectLst/>
                          <a:latin typeface="Century Gothic" panose="020B0502020202020204" charset="0"/>
                        </a:rPr>
                        <a:t>Sains</a:t>
                      </a:r>
                      <a:r>
                        <a:rPr lang="en-ID" sz="1400" dirty="0">
                          <a:effectLst/>
                          <a:latin typeface="Century Gothic" panose="020B0502020202020204" charset="0"/>
                        </a:rPr>
                        <a:t> dan </a:t>
                      </a:r>
                      <a:r>
                        <a:rPr lang="en-ID" sz="1400" dirty="0" err="1">
                          <a:effectLst/>
                          <a:latin typeface="Century Gothic" panose="020B0502020202020204" charset="0"/>
                        </a:rPr>
                        <a:t>Teknologi</a:t>
                      </a:r>
                      <a:r>
                        <a:rPr lang="en-ID" sz="1400" dirty="0">
                          <a:effectLst/>
                          <a:latin typeface="Century Gothic" panose="020B0502020202020204" charset="0"/>
                        </a:rPr>
                        <a:t> </a:t>
                      </a:r>
                      <a:r>
                        <a:rPr lang="en-ID" sz="1400" dirty="0" err="1">
                          <a:effectLst/>
                          <a:latin typeface="Century Gothic" panose="020B0502020202020204" charset="0"/>
                        </a:rPr>
                        <a:t>Nuklir</a:t>
                      </a:r>
                      <a:r>
                        <a:rPr lang="en-ID" sz="1400" dirty="0">
                          <a:effectLst/>
                          <a:latin typeface="Century Gothic" panose="020B0502020202020204" charset="0"/>
                        </a:rPr>
                        <a:t> </a:t>
                      </a:r>
                      <a:r>
                        <a:rPr lang="en-ID" sz="1400" dirty="0" err="1">
                          <a:effectLst/>
                          <a:latin typeface="Century Gothic" panose="020B0502020202020204" charset="0"/>
                        </a:rPr>
                        <a:t>Terapan</a:t>
                      </a:r>
                      <a:r>
                        <a:rPr lang="en-ID" sz="1400" dirty="0">
                          <a:effectLst/>
                          <a:latin typeface="Century Gothic" panose="020B0502020202020204" charset="0"/>
                        </a:rPr>
                        <a:t> </a:t>
                      </a:r>
                      <a:r>
                        <a:rPr lang="en-ID" sz="1400" b="1" dirty="0">
                          <a:effectLst/>
                          <a:latin typeface="Century Gothic" panose="020B0502020202020204" charset="0"/>
                        </a:rPr>
                        <a:t>(BATAN)</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8"/>
                  </a:ext>
                </a:extLst>
              </a:tr>
              <a:tr h="483174">
                <a:tc>
                  <a:txBody>
                    <a:bodyPr/>
                    <a:lstStyle/>
                    <a:p>
                      <a:pPr marL="0" marR="20955" lvl="0" indent="0" algn="ctr">
                        <a:spcAft>
                          <a:spcPts val="0"/>
                        </a:spcAft>
                        <a:buFont typeface="+mj-lt"/>
                        <a:buNone/>
                      </a:pPr>
                      <a:r>
                        <a:rPr lang="id-ID" sz="1400" dirty="0">
                          <a:effectLst/>
                          <a:latin typeface="Century Gothic" panose="020B0502020202020204" charset="0"/>
                        </a:rPr>
                        <a:t>9</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Iptek</a:t>
                      </a:r>
                      <a:r>
                        <a:rPr lang="en-ID" sz="1400" dirty="0">
                          <a:effectLst/>
                          <a:latin typeface="Century Gothic" panose="020B0502020202020204" charset="0"/>
                        </a:rPr>
                        <a:t> </a:t>
                      </a:r>
                      <a:r>
                        <a:rPr lang="en-ID" sz="1400" dirty="0" err="1">
                          <a:effectLst/>
                          <a:latin typeface="Century Gothic" panose="020B0502020202020204" charset="0"/>
                        </a:rPr>
                        <a:t>Biofarmaka</a:t>
                      </a:r>
                      <a:r>
                        <a:rPr lang="en-ID" sz="1400" dirty="0">
                          <a:effectLst/>
                          <a:latin typeface="Century Gothic" panose="020B0502020202020204" charset="0"/>
                        </a:rPr>
                        <a:t>, Pusat </a:t>
                      </a:r>
                      <a:r>
                        <a:rPr lang="en-ID" sz="1400" dirty="0" err="1">
                          <a:effectLst/>
                          <a:latin typeface="Century Gothic" panose="020B0502020202020204" charset="0"/>
                        </a:rPr>
                        <a:t>Studi</a:t>
                      </a:r>
                      <a:r>
                        <a:rPr lang="en-ID" sz="1400" dirty="0">
                          <a:effectLst/>
                          <a:latin typeface="Century Gothic" panose="020B0502020202020204" charset="0"/>
                        </a:rPr>
                        <a:t> </a:t>
                      </a:r>
                      <a:r>
                        <a:rPr lang="en-ID" sz="1400" dirty="0" err="1">
                          <a:effectLst/>
                          <a:latin typeface="Century Gothic" panose="020B0502020202020204" charset="0"/>
                        </a:rPr>
                        <a:t>Biofarmaka</a:t>
                      </a:r>
                      <a:r>
                        <a:rPr lang="en-ID" sz="1400" dirty="0">
                          <a:effectLst/>
                          <a:latin typeface="Century Gothic" panose="020B0502020202020204" charset="0"/>
                        </a:rPr>
                        <a:t> </a:t>
                      </a:r>
                      <a:r>
                        <a:rPr lang="en-ID" sz="1400" dirty="0" err="1">
                          <a:effectLst/>
                          <a:latin typeface="Century Gothic" panose="020B0502020202020204" charset="0"/>
                        </a:rPr>
                        <a:t>Tropika</a:t>
                      </a:r>
                      <a:r>
                        <a:rPr lang="en-ID" sz="1400" dirty="0">
                          <a:effectLst/>
                          <a:latin typeface="Century Gothic" panose="020B0502020202020204" charset="0"/>
                        </a:rPr>
                        <a:t> (Trop BRC) </a:t>
                      </a:r>
                      <a:r>
                        <a:rPr lang="en-ID" sz="1400" b="1" dirty="0">
                          <a:effectLst/>
                          <a:latin typeface="Century Gothic" panose="020B0502020202020204" charset="0"/>
                        </a:rPr>
                        <a:t>(IPB)</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09"/>
                  </a:ext>
                </a:extLst>
              </a:tr>
              <a:tr h="483174">
                <a:tc>
                  <a:txBody>
                    <a:bodyPr/>
                    <a:lstStyle/>
                    <a:p>
                      <a:pPr marL="0" marR="20955" lvl="0" indent="0" algn="ctr">
                        <a:spcAft>
                          <a:spcPts val="0"/>
                        </a:spcAft>
                        <a:buFont typeface="+mj-lt"/>
                        <a:buNone/>
                      </a:pPr>
                      <a:r>
                        <a:rPr lang="id-ID" sz="1400" dirty="0">
                          <a:effectLst/>
                          <a:latin typeface="Century Gothic" panose="020B0502020202020204" charset="0"/>
                        </a:rPr>
                        <a:t>10</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Iptek</a:t>
                      </a:r>
                      <a:r>
                        <a:rPr lang="en-ID" sz="1400" dirty="0">
                          <a:effectLst/>
                          <a:latin typeface="Century Gothic" panose="020B0502020202020204" charset="0"/>
                        </a:rPr>
                        <a:t> </a:t>
                      </a:r>
                      <a:r>
                        <a:rPr lang="en-ID" sz="1400" dirty="0" err="1">
                          <a:effectLst/>
                          <a:latin typeface="Century Gothic" panose="020B0502020202020204" charset="0"/>
                        </a:rPr>
                        <a:t>Satwa</a:t>
                      </a:r>
                      <a:r>
                        <a:rPr lang="en-ID" sz="1400" dirty="0">
                          <a:effectLst/>
                          <a:latin typeface="Century Gothic" panose="020B0502020202020204" charset="0"/>
                        </a:rPr>
                        <a:t> </a:t>
                      </a:r>
                      <a:r>
                        <a:rPr lang="en-ID" sz="1400" dirty="0" err="1">
                          <a:effectLst/>
                          <a:latin typeface="Century Gothic" panose="020B0502020202020204" charset="0"/>
                        </a:rPr>
                        <a:t>Primata</a:t>
                      </a:r>
                      <a:r>
                        <a:rPr lang="en-ID" sz="1400" dirty="0">
                          <a:effectLst/>
                          <a:latin typeface="Century Gothic" panose="020B0502020202020204" charset="0"/>
                        </a:rPr>
                        <a:t>, Pusat </a:t>
                      </a:r>
                      <a:r>
                        <a:rPr lang="en-ID" sz="1400" dirty="0" err="1">
                          <a:effectLst/>
                          <a:latin typeface="Century Gothic" panose="020B0502020202020204" charset="0"/>
                        </a:rPr>
                        <a:t>Studi</a:t>
                      </a:r>
                      <a:r>
                        <a:rPr lang="en-ID" sz="1400" dirty="0">
                          <a:effectLst/>
                          <a:latin typeface="Century Gothic" panose="020B0502020202020204" charset="0"/>
                        </a:rPr>
                        <a:t> </a:t>
                      </a:r>
                      <a:r>
                        <a:rPr lang="en-ID" sz="1400" dirty="0" err="1">
                          <a:effectLst/>
                          <a:latin typeface="Century Gothic" panose="020B0502020202020204" charset="0"/>
                        </a:rPr>
                        <a:t>Satwa</a:t>
                      </a:r>
                      <a:r>
                        <a:rPr lang="en-ID" sz="1400" dirty="0">
                          <a:effectLst/>
                          <a:latin typeface="Century Gothic" panose="020B0502020202020204" charset="0"/>
                        </a:rPr>
                        <a:t> </a:t>
                      </a:r>
                      <a:r>
                        <a:rPr lang="en-ID" sz="1400" dirty="0" err="1">
                          <a:effectLst/>
                          <a:latin typeface="Century Gothic" panose="020B0502020202020204" charset="0"/>
                        </a:rPr>
                        <a:t>Primata</a:t>
                      </a:r>
                      <a:r>
                        <a:rPr lang="en-ID" sz="1400" dirty="0">
                          <a:effectLst/>
                          <a:latin typeface="Century Gothic" panose="020B0502020202020204" charset="0"/>
                        </a:rPr>
                        <a:t> </a:t>
                      </a:r>
                      <a:r>
                        <a:rPr lang="en-ID" sz="1400" b="1" dirty="0">
                          <a:effectLst/>
                          <a:latin typeface="Century Gothic" panose="020B0502020202020204" charset="0"/>
                        </a:rPr>
                        <a:t>(IPB)</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10"/>
                  </a:ext>
                </a:extLst>
              </a:tr>
              <a:tr h="483174">
                <a:tc>
                  <a:txBody>
                    <a:bodyPr/>
                    <a:lstStyle/>
                    <a:p>
                      <a:pPr marL="0" marR="20955" lvl="0" indent="0" algn="ctr">
                        <a:spcAft>
                          <a:spcPts val="0"/>
                        </a:spcAft>
                        <a:buFont typeface="+mj-lt"/>
                        <a:buNone/>
                      </a:pPr>
                      <a:r>
                        <a:rPr lang="id-ID" sz="1400" dirty="0">
                          <a:effectLst/>
                          <a:latin typeface="Century Gothic" panose="020B0502020202020204" charset="0"/>
                        </a:rPr>
                        <a:t>11</a:t>
                      </a:r>
                      <a:endParaRPr lang="id-ID" sz="1400" dirty="0">
                        <a:effectLst/>
                        <a:latin typeface="Century Gothic" panose="020B0502020202020204" charset="0"/>
                        <a:ea typeface="Times New Roman" panose="02020603050405020304" pitchFamily="18" charset="0"/>
                      </a:endParaRPr>
                    </a:p>
                  </a:txBody>
                  <a:tcPr marL="32080" marR="32080" marT="16931" marB="16931" anchor="ctr"/>
                </a:tc>
                <a:tc>
                  <a:txBody>
                    <a:bodyPr/>
                    <a:lstStyle/>
                    <a:p>
                      <a:pPr>
                        <a:spcAft>
                          <a:spcPts val="0"/>
                        </a:spcAft>
                      </a:pPr>
                      <a:r>
                        <a:rPr lang="en-ID" sz="1400" dirty="0">
                          <a:effectLst/>
                          <a:latin typeface="Century Gothic" panose="020B0502020202020204" charset="0"/>
                        </a:rPr>
                        <a:t>Pusat </a:t>
                      </a:r>
                      <a:r>
                        <a:rPr lang="en-ID" sz="1400" dirty="0" err="1">
                          <a:effectLst/>
                          <a:latin typeface="Century Gothic" panose="020B0502020202020204" charset="0"/>
                        </a:rPr>
                        <a:t>Unggulan</a:t>
                      </a:r>
                      <a:r>
                        <a:rPr lang="en-ID" sz="1400" dirty="0">
                          <a:effectLst/>
                          <a:latin typeface="Century Gothic" panose="020B0502020202020204" charset="0"/>
                        </a:rPr>
                        <a:t> </a:t>
                      </a:r>
                      <a:r>
                        <a:rPr lang="en-ID" sz="1400" dirty="0" err="1">
                          <a:effectLst/>
                          <a:latin typeface="Century Gothic" panose="020B0502020202020204" charset="0"/>
                        </a:rPr>
                        <a:t>Iptek</a:t>
                      </a:r>
                      <a:r>
                        <a:rPr lang="en-ID" sz="1400" dirty="0">
                          <a:effectLst/>
                          <a:latin typeface="Century Gothic" panose="020B0502020202020204" charset="0"/>
                        </a:rPr>
                        <a:t> </a:t>
                      </a:r>
                      <a:r>
                        <a:rPr lang="en-ID" sz="1400" dirty="0" err="1">
                          <a:effectLst/>
                          <a:latin typeface="Century Gothic" panose="020B0502020202020204" charset="0"/>
                        </a:rPr>
                        <a:t>Radiobiomolekul</a:t>
                      </a:r>
                      <a:r>
                        <a:rPr lang="en-ID" sz="1400" dirty="0">
                          <a:effectLst/>
                          <a:latin typeface="Century Gothic" panose="020B0502020202020204" charset="0"/>
                        </a:rPr>
                        <a:t>, Pusat </a:t>
                      </a:r>
                      <a:r>
                        <a:rPr lang="en-ID" sz="1400" dirty="0" err="1">
                          <a:effectLst/>
                          <a:latin typeface="Century Gothic" panose="020B0502020202020204" charset="0"/>
                        </a:rPr>
                        <a:t>Teknologi</a:t>
                      </a:r>
                      <a:r>
                        <a:rPr lang="en-ID" sz="1400" dirty="0">
                          <a:effectLst/>
                          <a:latin typeface="Century Gothic" panose="020B0502020202020204" charset="0"/>
                        </a:rPr>
                        <a:t> </a:t>
                      </a:r>
                      <a:r>
                        <a:rPr lang="en-ID" sz="1400" dirty="0" err="1">
                          <a:effectLst/>
                          <a:latin typeface="Century Gothic" panose="020B0502020202020204" charset="0"/>
                        </a:rPr>
                        <a:t>Radioisotop</a:t>
                      </a:r>
                      <a:r>
                        <a:rPr lang="en-ID" sz="1400" dirty="0">
                          <a:effectLst/>
                          <a:latin typeface="Century Gothic" panose="020B0502020202020204" charset="0"/>
                        </a:rPr>
                        <a:t> dan </a:t>
                      </a:r>
                      <a:r>
                        <a:rPr lang="en-ID" sz="1400" dirty="0" err="1">
                          <a:effectLst/>
                          <a:latin typeface="Century Gothic" panose="020B0502020202020204" charset="0"/>
                        </a:rPr>
                        <a:t>Radiofarmaka</a:t>
                      </a:r>
                      <a:r>
                        <a:rPr lang="en-ID" sz="1400" dirty="0">
                          <a:effectLst/>
                          <a:latin typeface="Century Gothic" panose="020B0502020202020204" charset="0"/>
                        </a:rPr>
                        <a:t> </a:t>
                      </a:r>
                      <a:r>
                        <a:rPr lang="en-ID" sz="1400" b="1" dirty="0">
                          <a:effectLst/>
                          <a:latin typeface="Century Gothic" panose="020B0502020202020204" charset="0"/>
                        </a:rPr>
                        <a:t>(BATAN)</a:t>
                      </a:r>
                      <a:endParaRPr lang="id-ID" sz="1400" b="1" dirty="0">
                        <a:effectLst/>
                        <a:latin typeface="Century Gothic" panose="020B0502020202020204" charset="0"/>
                        <a:ea typeface="Times New Roman" panose="02020603050405020304" pitchFamily="18" charset="0"/>
                      </a:endParaRPr>
                    </a:p>
                  </a:txBody>
                  <a:tcPr marL="32080" marR="32080" marT="16931" marB="16931" anchor="ctr"/>
                </a:tc>
                <a:extLst>
                  <a:ext uri="{0D108BD9-81ED-4DB2-BD59-A6C34878D82A}">
                    <a16:rowId xmlns:a16="http://schemas.microsoft.com/office/drawing/2014/main" xmlns="" val="10011"/>
                  </a:ext>
                </a:extLst>
              </a:tr>
            </a:tbl>
          </a:graphicData>
        </a:graphic>
      </p:graphicFrame>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4849091" y="1499073"/>
            <a:ext cx="6788727" cy="1323439"/>
          </a:xfrm>
          <a:prstGeom prst="rect">
            <a:avLst/>
          </a:prstGeom>
        </p:spPr>
        <p:txBody>
          <a:bodyPr wrap="square">
            <a:spAutoFit/>
          </a:bodyPr>
          <a:lstStyle/>
          <a:p>
            <a:r>
              <a:rPr lang="id-ID" sz="2000" b="1" dirty="0">
                <a:solidFill>
                  <a:prstClr val="white"/>
                </a:solidFill>
                <a:latin typeface="Century Gothic" panose="020B0502020202020204" charset="0"/>
              </a:rPr>
              <a:t>INFORMASI TAMBAHAN:</a:t>
            </a:r>
          </a:p>
          <a:p>
            <a:endParaRPr lang="id-ID" sz="2000" b="1" dirty="0">
              <a:solidFill>
                <a:prstClr val="white"/>
              </a:solidFill>
              <a:latin typeface="Century Gothic" panose="020B0502020202020204" charset="0"/>
            </a:endParaRPr>
          </a:p>
          <a:p>
            <a:r>
              <a:rPr lang="en-US" sz="2000" b="1" dirty="0">
                <a:solidFill>
                  <a:prstClr val="white"/>
                </a:solidFill>
                <a:latin typeface="Century Gothic" panose="020B0502020202020204" charset="0"/>
              </a:rPr>
              <a:t>PENDAFTARAN AKUN LEMBAGA/PUI RISPRO INVITASI</a:t>
            </a:r>
          </a:p>
          <a:p>
            <a:r>
              <a:rPr lang="en-US" sz="2000" i="1" dirty="0">
                <a:solidFill>
                  <a:schemeClr val="bg1"/>
                </a:solidFill>
                <a:latin typeface="Century Gothic" panose="020B0502020202020204" charset="0"/>
                <a:hlinkClick r:id="rId2"/>
              </a:rPr>
              <a:t>https://tinyurl.com/akunlembaga</a:t>
            </a:r>
            <a:r>
              <a:rPr lang="id-ID" sz="2000" i="1" dirty="0">
                <a:solidFill>
                  <a:schemeClr val="bg1"/>
                </a:solidFill>
                <a:latin typeface="Century Gothic" panose="020B0502020202020204" charset="0"/>
              </a:rPr>
              <a:t> </a:t>
            </a:r>
            <a:endParaRPr lang="en-US" sz="2000" i="1" dirty="0">
              <a:solidFill>
                <a:schemeClr val="bg1"/>
              </a:solidFill>
              <a:latin typeface="Century Gothic" panose="020B0502020202020204" charset="0"/>
            </a:endParaRPr>
          </a:p>
        </p:txBody>
      </p:sp>
      <p:sp>
        <p:nvSpPr>
          <p:cNvPr id="4" name="Rectangle 3">
            <a:extLst>
              <a:ext uri="{FF2B5EF4-FFF2-40B4-BE49-F238E27FC236}">
                <a16:creationId xmlns:a16="http://schemas.microsoft.com/office/drawing/2014/main" xmlns="" id="{DD47E21F-D1F6-4FA7-AAB2-C436C420D1E8}"/>
              </a:ext>
            </a:extLst>
          </p:cNvPr>
          <p:cNvSpPr/>
          <p:nvPr/>
        </p:nvSpPr>
        <p:spPr>
          <a:xfrm>
            <a:off x="298544" y="4384441"/>
            <a:ext cx="3289482" cy="2031325"/>
          </a:xfrm>
          <a:prstGeom prst="rect">
            <a:avLst/>
          </a:prstGeom>
          <a:solidFill>
            <a:srgbClr val="284174"/>
          </a:solidFill>
        </p:spPr>
        <p:txBody>
          <a:bodyPr wrap="square">
            <a:spAutoFit/>
          </a:bodyPr>
          <a:lstStyle/>
          <a:p>
            <a:r>
              <a:rPr lang="id-ID" sz="1400" i="1" dirty="0">
                <a:solidFill>
                  <a:schemeClr val="bg1"/>
                </a:solidFill>
                <a:latin typeface="Segoe UI" panose="020B0502040204020203" pitchFamily="34" charset="0"/>
                <a:cs typeface="Segoe UI" panose="020B0502040204020203" pitchFamily="34" charset="0"/>
              </a:rPr>
              <a:t>Lembaga Pengelola Dana Pendidikan </a:t>
            </a:r>
          </a:p>
          <a:p>
            <a:endParaRPr lang="id-ID" sz="1400" i="1" dirty="0">
              <a:solidFill>
                <a:schemeClr val="bg1"/>
              </a:solidFill>
              <a:latin typeface="Segoe UI" panose="020B0502040204020203" pitchFamily="34" charset="0"/>
              <a:cs typeface="Segoe UI" panose="020B0502040204020203" pitchFamily="34" charset="0"/>
            </a:endParaRPr>
          </a:p>
          <a:p>
            <a:r>
              <a:rPr lang="it-IT" sz="1400" i="1" dirty="0">
                <a:solidFill>
                  <a:schemeClr val="bg1"/>
                </a:solidFill>
                <a:latin typeface="Segoe UI" panose="020B0502040204020203" pitchFamily="34" charset="0"/>
                <a:cs typeface="Segoe UI" panose="020B0502040204020203" pitchFamily="34" charset="0"/>
              </a:rPr>
              <a:t>Gedung Danadyaksa Cikini</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Jl. Cikini Raya No.91A-D, Menteng</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Jakarta Pusat 10330</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
            </a:r>
            <a:br>
              <a:rPr lang="it-IT" sz="1400" i="1" dirty="0">
                <a:solidFill>
                  <a:schemeClr val="bg1"/>
                </a:solidFill>
                <a:latin typeface="Segoe UI" panose="020B0502040204020203" pitchFamily="34" charset="0"/>
                <a:cs typeface="Segoe UI" panose="020B0502040204020203" pitchFamily="34" charset="0"/>
              </a:rPr>
            </a:br>
            <a:r>
              <a:rPr lang="id-ID" sz="1400" i="1" dirty="0">
                <a:solidFill>
                  <a:schemeClr val="bg1"/>
                </a:solidFill>
                <a:latin typeface="Segoe UI" panose="020B0502040204020203" pitchFamily="34" charset="0"/>
                <a:cs typeface="Segoe UI" panose="020B0502040204020203" pitchFamily="34" charset="0"/>
              </a:rPr>
              <a:t>1500652</a:t>
            </a:r>
          </a:p>
          <a:p>
            <a:r>
              <a:rPr lang="it-IT" sz="1400" i="1" dirty="0">
                <a:solidFill>
                  <a:schemeClr val="bg1"/>
                </a:solidFill>
                <a:latin typeface="Segoe UI" panose="020B0502040204020203" pitchFamily="34" charset="0"/>
                <a:cs typeface="Segoe UI" panose="020B0502040204020203" pitchFamily="34" charset="0"/>
              </a:rPr>
              <a:t>www.lpdp.kemenkeu.go.id</a:t>
            </a:r>
          </a:p>
          <a:p>
            <a:endParaRPr lang="id-ID" sz="1400" i="1" dirty="0">
              <a:solidFill>
                <a:schemeClr val="bg1"/>
              </a:solidFill>
              <a:latin typeface="Segoe UI" panose="020B0502040204020203" pitchFamily="34" charset="0"/>
              <a:cs typeface="Segoe UI" panose="020B0502040204020203"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3AD4211-E8C7-4CFE-B977-89D8EBD28985}"/>
              </a:ext>
            </a:extLst>
          </p:cNvPr>
          <p:cNvSpPr>
            <a:spLocks noGrp="1"/>
          </p:cNvSpPr>
          <p:nvPr>
            <p:ph type="title" idx="4294967295"/>
          </p:nvPr>
        </p:nvSpPr>
        <p:spPr>
          <a:xfrm>
            <a:off x="119811" y="115753"/>
            <a:ext cx="7743772" cy="568411"/>
          </a:xfrm>
        </p:spPr>
        <p:txBody>
          <a:bodyPr/>
          <a:lstStyle/>
          <a:p>
            <a:r>
              <a:rPr lang="en-US" sz="2400" b="1" i="1" dirty="0">
                <a:solidFill>
                  <a:srgbClr val="324C7F"/>
                </a:solidFill>
                <a:latin typeface="Century Gothic" panose="020B0502020202020204" pitchFamily="34" charset="0"/>
              </a:rPr>
              <a:t>RISPRO </a:t>
            </a:r>
            <a:r>
              <a:rPr lang="id-ID" sz="2400" b="1" i="1" dirty="0">
                <a:solidFill>
                  <a:srgbClr val="FFC000"/>
                </a:solidFill>
                <a:latin typeface="Century Gothic" panose="020B0502020202020204" pitchFamily="34" charset="0"/>
              </a:rPr>
              <a:t>Kompetisi</a:t>
            </a:r>
            <a:r>
              <a:rPr lang="id-ID" sz="2400" b="1" i="1" dirty="0">
                <a:solidFill>
                  <a:srgbClr val="324C7F"/>
                </a:solidFill>
                <a:latin typeface="Century Gothic" panose="020B0502020202020204" pitchFamily="34" charset="0"/>
              </a:rPr>
              <a:t> </a:t>
            </a:r>
            <a:r>
              <a:rPr lang="en-ID" sz="2400" b="1" i="1" dirty="0">
                <a:solidFill>
                  <a:srgbClr val="324C7F"/>
                </a:solidFill>
                <a:latin typeface="Century Gothic" panose="020B0502020202020204" pitchFamily="34" charset="0"/>
              </a:rPr>
              <a:t>(</a:t>
            </a:r>
            <a:r>
              <a:rPr lang="en-ID" sz="2400" b="1" i="1" dirty="0">
                <a:solidFill>
                  <a:srgbClr val="324C7F"/>
                </a:solidFill>
                <a:highlight>
                  <a:srgbClr val="FFC000"/>
                </a:highlight>
                <a:latin typeface="Century Gothic" panose="020B0502020202020204" pitchFamily="34" charset="0"/>
              </a:rPr>
              <a:t>R-K</a:t>
            </a:r>
            <a:r>
              <a:rPr lang="en-ID" sz="2400" b="1" i="1" dirty="0">
                <a:solidFill>
                  <a:srgbClr val="324C7F"/>
                </a:solidFill>
                <a:latin typeface="Century Gothic" panose="020B0502020202020204" pitchFamily="34" charset="0"/>
              </a:rPr>
              <a:t>) </a:t>
            </a:r>
            <a:r>
              <a:rPr lang="id-ID" sz="2400" b="1" i="1" dirty="0">
                <a:solidFill>
                  <a:srgbClr val="C8413A"/>
                </a:solidFill>
                <a:latin typeface="Century Gothic" panose="020B0502020202020204" pitchFamily="34" charset="0"/>
              </a:rPr>
              <a:t>~</a:t>
            </a:r>
            <a:r>
              <a:rPr lang="id-ID" sz="2400" b="1" i="1" dirty="0">
                <a:solidFill>
                  <a:srgbClr val="324C7F"/>
                </a:solidFill>
                <a:latin typeface="Century Gothic" panose="020B0502020202020204" pitchFamily="34" charset="0"/>
              </a:rPr>
              <a:t> </a:t>
            </a:r>
            <a:r>
              <a:rPr lang="en-US" sz="2400" b="1" i="1" dirty="0">
                <a:solidFill>
                  <a:srgbClr val="FFC000"/>
                </a:solidFill>
                <a:latin typeface="Century Gothic" panose="020B0502020202020204" pitchFamily="34" charset="0"/>
              </a:rPr>
              <a:t>RISPRO</a:t>
            </a:r>
            <a:r>
              <a:rPr lang="en-US" sz="2400" b="1" i="1" dirty="0">
                <a:solidFill>
                  <a:srgbClr val="324C7F"/>
                </a:solidFill>
                <a:latin typeface="Century Gothic" panose="020B0502020202020204" pitchFamily="34" charset="0"/>
              </a:rPr>
              <a:t> </a:t>
            </a:r>
            <a:r>
              <a:rPr lang="en-US" sz="2400" b="1" i="1" dirty="0" err="1">
                <a:solidFill>
                  <a:srgbClr val="324C7F"/>
                </a:solidFill>
                <a:latin typeface="Century Gothic" panose="020B0502020202020204" pitchFamily="34" charset="0"/>
              </a:rPr>
              <a:t>Invitasi</a:t>
            </a:r>
            <a:r>
              <a:rPr lang="en-US" sz="2400" b="1" i="1" dirty="0">
                <a:solidFill>
                  <a:srgbClr val="324C7F"/>
                </a:solidFill>
                <a:latin typeface="Century Gothic" panose="020B0502020202020204" pitchFamily="34" charset="0"/>
              </a:rPr>
              <a:t> (</a:t>
            </a:r>
            <a:r>
              <a:rPr lang="en-US" sz="2400" b="1" i="1" dirty="0">
                <a:solidFill>
                  <a:srgbClr val="FFC000"/>
                </a:solidFill>
                <a:highlight>
                  <a:srgbClr val="0000FF"/>
                </a:highlight>
                <a:latin typeface="Century Gothic" panose="020B0502020202020204" pitchFamily="34" charset="0"/>
              </a:rPr>
              <a:t>R-I</a:t>
            </a:r>
            <a:r>
              <a:rPr lang="en-US" sz="2400" b="1" i="1" dirty="0">
                <a:solidFill>
                  <a:srgbClr val="324C7F"/>
                </a:solidFill>
                <a:latin typeface="Century Gothic" panose="020B0502020202020204" pitchFamily="34" charset="0"/>
              </a:rPr>
              <a:t>)</a:t>
            </a:r>
            <a:endParaRPr lang="id-ID" sz="2400" dirty="0">
              <a:solidFill>
                <a:srgbClr val="324C7F"/>
              </a:solidFill>
              <a:latin typeface="Century Gothic" panose="020B0502020202020204" pitchFamily="34" charset="0"/>
            </a:endParaRPr>
          </a:p>
        </p:txBody>
      </p:sp>
      <p:sp>
        <p:nvSpPr>
          <p:cNvPr id="52" name="Footer Placeholder 6">
            <a:extLst>
              <a:ext uri="{FF2B5EF4-FFF2-40B4-BE49-F238E27FC236}">
                <a16:creationId xmlns:a16="http://schemas.microsoft.com/office/drawing/2014/main" xmlns="" id="{DF0E8C9D-4472-4B79-8E7F-15309B3A609F}"/>
              </a:ext>
            </a:extLst>
          </p:cNvPr>
          <p:cNvSpPr>
            <a:spLocks noGrp="1"/>
          </p:cNvSpPr>
          <p:nvPr>
            <p:ph type="ftr" sz="quarter" idx="3"/>
          </p:nvPr>
        </p:nvSpPr>
        <p:spPr>
          <a:xfrm>
            <a:off x="1743075" y="6510336"/>
            <a:ext cx="2228850" cy="365125"/>
          </a:xfrm>
        </p:spPr>
        <p:txBody>
          <a:bodyPr/>
          <a:lstStyle/>
          <a:p>
            <a:r>
              <a:rPr lang="en-US" dirty="0"/>
              <a:t>www.lpdp.kemenkeu.go.id</a:t>
            </a:r>
          </a:p>
        </p:txBody>
      </p:sp>
      <p:sp>
        <p:nvSpPr>
          <p:cNvPr id="5" name="Rectangle 4">
            <a:extLst>
              <a:ext uri="{FF2B5EF4-FFF2-40B4-BE49-F238E27FC236}">
                <a16:creationId xmlns:a16="http://schemas.microsoft.com/office/drawing/2014/main" xmlns="" id="{6A83993D-6668-40F4-A845-AC0633D51EC2}"/>
              </a:ext>
            </a:extLst>
          </p:cNvPr>
          <p:cNvSpPr/>
          <p:nvPr/>
        </p:nvSpPr>
        <p:spPr>
          <a:xfrm>
            <a:off x="10033443" y="1511203"/>
            <a:ext cx="1931347" cy="4339510"/>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28600" indent="-228600">
              <a:buFont typeface="+mj-lt"/>
              <a:buAutoNum type="arabicPeriod"/>
            </a:pPr>
            <a:r>
              <a:rPr lang="id-ID" sz="1400" b="1" i="1" dirty="0">
                <a:solidFill>
                  <a:srgbClr val="324C7F"/>
                </a:solidFill>
                <a:latin typeface="Century Gothic" panose="020B0502020202020204" pitchFamily="34" charset="0"/>
                <a:cs typeface="Segoe UI" panose="020B0502040204020203" pitchFamily="34" charset="0"/>
              </a:rPr>
              <a:t>Produk atau teknologi layak komersial;</a:t>
            </a:r>
          </a:p>
          <a:p>
            <a:pPr marL="228600" indent="-228600">
              <a:buFont typeface="+mj-lt"/>
              <a:buAutoNum type="arabicPeriod"/>
            </a:pPr>
            <a:r>
              <a:rPr lang="id-ID" sz="1400" b="1" i="1" dirty="0">
                <a:solidFill>
                  <a:srgbClr val="324C7F"/>
                </a:solidFill>
                <a:latin typeface="Century Gothic" panose="020B0502020202020204" pitchFamily="34" charset="0"/>
                <a:cs typeface="Segoe UI" panose="020B0502040204020203" pitchFamily="34" charset="0"/>
              </a:rPr>
              <a:t>Naskah Akademik Kebijakan; </a:t>
            </a:r>
          </a:p>
          <a:p>
            <a:pPr marL="228600" indent="-228600">
              <a:buFont typeface="+mj-lt"/>
              <a:buAutoNum type="arabicPeriod"/>
            </a:pPr>
            <a:r>
              <a:rPr lang="id-ID" sz="1400" b="1" i="1" dirty="0">
                <a:solidFill>
                  <a:srgbClr val="324C7F"/>
                </a:solidFill>
                <a:latin typeface="Century Gothic" panose="020B0502020202020204" pitchFamily="34" charset="0"/>
                <a:cs typeface="Segoe UI" panose="020B0502040204020203" pitchFamily="34" charset="0"/>
              </a:rPr>
              <a:t>Modul Model/Tata Kelola; </a:t>
            </a:r>
          </a:p>
          <a:p>
            <a:pPr marL="228600" indent="-228600">
              <a:buFont typeface="+mj-lt"/>
              <a:buAutoNum type="arabicPeriod"/>
            </a:pPr>
            <a:r>
              <a:rPr lang="id-ID" sz="1400" b="1" i="1" dirty="0">
                <a:solidFill>
                  <a:srgbClr val="324C7F"/>
                </a:solidFill>
                <a:latin typeface="Century Gothic" panose="020B0502020202020204" pitchFamily="34" charset="0"/>
                <a:cs typeface="Segoe UI" panose="020B0502040204020203" pitchFamily="34" charset="0"/>
              </a:rPr>
              <a:t>Kekayaan Intelektual (KI);</a:t>
            </a:r>
          </a:p>
          <a:p>
            <a:pPr marL="228600" indent="-228600">
              <a:buFont typeface="+mj-lt"/>
              <a:buAutoNum type="arabicPeriod"/>
            </a:pPr>
            <a:r>
              <a:rPr lang="id-ID" sz="1400" b="1" i="1" dirty="0">
                <a:solidFill>
                  <a:srgbClr val="324C7F"/>
                </a:solidFill>
                <a:latin typeface="Century Gothic" panose="020B0502020202020204" pitchFamily="34" charset="0"/>
                <a:cs typeface="Segoe UI" panose="020B0502040204020203" pitchFamily="34" charset="0"/>
              </a:rPr>
              <a:t>Publikasi</a:t>
            </a:r>
          </a:p>
          <a:p>
            <a:pPr marL="228600" indent="-228600">
              <a:buFont typeface="+mj-lt"/>
              <a:buAutoNum type="arabicPeriod"/>
            </a:pPr>
            <a:endParaRPr lang="id-ID" sz="1200" b="1" dirty="0">
              <a:solidFill>
                <a:srgbClr val="324C7F"/>
              </a:solidFill>
              <a:latin typeface="Century Gothic" panose="020B0502020202020204" pitchFamily="34" charset="0"/>
              <a:cs typeface="Segoe UI" panose="020B0502040204020203" pitchFamily="34" charset="0"/>
            </a:endParaRPr>
          </a:p>
          <a:p>
            <a:pPr marL="228600" indent="-228600">
              <a:buFont typeface="+mj-lt"/>
              <a:buAutoNum type="arabicPeriod"/>
            </a:pPr>
            <a:endParaRPr lang="id-ID" sz="1200" b="1" dirty="0">
              <a:solidFill>
                <a:srgbClr val="324C7F"/>
              </a:solidFill>
              <a:latin typeface="Century Gothic" panose="020B0502020202020204" pitchFamily="34" charset="0"/>
              <a:cs typeface="Segoe UI" panose="020B0502040204020203" pitchFamily="34" charset="0"/>
            </a:endParaRPr>
          </a:p>
          <a:p>
            <a:pPr algn="ctr"/>
            <a:endParaRPr lang="id-ID" b="1" dirty="0">
              <a:solidFill>
                <a:srgbClr val="324C7F"/>
              </a:solidFill>
              <a:latin typeface="Segoe UI" panose="020B0502040204020203" pitchFamily="34" charset="0"/>
              <a:cs typeface="Segoe UI" panose="020B0502040204020203" pitchFamily="34" charset="0"/>
            </a:endParaRPr>
          </a:p>
        </p:txBody>
      </p:sp>
      <p:sp>
        <p:nvSpPr>
          <p:cNvPr id="27" name="Rectangle 26">
            <a:extLst>
              <a:ext uri="{FF2B5EF4-FFF2-40B4-BE49-F238E27FC236}">
                <a16:creationId xmlns:a16="http://schemas.microsoft.com/office/drawing/2014/main" xmlns="" id="{8DC80298-9112-4F4F-80C3-B32B3DF7372F}"/>
              </a:ext>
            </a:extLst>
          </p:cNvPr>
          <p:cNvSpPr/>
          <p:nvPr/>
        </p:nvSpPr>
        <p:spPr>
          <a:xfrm>
            <a:off x="119811" y="762150"/>
            <a:ext cx="3600000" cy="2700000"/>
          </a:xfrm>
          <a:prstGeom prst="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id-ID" sz="1200" b="1" dirty="0">
                <a:solidFill>
                  <a:schemeClr val="tx1"/>
                </a:solidFill>
                <a:latin typeface="Century Gothic" panose="020B0502020202020204" pitchFamily="34" charset="0"/>
              </a:rPr>
              <a:t>TKT : </a:t>
            </a:r>
          </a:p>
          <a:p>
            <a:pPr algn="r"/>
            <a:r>
              <a:rPr lang="id-ID" sz="1200" dirty="0">
                <a:solidFill>
                  <a:schemeClr val="tx1"/>
                </a:solidFill>
                <a:latin typeface="Century Gothic" panose="020B0502020202020204" pitchFamily="34" charset="0"/>
              </a:rPr>
              <a:t>TKT level 5</a:t>
            </a:r>
          </a:p>
          <a:p>
            <a:pPr algn="r"/>
            <a:r>
              <a:rPr lang="id-ID" sz="1200" b="1" dirty="0">
                <a:solidFill>
                  <a:schemeClr val="tx1"/>
                </a:solidFill>
                <a:latin typeface="Century Gothic" panose="020B0502020202020204" pitchFamily="34" charset="0"/>
              </a:rPr>
              <a:t>HKI :</a:t>
            </a:r>
          </a:p>
          <a:p>
            <a:pPr algn="r"/>
            <a:r>
              <a:rPr lang="id-ID" sz="1200" dirty="0">
                <a:solidFill>
                  <a:schemeClr val="tx1"/>
                </a:solidFill>
                <a:latin typeface="Century Gothic" panose="020B0502020202020204" pitchFamily="34" charset="0"/>
              </a:rPr>
              <a:t>Wajib Memiliki HKI yang Relevan</a:t>
            </a:r>
          </a:p>
          <a:p>
            <a:pPr algn="r"/>
            <a:r>
              <a:rPr lang="id-ID" sz="1200" b="1" dirty="0">
                <a:solidFill>
                  <a:schemeClr val="tx1"/>
                </a:solidFill>
                <a:latin typeface="Century Gothic" panose="020B0502020202020204" pitchFamily="34" charset="0"/>
              </a:rPr>
              <a:t>Fokus : </a:t>
            </a:r>
          </a:p>
          <a:p>
            <a:pPr algn="r"/>
            <a:r>
              <a:rPr lang="id-ID" sz="1200" dirty="0">
                <a:solidFill>
                  <a:schemeClr val="tx1"/>
                </a:solidFill>
                <a:latin typeface="Century Gothic" panose="020B0502020202020204" pitchFamily="34" charset="0"/>
              </a:rPr>
              <a:t>RIRN 11 Fokus riset</a:t>
            </a:r>
          </a:p>
          <a:p>
            <a:pPr algn="r"/>
            <a:r>
              <a:rPr lang="id-ID" sz="1200" b="1" dirty="0">
                <a:solidFill>
                  <a:schemeClr val="tx1"/>
                </a:solidFill>
                <a:latin typeface="Century Gothic" panose="020B0502020202020204" pitchFamily="34" charset="0"/>
              </a:rPr>
              <a:t>Pengusul : </a:t>
            </a:r>
          </a:p>
          <a:p>
            <a:pPr algn="r"/>
            <a:r>
              <a:rPr lang="id-ID" sz="1200" dirty="0">
                <a:solidFill>
                  <a:schemeClr val="tx1"/>
                </a:solidFill>
                <a:latin typeface="Century Gothic" panose="020B0502020202020204" pitchFamily="34" charset="0"/>
              </a:rPr>
              <a:t>Diketuai oleh Doktor/Setara</a:t>
            </a:r>
          </a:p>
          <a:p>
            <a:pPr algn="r"/>
            <a:r>
              <a:rPr lang="id-ID" sz="1200" b="1" dirty="0">
                <a:solidFill>
                  <a:schemeClr val="tx1"/>
                </a:solidFill>
                <a:latin typeface="Century Gothic" panose="020B0502020202020204" pitchFamily="34" charset="0"/>
              </a:rPr>
              <a:t>Mitra : </a:t>
            </a:r>
          </a:p>
          <a:p>
            <a:pPr algn="r"/>
            <a:r>
              <a:rPr lang="id-ID" sz="1200" dirty="0">
                <a:solidFill>
                  <a:schemeClr val="tx1"/>
                </a:solidFill>
                <a:latin typeface="Century Gothic" panose="020B0502020202020204" pitchFamily="34" charset="0"/>
              </a:rPr>
              <a:t>Wajib saat Proposal</a:t>
            </a:r>
          </a:p>
          <a:p>
            <a:pPr algn="r"/>
            <a:r>
              <a:rPr lang="id-ID" sz="1200" b="1" dirty="0">
                <a:solidFill>
                  <a:schemeClr val="tx1"/>
                </a:solidFill>
                <a:latin typeface="Century Gothic" panose="020B0502020202020204" pitchFamily="34" charset="0"/>
              </a:rPr>
              <a:t>Asal Institusi : </a:t>
            </a:r>
          </a:p>
          <a:p>
            <a:pPr algn="r"/>
            <a:r>
              <a:rPr lang="id-ID" sz="1200" dirty="0">
                <a:solidFill>
                  <a:schemeClr val="tx1"/>
                </a:solidFill>
                <a:latin typeface="Century Gothic" panose="020B0502020202020204" pitchFamily="34" charset="0"/>
              </a:rPr>
              <a:t>K/L, Pemda, Perguruan Tinggi, Industri, atau Ormas yang memiliki lembaga penelitian atau pengembangan, atau sejenisnya</a:t>
            </a:r>
            <a:endParaRPr lang="en-US" sz="1100" b="1" dirty="0">
              <a:solidFill>
                <a:schemeClr val="tx1"/>
              </a:solidFill>
              <a:latin typeface="Century Gothic" panose="020B0502020202020204" pitchFamily="34" charset="0"/>
            </a:endParaRPr>
          </a:p>
        </p:txBody>
      </p:sp>
      <p:sp>
        <p:nvSpPr>
          <p:cNvPr id="41" name="Rectangle 40">
            <a:extLst>
              <a:ext uri="{FF2B5EF4-FFF2-40B4-BE49-F238E27FC236}">
                <a16:creationId xmlns:a16="http://schemas.microsoft.com/office/drawing/2014/main" xmlns="" id="{384213F1-D5F6-4E54-BC0E-909B3ECF7D9A}"/>
              </a:ext>
            </a:extLst>
          </p:cNvPr>
          <p:cNvSpPr/>
          <p:nvPr/>
        </p:nvSpPr>
        <p:spPr>
          <a:xfrm>
            <a:off x="119811" y="3823861"/>
            <a:ext cx="3600000" cy="2640072"/>
          </a:xfrm>
          <a:prstGeom prst="rect">
            <a:avLst/>
          </a:prstGeom>
          <a:noFill/>
          <a:ln>
            <a:solidFill>
              <a:srgbClr val="324C7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r"/>
            <a:r>
              <a:rPr lang="id-ID" sz="1200" b="1" dirty="0">
                <a:solidFill>
                  <a:schemeClr val="tx1"/>
                </a:solidFill>
                <a:latin typeface="Century Gothic" panose="020B0502020202020204" pitchFamily="34" charset="0"/>
              </a:rPr>
              <a:t>TKT : </a:t>
            </a:r>
          </a:p>
          <a:p>
            <a:pPr algn="r"/>
            <a:r>
              <a:rPr lang="id-ID" sz="1200" i="1" dirty="0">
                <a:solidFill>
                  <a:schemeClr val="tx1"/>
                </a:solidFill>
                <a:latin typeface="Century Gothic" panose="020B0502020202020204" pitchFamily="34" charset="0"/>
              </a:rPr>
              <a:t>No Minimum Level</a:t>
            </a:r>
          </a:p>
          <a:p>
            <a:pPr algn="r"/>
            <a:r>
              <a:rPr lang="id-ID" sz="1200" b="1" dirty="0">
                <a:solidFill>
                  <a:schemeClr val="tx1"/>
                </a:solidFill>
                <a:latin typeface="Century Gothic" panose="020B0502020202020204" pitchFamily="34" charset="0"/>
              </a:rPr>
              <a:t>HKI :</a:t>
            </a:r>
          </a:p>
          <a:p>
            <a:pPr algn="r"/>
            <a:r>
              <a:rPr lang="id-ID" sz="1200" dirty="0">
                <a:solidFill>
                  <a:schemeClr val="tx1"/>
                </a:solidFill>
                <a:latin typeface="Century Gothic" panose="020B0502020202020204" pitchFamily="34" charset="0"/>
              </a:rPr>
              <a:t>Opsional Memiliki HKI yang Relevan</a:t>
            </a:r>
          </a:p>
          <a:p>
            <a:pPr algn="r"/>
            <a:r>
              <a:rPr lang="id-ID" sz="1200" b="1" dirty="0">
                <a:solidFill>
                  <a:schemeClr val="tx1"/>
                </a:solidFill>
                <a:latin typeface="Century Gothic" panose="020B0502020202020204" pitchFamily="34" charset="0"/>
              </a:rPr>
              <a:t>Fokus : </a:t>
            </a:r>
          </a:p>
          <a:p>
            <a:pPr algn="r"/>
            <a:r>
              <a:rPr lang="id-ID" sz="1200" dirty="0">
                <a:solidFill>
                  <a:schemeClr val="tx1"/>
                </a:solidFill>
                <a:latin typeface="Century Gothic" panose="020B0502020202020204" pitchFamily="34" charset="0"/>
              </a:rPr>
              <a:t>KenLis, Farmasi &amp;Alkes, Industry 4.0</a:t>
            </a:r>
          </a:p>
          <a:p>
            <a:pPr algn="r"/>
            <a:r>
              <a:rPr lang="id-ID" sz="1200" b="1" dirty="0">
                <a:solidFill>
                  <a:schemeClr val="tx1"/>
                </a:solidFill>
                <a:latin typeface="Century Gothic" panose="020B0502020202020204" pitchFamily="34" charset="0"/>
              </a:rPr>
              <a:t>Pengusul : </a:t>
            </a:r>
          </a:p>
          <a:p>
            <a:pPr algn="r"/>
            <a:r>
              <a:rPr lang="id-ID" sz="1200" dirty="0">
                <a:solidFill>
                  <a:schemeClr val="tx1"/>
                </a:solidFill>
                <a:latin typeface="Century Gothic" panose="020B0502020202020204" pitchFamily="34" charset="0"/>
              </a:rPr>
              <a:t>Diutamakan diketuai oleh Doktor</a:t>
            </a:r>
          </a:p>
          <a:p>
            <a:pPr algn="r"/>
            <a:r>
              <a:rPr lang="id-ID" sz="1200" b="1" dirty="0">
                <a:solidFill>
                  <a:schemeClr val="tx1"/>
                </a:solidFill>
                <a:latin typeface="Century Gothic" panose="020B0502020202020204" pitchFamily="34" charset="0"/>
              </a:rPr>
              <a:t>Mitra : </a:t>
            </a:r>
          </a:p>
          <a:p>
            <a:pPr algn="r"/>
            <a:r>
              <a:rPr lang="id-ID" sz="1200" dirty="0">
                <a:solidFill>
                  <a:schemeClr val="tx1"/>
                </a:solidFill>
                <a:latin typeface="Century Gothic" panose="020B0502020202020204" pitchFamily="34" charset="0"/>
              </a:rPr>
              <a:t>Opsional saat Proposal</a:t>
            </a:r>
          </a:p>
          <a:p>
            <a:pPr algn="r"/>
            <a:r>
              <a:rPr lang="id-ID" sz="1200" b="1" dirty="0">
                <a:solidFill>
                  <a:schemeClr val="tx1"/>
                </a:solidFill>
                <a:latin typeface="Century Gothic" panose="020B0502020202020204" pitchFamily="34" charset="0"/>
              </a:rPr>
              <a:t>Asal Institusi : </a:t>
            </a:r>
          </a:p>
          <a:p>
            <a:pPr algn="r"/>
            <a:r>
              <a:rPr lang="id-ID" sz="1200" dirty="0">
                <a:solidFill>
                  <a:schemeClr val="tx1"/>
                </a:solidFill>
                <a:latin typeface="Century Gothic" panose="020B0502020202020204" pitchFamily="34" charset="0"/>
              </a:rPr>
              <a:t>Pusat Unggulan Iptek (PUI),</a:t>
            </a:r>
          </a:p>
          <a:p>
            <a:pPr algn="r"/>
            <a:r>
              <a:rPr lang="id-ID" sz="1200" dirty="0">
                <a:solidFill>
                  <a:schemeClr val="tx1"/>
                </a:solidFill>
                <a:latin typeface="Century Gothic" panose="020B0502020202020204" pitchFamily="34" charset="0"/>
              </a:rPr>
              <a:t>Perguruan Tinggi Klaster Riset Mandiri, dan dengan riset unggulan sesuai tema.</a:t>
            </a:r>
          </a:p>
          <a:p>
            <a:endParaRPr lang="en-US" sz="1100" b="1" dirty="0">
              <a:solidFill>
                <a:schemeClr val="tx1"/>
              </a:solidFill>
              <a:latin typeface="Century Gothic" panose="020B0502020202020204" pitchFamily="34" charset="0"/>
            </a:endParaRPr>
          </a:p>
        </p:txBody>
      </p:sp>
      <p:sp>
        <p:nvSpPr>
          <p:cNvPr id="42" name="Snip Single Corner Rectangle 32">
            <a:extLst>
              <a:ext uri="{FF2B5EF4-FFF2-40B4-BE49-F238E27FC236}">
                <a16:creationId xmlns:a16="http://schemas.microsoft.com/office/drawing/2014/main" xmlns="" id="{76A2FE8C-5002-430A-BFB3-48F7B5B4D99D}"/>
              </a:ext>
            </a:extLst>
          </p:cNvPr>
          <p:cNvSpPr/>
          <p:nvPr/>
        </p:nvSpPr>
        <p:spPr>
          <a:xfrm>
            <a:off x="994090" y="3457572"/>
            <a:ext cx="1851441" cy="371368"/>
          </a:xfrm>
          <a:prstGeom prst="snip1Rect">
            <a:avLst/>
          </a:prstGeom>
          <a:noFill/>
        </p:spPr>
        <p:txBody>
          <a:bodyPr wrap="square">
            <a:spAutoFit/>
          </a:bodyPr>
          <a:lstStyle/>
          <a:p>
            <a:pPr algn="ctr" defTabSz="844550">
              <a:lnSpc>
                <a:spcPct val="90000"/>
              </a:lnSpc>
              <a:spcBef>
                <a:spcPct val="0"/>
              </a:spcBef>
              <a:spcAft>
                <a:spcPts val="1200"/>
              </a:spcAft>
              <a:defRPr/>
            </a:pPr>
            <a:r>
              <a:rPr lang="id-ID" b="1" i="1" dirty="0">
                <a:solidFill>
                  <a:srgbClr val="C00000"/>
                </a:solidFill>
                <a:latin typeface="Century Gothic" panose="020B0502020202020204" pitchFamily="34" charset="0"/>
                <a:cs typeface="Segoe UI" panose="020B0502040204020203" pitchFamily="34" charset="0"/>
              </a:rPr>
              <a:t>I N P U T</a:t>
            </a:r>
            <a:endParaRPr lang="en-US" b="1" i="1" dirty="0">
              <a:solidFill>
                <a:srgbClr val="C00000"/>
              </a:solidFill>
              <a:latin typeface="Century Gothic" panose="020B0502020202020204" pitchFamily="34" charset="0"/>
              <a:cs typeface="Segoe UI" panose="020B0502040204020203" pitchFamily="34" charset="0"/>
            </a:endParaRPr>
          </a:p>
        </p:txBody>
      </p:sp>
      <p:sp>
        <p:nvSpPr>
          <p:cNvPr id="43" name="Snip Single Corner Rectangle 32">
            <a:extLst>
              <a:ext uri="{FF2B5EF4-FFF2-40B4-BE49-F238E27FC236}">
                <a16:creationId xmlns:a16="http://schemas.microsoft.com/office/drawing/2014/main" xmlns="" id="{1E604CAF-3AAA-441E-9EC9-FB16F8E23285}"/>
              </a:ext>
            </a:extLst>
          </p:cNvPr>
          <p:cNvSpPr/>
          <p:nvPr/>
        </p:nvSpPr>
        <p:spPr>
          <a:xfrm>
            <a:off x="227210" y="858649"/>
            <a:ext cx="2245402" cy="371368"/>
          </a:xfrm>
          <a:prstGeom prst="snip1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defTabSz="844550">
              <a:lnSpc>
                <a:spcPct val="90000"/>
              </a:lnSpc>
              <a:spcBef>
                <a:spcPct val="0"/>
              </a:spcBef>
              <a:spcAft>
                <a:spcPts val="1200"/>
              </a:spcAft>
              <a:defRPr/>
            </a:pPr>
            <a:r>
              <a:rPr lang="id-ID" b="1" dirty="0">
                <a:solidFill>
                  <a:srgbClr val="324C7F"/>
                </a:solidFill>
                <a:latin typeface="Century Gothic" panose="020B0502020202020204" pitchFamily="34" charset="0"/>
                <a:cs typeface="Segoe UI" panose="020B0502040204020203" pitchFamily="34" charset="0"/>
              </a:rPr>
              <a:t>RISPRO-Kompetisi</a:t>
            </a:r>
            <a:endParaRPr lang="en-US" b="1" dirty="0">
              <a:solidFill>
                <a:srgbClr val="324C7F"/>
              </a:solidFill>
              <a:latin typeface="Century Gothic" panose="020B0502020202020204" pitchFamily="34" charset="0"/>
              <a:cs typeface="Segoe UI" panose="020B0502040204020203" pitchFamily="34" charset="0"/>
            </a:endParaRPr>
          </a:p>
        </p:txBody>
      </p:sp>
      <p:sp>
        <p:nvSpPr>
          <p:cNvPr id="44" name="Snip Single Corner Rectangle 32">
            <a:extLst>
              <a:ext uri="{FF2B5EF4-FFF2-40B4-BE49-F238E27FC236}">
                <a16:creationId xmlns:a16="http://schemas.microsoft.com/office/drawing/2014/main" xmlns="" id="{9B637701-F9C5-4C4D-9B21-BA1A0CEC40D0}"/>
              </a:ext>
            </a:extLst>
          </p:cNvPr>
          <p:cNvSpPr/>
          <p:nvPr/>
        </p:nvSpPr>
        <p:spPr>
          <a:xfrm>
            <a:off x="227210" y="3925439"/>
            <a:ext cx="1989518" cy="371368"/>
          </a:xfrm>
          <a:prstGeom prst="snip1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defTabSz="844550">
              <a:lnSpc>
                <a:spcPct val="90000"/>
              </a:lnSpc>
              <a:spcBef>
                <a:spcPct val="0"/>
              </a:spcBef>
              <a:spcAft>
                <a:spcPts val="1200"/>
              </a:spcAft>
              <a:defRPr/>
            </a:pPr>
            <a:r>
              <a:rPr lang="id-ID" b="1" dirty="0">
                <a:solidFill>
                  <a:srgbClr val="FFC000"/>
                </a:solidFill>
                <a:latin typeface="Century Gothic" panose="020B0502020202020204" pitchFamily="34" charset="0"/>
                <a:cs typeface="Segoe UI" panose="020B0502040204020203" pitchFamily="34" charset="0"/>
              </a:rPr>
              <a:t>RISPRO-INVITASI</a:t>
            </a:r>
            <a:endParaRPr lang="en-US" b="1" dirty="0">
              <a:solidFill>
                <a:srgbClr val="FFC000"/>
              </a:solidFill>
              <a:latin typeface="Century Gothic" panose="020B0502020202020204" pitchFamily="34" charset="0"/>
              <a:cs typeface="Segoe UI" panose="020B0502040204020203" pitchFamily="34" charset="0"/>
            </a:endParaRPr>
          </a:p>
        </p:txBody>
      </p:sp>
      <p:sp>
        <p:nvSpPr>
          <p:cNvPr id="51" name="Snip Single Corner Rectangle 32">
            <a:extLst>
              <a:ext uri="{FF2B5EF4-FFF2-40B4-BE49-F238E27FC236}">
                <a16:creationId xmlns:a16="http://schemas.microsoft.com/office/drawing/2014/main" xmlns="" id="{A610B172-2199-43F5-9AA0-423A3231AEB9}"/>
              </a:ext>
            </a:extLst>
          </p:cNvPr>
          <p:cNvSpPr/>
          <p:nvPr/>
        </p:nvSpPr>
        <p:spPr>
          <a:xfrm>
            <a:off x="6119389" y="3451323"/>
            <a:ext cx="1851441" cy="371368"/>
          </a:xfrm>
          <a:prstGeom prst="snip1Rect">
            <a:avLst/>
          </a:prstGeom>
          <a:noFill/>
        </p:spPr>
        <p:txBody>
          <a:bodyPr wrap="square">
            <a:spAutoFit/>
          </a:bodyPr>
          <a:lstStyle/>
          <a:p>
            <a:pPr algn="ctr" defTabSz="844550">
              <a:lnSpc>
                <a:spcPct val="90000"/>
              </a:lnSpc>
              <a:spcBef>
                <a:spcPct val="0"/>
              </a:spcBef>
              <a:spcAft>
                <a:spcPts val="1200"/>
              </a:spcAft>
              <a:defRPr/>
            </a:pPr>
            <a:r>
              <a:rPr lang="id-ID" b="1" i="1" dirty="0">
                <a:solidFill>
                  <a:srgbClr val="C00000"/>
                </a:solidFill>
                <a:latin typeface="Century Gothic" panose="020B0502020202020204" pitchFamily="34" charset="0"/>
                <a:cs typeface="Segoe UI" panose="020B0502040204020203" pitchFamily="34" charset="0"/>
              </a:rPr>
              <a:t>P R O C E S S</a:t>
            </a:r>
            <a:endParaRPr lang="en-US" b="1" i="1" dirty="0">
              <a:solidFill>
                <a:srgbClr val="C00000"/>
              </a:solidFill>
              <a:latin typeface="Century Gothic" panose="020B0502020202020204" pitchFamily="34" charset="0"/>
              <a:cs typeface="Segoe UI" panose="020B0502040204020203" pitchFamily="34" charset="0"/>
            </a:endParaRPr>
          </a:p>
        </p:txBody>
      </p:sp>
      <p:grpSp>
        <p:nvGrpSpPr>
          <p:cNvPr id="8" name="Group 7">
            <a:extLst>
              <a:ext uri="{FF2B5EF4-FFF2-40B4-BE49-F238E27FC236}">
                <a16:creationId xmlns:a16="http://schemas.microsoft.com/office/drawing/2014/main" xmlns="" id="{4F2F12F3-0827-44F3-BB4D-F6C798115EBC}"/>
              </a:ext>
            </a:extLst>
          </p:cNvPr>
          <p:cNvGrpSpPr/>
          <p:nvPr/>
        </p:nvGrpSpPr>
        <p:grpSpPr>
          <a:xfrm>
            <a:off x="6119389" y="762150"/>
            <a:ext cx="3599999" cy="2700000"/>
            <a:chOff x="3971925" y="762150"/>
            <a:chExt cx="3599999" cy="2520000"/>
          </a:xfrm>
        </p:grpSpPr>
        <p:sp>
          <p:nvSpPr>
            <p:cNvPr id="47" name="Rectangle 46">
              <a:extLst>
                <a:ext uri="{FF2B5EF4-FFF2-40B4-BE49-F238E27FC236}">
                  <a16:creationId xmlns:a16="http://schemas.microsoft.com/office/drawing/2014/main" xmlns="" id="{F2A2AB22-428B-4443-BBA0-B251E7D9E492}"/>
                </a:ext>
              </a:extLst>
            </p:cNvPr>
            <p:cNvSpPr/>
            <p:nvPr/>
          </p:nvSpPr>
          <p:spPr>
            <a:xfrm>
              <a:off x="3971925" y="762150"/>
              <a:ext cx="1800000" cy="2520000"/>
            </a:xfrm>
            <a:prstGeom prst="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d-ID" sz="1200" b="1" u="sng" dirty="0">
                  <a:solidFill>
                    <a:schemeClr val="tx1"/>
                  </a:solidFill>
                  <a:latin typeface="Century Gothic" panose="020B0502020202020204" pitchFamily="34" charset="0"/>
                </a:rPr>
                <a:t>RISPRO </a:t>
              </a:r>
            </a:p>
            <a:p>
              <a:r>
                <a:rPr lang="id-ID" sz="1200" b="1" u="sng" dirty="0">
                  <a:solidFill>
                    <a:schemeClr val="tx1"/>
                  </a:solidFill>
                  <a:latin typeface="Century Gothic" panose="020B0502020202020204" pitchFamily="34" charset="0"/>
                </a:rPr>
                <a:t>KOMERSIAL</a:t>
              </a:r>
            </a:p>
            <a:p>
              <a:endParaRPr lang="id-ID" sz="1200" b="1" dirty="0">
                <a:solidFill>
                  <a:schemeClr val="tx1"/>
                </a:solidFill>
                <a:latin typeface="Century Gothic" panose="020B0502020202020204" pitchFamily="34" charset="0"/>
              </a:endParaRPr>
            </a:p>
            <a:p>
              <a:r>
                <a:rPr lang="id-ID" sz="1200" b="1" dirty="0">
                  <a:solidFill>
                    <a:schemeClr val="tx1"/>
                  </a:solidFill>
                  <a:latin typeface="Century Gothic" panose="020B0502020202020204" pitchFamily="34" charset="0"/>
                </a:rPr>
                <a:t>Nilai Pendanaan : </a:t>
              </a:r>
            </a:p>
            <a:p>
              <a:r>
                <a:rPr lang="id-ID" sz="1200" dirty="0">
                  <a:solidFill>
                    <a:schemeClr val="tx1"/>
                  </a:solidFill>
                  <a:latin typeface="Century Gothic" panose="020B0502020202020204" pitchFamily="34" charset="0"/>
                </a:rPr>
                <a:t>Rp2M/tahun</a:t>
              </a:r>
            </a:p>
            <a:p>
              <a:endParaRPr lang="id-ID" sz="1200" b="1" dirty="0">
                <a:solidFill>
                  <a:schemeClr val="tx1"/>
                </a:solidFill>
                <a:latin typeface="Century Gothic" panose="020B0502020202020204" pitchFamily="34" charset="0"/>
              </a:endParaRPr>
            </a:p>
            <a:p>
              <a:r>
                <a:rPr lang="id-ID" sz="1200" b="1" dirty="0">
                  <a:solidFill>
                    <a:schemeClr val="tx1"/>
                  </a:solidFill>
                  <a:latin typeface="Century Gothic" panose="020B0502020202020204" pitchFamily="34" charset="0"/>
                </a:rPr>
                <a:t>Jangka Waktu : </a:t>
              </a:r>
            </a:p>
            <a:p>
              <a:r>
                <a:rPr lang="id-ID" sz="1200" dirty="0">
                  <a:solidFill>
                    <a:schemeClr val="tx1"/>
                  </a:solidFill>
                  <a:latin typeface="Century Gothic" panose="020B0502020202020204" pitchFamily="34" charset="0"/>
                </a:rPr>
                <a:t>3 + 1 Tahun </a:t>
              </a:r>
              <a:r>
                <a:rPr lang="id-ID" sz="1000" dirty="0">
                  <a:solidFill>
                    <a:schemeClr val="tx1"/>
                  </a:solidFill>
                  <a:latin typeface="Century Gothic" panose="020B0502020202020204" pitchFamily="34" charset="0"/>
                </a:rPr>
                <a:t>(persiapan alih teknologi/ pemanfaatan hasil riset) </a:t>
              </a:r>
            </a:p>
            <a:p>
              <a:endParaRPr lang="id-ID" sz="1200" b="1" dirty="0">
                <a:solidFill>
                  <a:schemeClr val="tx1"/>
                </a:solidFill>
                <a:latin typeface="Century Gothic" panose="020B0502020202020204" pitchFamily="34" charset="0"/>
              </a:endParaRPr>
            </a:p>
            <a:p>
              <a:r>
                <a:rPr lang="id-ID" sz="1200" b="1" dirty="0">
                  <a:solidFill>
                    <a:schemeClr val="tx1"/>
                  </a:solidFill>
                  <a:latin typeface="Century Gothic" panose="020B0502020202020204" pitchFamily="34" charset="0"/>
                </a:rPr>
                <a:t>Tahap </a:t>
              </a:r>
            </a:p>
            <a:p>
              <a:r>
                <a:rPr lang="id-ID" sz="1200" b="1" dirty="0">
                  <a:solidFill>
                    <a:schemeClr val="tx1"/>
                  </a:solidFill>
                  <a:latin typeface="Century Gothic" panose="020B0502020202020204" pitchFamily="34" charset="0"/>
                </a:rPr>
                <a:t>Pencairan Dana :</a:t>
              </a:r>
            </a:p>
            <a:p>
              <a:r>
                <a:rPr lang="id-ID" sz="1200" dirty="0">
                  <a:solidFill>
                    <a:schemeClr val="tx1"/>
                  </a:solidFill>
                  <a:latin typeface="Century Gothic" panose="020B0502020202020204" pitchFamily="34" charset="0"/>
                </a:rPr>
                <a:t>70% – 30%</a:t>
              </a:r>
            </a:p>
            <a:p>
              <a:endParaRPr lang="id-ID" sz="1200" dirty="0">
                <a:latin typeface="Arial" panose="020B0604020202020204" pitchFamily="34" charset="0"/>
              </a:endParaRPr>
            </a:p>
          </p:txBody>
        </p:sp>
        <p:sp>
          <p:nvSpPr>
            <p:cNvPr id="53" name="Rectangle 52">
              <a:extLst>
                <a:ext uri="{FF2B5EF4-FFF2-40B4-BE49-F238E27FC236}">
                  <a16:creationId xmlns:a16="http://schemas.microsoft.com/office/drawing/2014/main" xmlns="" id="{7DEFA56F-4532-49B3-B2D5-97B928F7ECD0}"/>
                </a:ext>
              </a:extLst>
            </p:cNvPr>
            <p:cNvSpPr/>
            <p:nvPr/>
          </p:nvSpPr>
          <p:spPr>
            <a:xfrm>
              <a:off x="5771924" y="762150"/>
              <a:ext cx="1800000" cy="2520000"/>
            </a:xfrm>
            <a:prstGeom prst="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d-ID" sz="1200" b="1" u="sng" dirty="0">
                  <a:solidFill>
                    <a:schemeClr val="tx1"/>
                  </a:solidFill>
                  <a:latin typeface="Century Gothic" panose="020B0502020202020204" pitchFamily="34" charset="0"/>
                </a:rPr>
                <a:t>RISPRO KEBIJAKAN/</a:t>
              </a:r>
            </a:p>
            <a:p>
              <a:r>
                <a:rPr lang="id-ID" sz="1200" b="1" u="sng" dirty="0">
                  <a:solidFill>
                    <a:schemeClr val="tx1"/>
                  </a:solidFill>
                  <a:latin typeface="Century Gothic" panose="020B0502020202020204" pitchFamily="34" charset="0"/>
                </a:rPr>
                <a:t>TATA KELOLA</a:t>
              </a:r>
            </a:p>
            <a:p>
              <a:endParaRPr lang="id-ID" sz="1200" b="1" dirty="0">
                <a:solidFill>
                  <a:schemeClr val="tx1"/>
                </a:solidFill>
                <a:latin typeface="Century Gothic" panose="020B0502020202020204" pitchFamily="34" charset="0"/>
              </a:endParaRPr>
            </a:p>
            <a:p>
              <a:r>
                <a:rPr lang="id-ID" sz="1200" b="1" dirty="0">
                  <a:solidFill>
                    <a:schemeClr val="tx1"/>
                  </a:solidFill>
                  <a:latin typeface="Century Gothic" panose="020B0502020202020204" pitchFamily="34" charset="0"/>
                </a:rPr>
                <a:t>Nilai Pendanaan : </a:t>
              </a:r>
            </a:p>
            <a:p>
              <a:r>
                <a:rPr lang="id-ID" sz="1200" dirty="0">
                  <a:solidFill>
                    <a:schemeClr val="tx1"/>
                  </a:solidFill>
                  <a:latin typeface="Century Gothic" panose="020B0502020202020204" pitchFamily="34" charset="0"/>
                </a:rPr>
                <a:t>Rp500jt/tahun</a:t>
              </a:r>
            </a:p>
            <a:p>
              <a:endParaRPr lang="id-ID" sz="1200" b="1" dirty="0">
                <a:solidFill>
                  <a:schemeClr val="tx1"/>
                </a:solidFill>
                <a:latin typeface="Century Gothic" panose="020B0502020202020204" pitchFamily="34" charset="0"/>
              </a:endParaRPr>
            </a:p>
            <a:p>
              <a:r>
                <a:rPr lang="id-ID" sz="1200" b="1" dirty="0">
                  <a:solidFill>
                    <a:schemeClr val="tx1"/>
                  </a:solidFill>
                  <a:latin typeface="Century Gothic" panose="020B0502020202020204" pitchFamily="34" charset="0"/>
                </a:rPr>
                <a:t>Jangka Waktu : </a:t>
              </a:r>
            </a:p>
            <a:p>
              <a:r>
                <a:rPr lang="id-ID" sz="1200" dirty="0">
                  <a:solidFill>
                    <a:schemeClr val="tx1"/>
                  </a:solidFill>
                  <a:latin typeface="Century Gothic" panose="020B0502020202020204" pitchFamily="34" charset="0"/>
                </a:rPr>
                <a:t>2 + 1 Tahun </a:t>
              </a:r>
              <a:r>
                <a:rPr lang="id-ID" sz="1000" dirty="0">
                  <a:solidFill>
                    <a:schemeClr val="tx1"/>
                  </a:solidFill>
                  <a:latin typeface="Century Gothic" panose="020B0502020202020204" pitchFamily="34" charset="0"/>
                </a:rPr>
                <a:t>(persiapan alih teknologi/ pemanfaatan hasil riset) </a:t>
              </a:r>
            </a:p>
            <a:p>
              <a:endParaRPr lang="id-ID" sz="1100" b="1" dirty="0">
                <a:solidFill>
                  <a:schemeClr val="tx1"/>
                </a:solidFill>
                <a:latin typeface="Century Gothic" panose="020B0502020202020204" pitchFamily="34" charset="0"/>
              </a:endParaRPr>
            </a:p>
            <a:p>
              <a:r>
                <a:rPr lang="id-ID" sz="1200" b="1" dirty="0">
                  <a:solidFill>
                    <a:schemeClr val="tx1"/>
                  </a:solidFill>
                  <a:latin typeface="Century Gothic" panose="020B0502020202020204" pitchFamily="34" charset="0"/>
                </a:rPr>
                <a:t>Tahap </a:t>
              </a:r>
            </a:p>
            <a:p>
              <a:r>
                <a:rPr lang="id-ID" sz="1200" b="1" dirty="0">
                  <a:solidFill>
                    <a:schemeClr val="tx1"/>
                  </a:solidFill>
                  <a:latin typeface="Century Gothic" panose="020B0502020202020204" pitchFamily="34" charset="0"/>
                </a:rPr>
                <a:t>Pencairan Dana :</a:t>
              </a:r>
            </a:p>
            <a:p>
              <a:r>
                <a:rPr lang="id-ID" sz="1200" dirty="0">
                  <a:solidFill>
                    <a:schemeClr val="tx1"/>
                  </a:solidFill>
                  <a:latin typeface="Century Gothic" panose="020B0502020202020204" pitchFamily="34" charset="0"/>
                </a:rPr>
                <a:t>70% – 30%</a:t>
              </a:r>
            </a:p>
            <a:p>
              <a:endParaRPr lang="id-ID" sz="1600" dirty="0">
                <a:latin typeface="Arial" panose="020B0604020202020204" pitchFamily="34" charset="0"/>
              </a:endParaRPr>
            </a:p>
          </p:txBody>
        </p:sp>
      </p:grpSp>
      <p:sp>
        <p:nvSpPr>
          <p:cNvPr id="56" name="Rectangle 55">
            <a:extLst>
              <a:ext uri="{FF2B5EF4-FFF2-40B4-BE49-F238E27FC236}">
                <a16:creationId xmlns:a16="http://schemas.microsoft.com/office/drawing/2014/main" xmlns="" id="{CFE00EF7-E453-4E2F-BC0F-B4B9FF653BBA}"/>
              </a:ext>
            </a:extLst>
          </p:cNvPr>
          <p:cNvSpPr/>
          <p:nvPr/>
        </p:nvSpPr>
        <p:spPr>
          <a:xfrm>
            <a:off x="6097584" y="3811865"/>
            <a:ext cx="3600000" cy="2645141"/>
          </a:xfrm>
          <a:prstGeom prst="rect">
            <a:avLst/>
          </a:prstGeom>
          <a:noFill/>
          <a:ln>
            <a:solidFill>
              <a:srgbClr val="324C7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id-ID" sz="1200" b="1" dirty="0">
                <a:solidFill>
                  <a:schemeClr val="tx1"/>
                </a:solidFill>
                <a:latin typeface="Century Gothic" panose="020B0502020202020204" pitchFamily="34" charset="0"/>
              </a:rPr>
              <a:t>Nilai Pendanaan : </a:t>
            </a:r>
          </a:p>
          <a:p>
            <a:r>
              <a:rPr lang="id-ID" sz="1200" dirty="0">
                <a:solidFill>
                  <a:schemeClr val="tx1"/>
                </a:solidFill>
                <a:latin typeface="Century Gothic" panose="020B0502020202020204" pitchFamily="34" charset="0"/>
              </a:rPr>
              <a:t>Sesuai kebutuhan &amp; output yang akan dihasilkan</a:t>
            </a:r>
          </a:p>
          <a:p>
            <a:endParaRPr lang="id-ID" sz="1200" b="1" dirty="0">
              <a:solidFill>
                <a:schemeClr val="tx1"/>
              </a:solidFill>
              <a:latin typeface="Century Gothic" panose="020B0502020202020204" pitchFamily="34" charset="0"/>
            </a:endParaRPr>
          </a:p>
          <a:p>
            <a:r>
              <a:rPr lang="id-ID" sz="1200" b="1" dirty="0">
                <a:solidFill>
                  <a:schemeClr val="tx1"/>
                </a:solidFill>
                <a:latin typeface="Century Gothic" panose="020B0502020202020204" pitchFamily="34" charset="0"/>
              </a:rPr>
              <a:t>Jangka Waktu : </a:t>
            </a:r>
          </a:p>
          <a:p>
            <a:r>
              <a:rPr lang="id-ID" sz="1200" dirty="0">
                <a:solidFill>
                  <a:schemeClr val="tx1"/>
                </a:solidFill>
                <a:latin typeface="Century Gothic" panose="020B0502020202020204" pitchFamily="34" charset="0"/>
              </a:rPr>
              <a:t>3 + 2 Tahun (persiapan alih teknologi/ pemanfaatan hasil riset) </a:t>
            </a:r>
          </a:p>
          <a:p>
            <a:endParaRPr lang="id-ID" sz="1200" b="1" dirty="0">
              <a:solidFill>
                <a:schemeClr val="tx1"/>
              </a:solidFill>
              <a:latin typeface="Century Gothic" panose="020B0502020202020204" pitchFamily="34" charset="0"/>
            </a:endParaRPr>
          </a:p>
          <a:p>
            <a:r>
              <a:rPr lang="id-ID" sz="1200" b="1" dirty="0">
                <a:solidFill>
                  <a:schemeClr val="tx1"/>
                </a:solidFill>
                <a:latin typeface="Century Gothic" panose="020B0502020202020204" pitchFamily="34" charset="0"/>
              </a:rPr>
              <a:t>Tahap </a:t>
            </a:r>
          </a:p>
          <a:p>
            <a:r>
              <a:rPr lang="id-ID" sz="1200" b="1" dirty="0">
                <a:solidFill>
                  <a:schemeClr val="tx1"/>
                </a:solidFill>
                <a:latin typeface="Century Gothic" panose="020B0502020202020204" pitchFamily="34" charset="0"/>
              </a:rPr>
              <a:t>Pencairan Dana :</a:t>
            </a:r>
          </a:p>
          <a:p>
            <a:r>
              <a:rPr lang="id-ID" sz="1200" dirty="0">
                <a:solidFill>
                  <a:schemeClr val="tx1"/>
                </a:solidFill>
                <a:latin typeface="Century Gothic" panose="020B0502020202020204" pitchFamily="34" charset="0"/>
              </a:rPr>
              <a:t>60% – 40%</a:t>
            </a:r>
          </a:p>
          <a:p>
            <a:endParaRPr lang="en-US" sz="1100" b="1" dirty="0">
              <a:solidFill>
                <a:schemeClr val="tx1"/>
              </a:solidFill>
              <a:latin typeface="Century Gothic" panose="020B0502020202020204" pitchFamily="34" charset="0"/>
            </a:endParaRPr>
          </a:p>
        </p:txBody>
      </p:sp>
      <p:sp>
        <p:nvSpPr>
          <p:cNvPr id="57" name="Rectangle 56">
            <a:extLst>
              <a:ext uri="{FF2B5EF4-FFF2-40B4-BE49-F238E27FC236}">
                <a16:creationId xmlns:a16="http://schemas.microsoft.com/office/drawing/2014/main" xmlns="" id="{4524604F-0CB1-4440-843C-586F084D5F33}"/>
              </a:ext>
            </a:extLst>
          </p:cNvPr>
          <p:cNvSpPr/>
          <p:nvPr/>
        </p:nvSpPr>
        <p:spPr>
          <a:xfrm>
            <a:off x="3985778" y="775870"/>
            <a:ext cx="2016000" cy="2700000"/>
          </a:xfrm>
          <a:prstGeom prst="rect">
            <a:avLst/>
          </a:prstGeom>
          <a:noFill/>
          <a:ln>
            <a:solidFill>
              <a:srgbClr val="FFC000"/>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buFont typeface="+mj-lt"/>
              <a:buAutoNum type="arabicPeriod"/>
            </a:pPr>
            <a:r>
              <a:rPr lang="en-US" sz="1200" dirty="0" err="1">
                <a:solidFill>
                  <a:schemeClr val="tx1"/>
                </a:solidFill>
                <a:latin typeface="Century Gothic" panose="020B0502020202020204" pitchFamily="34" charset="0"/>
              </a:rPr>
              <a:t>Pendaftaran</a:t>
            </a:r>
            <a:endParaRPr lang="id-ID" sz="1200" dirty="0">
              <a:solidFill>
                <a:schemeClr val="tx1"/>
              </a:solidFill>
              <a:latin typeface="Century Gothic" panose="020B0502020202020204" pitchFamily="34" charset="0"/>
            </a:endParaRPr>
          </a:p>
          <a:p>
            <a:pPr marL="228600" indent="-228600">
              <a:buFont typeface="+mj-lt"/>
              <a:buAutoNum type="arabicPeriod"/>
            </a:pPr>
            <a:endParaRPr lang="id-ID" sz="1200" i="1" dirty="0">
              <a:solidFill>
                <a:schemeClr val="tx1"/>
              </a:solidFill>
              <a:latin typeface="Century Gothic" panose="020B0502020202020204" pitchFamily="34" charset="0"/>
            </a:endParaRPr>
          </a:p>
          <a:p>
            <a:pPr marL="228600" indent="-228600">
              <a:buFont typeface="+mj-lt"/>
              <a:buAutoNum type="arabicPeriod"/>
            </a:pPr>
            <a:r>
              <a:rPr lang="id-ID" sz="1200" i="1" dirty="0">
                <a:solidFill>
                  <a:schemeClr val="tx1"/>
                </a:solidFill>
                <a:latin typeface="Century Gothic" panose="020B0502020202020204" pitchFamily="34" charset="0"/>
              </a:rPr>
              <a:t>Self Assesment </a:t>
            </a:r>
          </a:p>
          <a:p>
            <a:pPr marL="228600" indent="-228600">
              <a:buFont typeface="+mj-lt"/>
              <a:buAutoNum type="arabicPeriod"/>
            </a:pPr>
            <a:endParaRPr lang="en-US" sz="1200" dirty="0">
              <a:solidFill>
                <a:schemeClr val="tx1"/>
              </a:solidFill>
              <a:latin typeface="Century Gothic" panose="020B0502020202020204" pitchFamily="34" charset="0"/>
            </a:endParaRPr>
          </a:p>
          <a:p>
            <a:pPr marL="228600" indent="-228600">
              <a:buFont typeface="+mj-lt"/>
              <a:buAutoNum type="arabicPeriod"/>
            </a:pPr>
            <a:r>
              <a:rPr lang="id-ID" sz="1200" dirty="0">
                <a:solidFill>
                  <a:schemeClr val="tx1"/>
                </a:solidFill>
                <a:latin typeface="Century Gothic" panose="020B0502020202020204" pitchFamily="34" charset="0"/>
              </a:rPr>
              <a:t>S</a:t>
            </a:r>
            <a:r>
              <a:rPr lang="en-US" sz="1200" dirty="0" err="1">
                <a:solidFill>
                  <a:schemeClr val="tx1"/>
                </a:solidFill>
                <a:latin typeface="Century Gothic" panose="020B0502020202020204" pitchFamily="34" charset="0"/>
              </a:rPr>
              <a:t>eleksi</a:t>
            </a:r>
            <a:r>
              <a:rPr lang="en-US" sz="1200" dirty="0">
                <a:solidFill>
                  <a:schemeClr val="tx1"/>
                </a:solidFill>
                <a:latin typeface="Century Gothic" panose="020B0502020202020204" pitchFamily="34" charset="0"/>
              </a:rPr>
              <a:t> </a:t>
            </a:r>
            <a:r>
              <a:rPr lang="id-ID" sz="1200" dirty="0">
                <a:solidFill>
                  <a:schemeClr val="tx1"/>
                </a:solidFill>
                <a:latin typeface="Century Gothic" panose="020B0502020202020204" pitchFamily="34" charset="0"/>
              </a:rPr>
              <a:t>A</a:t>
            </a:r>
            <a:r>
              <a:rPr lang="en-US" sz="1200" dirty="0" err="1">
                <a:solidFill>
                  <a:schemeClr val="tx1"/>
                </a:solidFill>
                <a:latin typeface="Century Gothic" panose="020B0502020202020204" pitchFamily="34" charset="0"/>
              </a:rPr>
              <a:t>dministrati</a:t>
            </a:r>
            <a:r>
              <a:rPr lang="id-ID" sz="1200" dirty="0">
                <a:solidFill>
                  <a:schemeClr val="tx1"/>
                </a:solidFill>
                <a:latin typeface="Century Gothic" panose="020B0502020202020204" pitchFamily="34" charset="0"/>
              </a:rPr>
              <a:t>f</a:t>
            </a:r>
          </a:p>
          <a:p>
            <a:pPr marL="228600" indent="-228600">
              <a:buFont typeface="+mj-lt"/>
              <a:buAutoNum type="arabicPeriod"/>
            </a:pPr>
            <a:endParaRPr lang="en-US" sz="1200" dirty="0">
              <a:solidFill>
                <a:schemeClr val="tx1"/>
              </a:solidFill>
              <a:latin typeface="Century Gothic" panose="020B0502020202020204" pitchFamily="34" charset="0"/>
            </a:endParaRPr>
          </a:p>
          <a:p>
            <a:pPr marL="228600" indent="-228600">
              <a:buFont typeface="+mj-lt"/>
              <a:buAutoNum type="arabicPeriod"/>
            </a:pPr>
            <a:r>
              <a:rPr lang="en-US" sz="1200" i="1" dirty="0">
                <a:solidFill>
                  <a:schemeClr val="tx1"/>
                </a:solidFill>
                <a:latin typeface="Century Gothic" panose="020B0502020202020204" pitchFamily="34" charset="0"/>
              </a:rPr>
              <a:t>Desk Evaluation</a:t>
            </a:r>
            <a:endParaRPr lang="id-ID" sz="1200" i="1" dirty="0">
              <a:solidFill>
                <a:schemeClr val="tx1"/>
              </a:solidFill>
              <a:latin typeface="Century Gothic" panose="020B0502020202020204" pitchFamily="34" charset="0"/>
            </a:endParaRPr>
          </a:p>
          <a:p>
            <a:pPr marL="228600" indent="-228600">
              <a:buFont typeface="+mj-lt"/>
              <a:buAutoNum type="arabicPeriod"/>
            </a:pPr>
            <a:endParaRPr lang="en-US" sz="1200" dirty="0">
              <a:solidFill>
                <a:schemeClr val="tx1"/>
              </a:solidFill>
              <a:latin typeface="Century Gothic" panose="020B0502020202020204" pitchFamily="34" charset="0"/>
            </a:endParaRPr>
          </a:p>
          <a:p>
            <a:pPr marL="228600" indent="-228600">
              <a:buFont typeface="+mj-lt"/>
              <a:buAutoNum type="arabicPeriod"/>
            </a:pPr>
            <a:r>
              <a:rPr lang="id-ID" sz="1200" dirty="0">
                <a:solidFill>
                  <a:schemeClr val="tx1"/>
                </a:solidFill>
                <a:latin typeface="Century Gothic" panose="020B0502020202020204" pitchFamily="34" charset="0"/>
              </a:rPr>
              <a:t>S</a:t>
            </a:r>
            <a:r>
              <a:rPr lang="en-US" sz="1200" dirty="0" err="1">
                <a:solidFill>
                  <a:schemeClr val="tx1"/>
                </a:solidFill>
                <a:latin typeface="Century Gothic" panose="020B0502020202020204" pitchFamily="34" charset="0"/>
              </a:rPr>
              <a:t>eleksi</a:t>
            </a:r>
            <a:r>
              <a:rPr lang="en-US" sz="1200" dirty="0">
                <a:solidFill>
                  <a:schemeClr val="tx1"/>
                </a:solidFill>
                <a:latin typeface="Century Gothic" panose="020B0502020202020204" pitchFamily="34" charset="0"/>
              </a:rPr>
              <a:t> </a:t>
            </a:r>
            <a:r>
              <a:rPr lang="en-US" sz="1200" dirty="0" err="1">
                <a:solidFill>
                  <a:schemeClr val="tx1"/>
                </a:solidFill>
                <a:latin typeface="Century Gothic" panose="020B0502020202020204" pitchFamily="34" charset="0"/>
              </a:rPr>
              <a:t>Paparan</a:t>
            </a:r>
            <a:r>
              <a:rPr lang="en-US" sz="1200" dirty="0">
                <a:solidFill>
                  <a:schemeClr val="tx1"/>
                </a:solidFill>
                <a:latin typeface="Century Gothic" panose="020B0502020202020204" pitchFamily="34" charset="0"/>
              </a:rPr>
              <a:t> dan/</a:t>
            </a:r>
            <a:r>
              <a:rPr lang="en-US" sz="1200" dirty="0" err="1">
                <a:solidFill>
                  <a:schemeClr val="tx1"/>
                </a:solidFill>
                <a:latin typeface="Century Gothic" panose="020B0502020202020204" pitchFamily="34" charset="0"/>
              </a:rPr>
              <a:t>atau</a:t>
            </a:r>
            <a:r>
              <a:rPr lang="en-US" sz="1200" dirty="0">
                <a:solidFill>
                  <a:schemeClr val="tx1"/>
                </a:solidFill>
                <a:latin typeface="Century Gothic" panose="020B0502020202020204" pitchFamily="34" charset="0"/>
              </a:rPr>
              <a:t> </a:t>
            </a:r>
            <a:r>
              <a:rPr lang="en-US" sz="1200" dirty="0" err="1">
                <a:solidFill>
                  <a:schemeClr val="tx1"/>
                </a:solidFill>
                <a:latin typeface="Century Gothic" panose="020B0502020202020204" pitchFamily="34" charset="0"/>
              </a:rPr>
              <a:t>visitasi</a:t>
            </a:r>
            <a:endParaRPr lang="id-ID" sz="1200" dirty="0">
              <a:solidFill>
                <a:schemeClr val="tx1"/>
              </a:solidFill>
              <a:latin typeface="Century Gothic" panose="020B0502020202020204" pitchFamily="34" charset="0"/>
            </a:endParaRPr>
          </a:p>
          <a:p>
            <a:pPr marL="228600" indent="-228600">
              <a:buFont typeface="+mj-lt"/>
              <a:buAutoNum type="arabicPeriod"/>
            </a:pPr>
            <a:endParaRPr lang="id-ID" sz="1200" dirty="0">
              <a:solidFill>
                <a:schemeClr val="tx1"/>
              </a:solidFill>
              <a:latin typeface="Century Gothic" panose="020B0502020202020204" pitchFamily="34" charset="0"/>
            </a:endParaRPr>
          </a:p>
          <a:p>
            <a:pPr marL="228600" indent="-228600">
              <a:buFont typeface="+mj-lt"/>
              <a:buAutoNum type="arabicPeriod"/>
            </a:pPr>
            <a:r>
              <a:rPr lang="id-ID" sz="1200" dirty="0">
                <a:solidFill>
                  <a:schemeClr val="tx1"/>
                </a:solidFill>
                <a:latin typeface="Century Gothic" panose="020B0502020202020204" pitchFamily="34" charset="0"/>
              </a:rPr>
              <a:t>Verifikasi RAB</a:t>
            </a:r>
            <a:endParaRPr lang="en-US" sz="1200" dirty="0">
              <a:solidFill>
                <a:schemeClr val="tx1"/>
              </a:solidFill>
              <a:latin typeface="Century Gothic" panose="020B0502020202020204" pitchFamily="34" charset="0"/>
            </a:endParaRPr>
          </a:p>
          <a:p>
            <a:pPr algn="ctr"/>
            <a:endParaRPr lang="en-US" sz="1100" b="1" dirty="0">
              <a:solidFill>
                <a:schemeClr val="tx1"/>
              </a:solidFill>
              <a:latin typeface="Century Gothic" panose="020B0502020202020204" pitchFamily="34" charset="0"/>
            </a:endParaRPr>
          </a:p>
        </p:txBody>
      </p:sp>
      <p:sp>
        <p:nvSpPr>
          <p:cNvPr id="58" name="Rectangle 57">
            <a:extLst>
              <a:ext uri="{FF2B5EF4-FFF2-40B4-BE49-F238E27FC236}">
                <a16:creationId xmlns:a16="http://schemas.microsoft.com/office/drawing/2014/main" xmlns="" id="{8ED8F38F-8C98-4D2A-A37F-78E1ECF47458}"/>
              </a:ext>
            </a:extLst>
          </p:cNvPr>
          <p:cNvSpPr/>
          <p:nvPr/>
        </p:nvSpPr>
        <p:spPr>
          <a:xfrm>
            <a:off x="3971923" y="3816934"/>
            <a:ext cx="2016000" cy="2640072"/>
          </a:xfrm>
          <a:prstGeom prst="rect">
            <a:avLst/>
          </a:prstGeom>
          <a:noFill/>
          <a:ln>
            <a:solidFill>
              <a:srgbClr val="324C7F"/>
            </a:solid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228600" indent="-228600">
              <a:buFont typeface="+mj-lt"/>
              <a:buAutoNum type="arabicPeriod"/>
            </a:pPr>
            <a:r>
              <a:rPr lang="en-US" sz="1200" dirty="0" err="1">
                <a:solidFill>
                  <a:schemeClr val="tx1"/>
                </a:solidFill>
                <a:latin typeface="Century Gothic" panose="020B0502020202020204" pitchFamily="34" charset="0"/>
              </a:rPr>
              <a:t>Pendaftaran</a:t>
            </a:r>
            <a:endParaRPr lang="id-ID" sz="1200" dirty="0">
              <a:solidFill>
                <a:schemeClr val="tx1"/>
              </a:solidFill>
              <a:latin typeface="Century Gothic" panose="020B0502020202020204" pitchFamily="34" charset="0"/>
            </a:endParaRPr>
          </a:p>
          <a:p>
            <a:pPr marL="228600" indent="-228600">
              <a:buFont typeface="+mj-lt"/>
              <a:buAutoNum type="arabicPeriod"/>
            </a:pPr>
            <a:endParaRPr lang="id-ID" sz="1200" dirty="0">
              <a:solidFill>
                <a:schemeClr val="tx1"/>
              </a:solidFill>
              <a:latin typeface="Century Gothic" panose="020B0502020202020204" pitchFamily="34" charset="0"/>
            </a:endParaRPr>
          </a:p>
          <a:p>
            <a:pPr marL="228600" indent="-228600">
              <a:buFont typeface="+mj-lt"/>
              <a:buAutoNum type="arabicPeriod"/>
            </a:pPr>
            <a:r>
              <a:rPr lang="id-ID" sz="1200" i="1" dirty="0">
                <a:solidFill>
                  <a:schemeClr val="tx1"/>
                </a:solidFill>
                <a:latin typeface="Century Gothic" panose="020B0502020202020204" pitchFamily="34" charset="0"/>
              </a:rPr>
              <a:t>Self Assesment </a:t>
            </a:r>
          </a:p>
          <a:p>
            <a:pPr marL="228600" indent="-228600">
              <a:buFont typeface="+mj-lt"/>
              <a:buAutoNum type="arabicPeriod"/>
            </a:pPr>
            <a:endParaRPr lang="en-US" sz="1200" dirty="0">
              <a:solidFill>
                <a:schemeClr val="tx1"/>
              </a:solidFill>
              <a:latin typeface="Century Gothic" panose="020B0502020202020204" pitchFamily="34" charset="0"/>
            </a:endParaRPr>
          </a:p>
          <a:p>
            <a:pPr marL="228600" indent="-228600">
              <a:buFont typeface="+mj-lt"/>
              <a:buAutoNum type="arabicPeriod"/>
            </a:pPr>
            <a:r>
              <a:rPr lang="id-ID" sz="1200" dirty="0">
                <a:solidFill>
                  <a:schemeClr val="tx1"/>
                </a:solidFill>
                <a:latin typeface="Century Gothic" panose="020B0502020202020204" pitchFamily="34" charset="0"/>
              </a:rPr>
              <a:t>S</a:t>
            </a:r>
            <a:r>
              <a:rPr lang="en-US" sz="1200" dirty="0" err="1">
                <a:solidFill>
                  <a:schemeClr val="tx1"/>
                </a:solidFill>
                <a:latin typeface="Century Gothic" panose="020B0502020202020204" pitchFamily="34" charset="0"/>
              </a:rPr>
              <a:t>eleksi</a:t>
            </a:r>
            <a:r>
              <a:rPr lang="en-US" sz="1200" dirty="0">
                <a:solidFill>
                  <a:schemeClr val="tx1"/>
                </a:solidFill>
                <a:latin typeface="Century Gothic" panose="020B0502020202020204" pitchFamily="34" charset="0"/>
              </a:rPr>
              <a:t> </a:t>
            </a:r>
            <a:r>
              <a:rPr lang="id-ID" sz="1200" dirty="0">
                <a:solidFill>
                  <a:schemeClr val="tx1"/>
                </a:solidFill>
                <a:latin typeface="Century Gothic" panose="020B0502020202020204" pitchFamily="34" charset="0"/>
              </a:rPr>
              <a:t>A</a:t>
            </a:r>
            <a:r>
              <a:rPr lang="en-US" sz="1200" dirty="0" err="1">
                <a:solidFill>
                  <a:schemeClr val="tx1"/>
                </a:solidFill>
                <a:latin typeface="Century Gothic" panose="020B0502020202020204" pitchFamily="34" charset="0"/>
              </a:rPr>
              <a:t>dministrati</a:t>
            </a:r>
            <a:r>
              <a:rPr lang="id-ID" sz="1200" dirty="0">
                <a:solidFill>
                  <a:schemeClr val="tx1"/>
                </a:solidFill>
                <a:latin typeface="Century Gothic" panose="020B0502020202020204" pitchFamily="34" charset="0"/>
              </a:rPr>
              <a:t>f</a:t>
            </a:r>
          </a:p>
          <a:p>
            <a:pPr marL="228600" indent="-228600">
              <a:buFont typeface="+mj-lt"/>
              <a:buAutoNum type="arabicPeriod"/>
            </a:pPr>
            <a:endParaRPr lang="en-US" sz="1200" dirty="0">
              <a:solidFill>
                <a:schemeClr val="tx1"/>
              </a:solidFill>
              <a:latin typeface="Century Gothic" panose="020B0502020202020204" pitchFamily="34" charset="0"/>
            </a:endParaRPr>
          </a:p>
          <a:p>
            <a:pPr marL="228600" indent="-228600">
              <a:buFont typeface="+mj-lt"/>
              <a:buAutoNum type="arabicPeriod"/>
            </a:pPr>
            <a:r>
              <a:rPr lang="id-ID" sz="1200" dirty="0">
                <a:solidFill>
                  <a:schemeClr val="tx1"/>
                </a:solidFill>
                <a:latin typeface="Century Gothic" panose="020B0502020202020204" pitchFamily="34" charset="0"/>
              </a:rPr>
              <a:t>S</a:t>
            </a:r>
            <a:r>
              <a:rPr lang="en-US" sz="1200" dirty="0" err="1">
                <a:solidFill>
                  <a:schemeClr val="tx1"/>
                </a:solidFill>
                <a:latin typeface="Century Gothic" panose="020B0502020202020204" pitchFamily="34" charset="0"/>
              </a:rPr>
              <a:t>eleksi</a:t>
            </a:r>
            <a:r>
              <a:rPr lang="en-US" sz="1200" dirty="0">
                <a:solidFill>
                  <a:schemeClr val="tx1"/>
                </a:solidFill>
                <a:latin typeface="Century Gothic" panose="020B0502020202020204" pitchFamily="34" charset="0"/>
              </a:rPr>
              <a:t> </a:t>
            </a:r>
            <a:r>
              <a:rPr lang="id-ID" sz="1200" dirty="0">
                <a:solidFill>
                  <a:schemeClr val="tx1"/>
                </a:solidFill>
                <a:latin typeface="Century Gothic" panose="020B0502020202020204" pitchFamily="34" charset="0"/>
              </a:rPr>
              <a:t>S</a:t>
            </a:r>
            <a:r>
              <a:rPr lang="en-US" sz="1200" dirty="0" err="1">
                <a:solidFill>
                  <a:schemeClr val="tx1"/>
                </a:solidFill>
                <a:latin typeface="Century Gothic" panose="020B0502020202020204" pitchFamily="34" charset="0"/>
              </a:rPr>
              <a:t>ubstantif</a:t>
            </a:r>
            <a:r>
              <a:rPr lang="en-US" sz="1200" dirty="0">
                <a:solidFill>
                  <a:schemeClr val="tx1"/>
                </a:solidFill>
                <a:latin typeface="Century Gothic" panose="020B0502020202020204" pitchFamily="34" charset="0"/>
              </a:rPr>
              <a:t> </a:t>
            </a:r>
            <a:r>
              <a:rPr lang="it-IT" sz="1200" dirty="0">
                <a:solidFill>
                  <a:schemeClr val="tx1"/>
                </a:solidFill>
                <a:latin typeface="Century Gothic" panose="020B0502020202020204" pitchFamily="34" charset="0"/>
              </a:rPr>
              <a:t>melalui Paparan dan/atau Visitasi (bila diperlukan) </a:t>
            </a:r>
            <a:endParaRPr lang="id-ID" sz="1200" dirty="0">
              <a:solidFill>
                <a:schemeClr val="tx1"/>
              </a:solidFill>
              <a:latin typeface="Century Gothic" panose="020B0502020202020204" pitchFamily="34" charset="0"/>
            </a:endParaRPr>
          </a:p>
          <a:p>
            <a:pPr marL="228600" indent="-228600">
              <a:buFont typeface="+mj-lt"/>
              <a:buAutoNum type="arabicPeriod"/>
            </a:pPr>
            <a:endParaRPr lang="id-ID" sz="1200" dirty="0">
              <a:solidFill>
                <a:schemeClr val="tx1"/>
              </a:solidFill>
              <a:latin typeface="Century Gothic" panose="020B0502020202020204" pitchFamily="34" charset="0"/>
            </a:endParaRPr>
          </a:p>
          <a:p>
            <a:pPr marL="228600" indent="-228600">
              <a:buFont typeface="+mj-lt"/>
              <a:buAutoNum type="arabicPeriod"/>
            </a:pPr>
            <a:r>
              <a:rPr lang="id-ID" sz="1200" dirty="0">
                <a:solidFill>
                  <a:schemeClr val="tx1"/>
                </a:solidFill>
                <a:latin typeface="Century Gothic" panose="020B0502020202020204" pitchFamily="34" charset="0"/>
              </a:rPr>
              <a:t>Verifikasi RAB</a:t>
            </a:r>
            <a:endParaRPr lang="en-US" sz="1200" dirty="0">
              <a:solidFill>
                <a:schemeClr val="tx1"/>
              </a:solidFill>
              <a:latin typeface="Century Gothic" panose="020B0502020202020204" pitchFamily="34" charset="0"/>
            </a:endParaRPr>
          </a:p>
          <a:p>
            <a:endParaRPr lang="en-US" sz="1100" b="1" dirty="0">
              <a:solidFill>
                <a:schemeClr val="tx1"/>
              </a:solidFill>
              <a:latin typeface="Century Gothic" panose="020B0502020202020204" pitchFamily="34" charset="0"/>
            </a:endParaRPr>
          </a:p>
        </p:txBody>
      </p:sp>
      <p:sp>
        <p:nvSpPr>
          <p:cNvPr id="60" name="Snip Single Corner Rectangle 32">
            <a:extLst>
              <a:ext uri="{FF2B5EF4-FFF2-40B4-BE49-F238E27FC236}">
                <a16:creationId xmlns:a16="http://schemas.microsoft.com/office/drawing/2014/main" xmlns="" id="{097FCF01-BC12-47AA-A33F-410B143196F3}"/>
              </a:ext>
            </a:extLst>
          </p:cNvPr>
          <p:cNvSpPr/>
          <p:nvPr/>
        </p:nvSpPr>
        <p:spPr>
          <a:xfrm>
            <a:off x="10099613" y="1650782"/>
            <a:ext cx="1851441" cy="371368"/>
          </a:xfrm>
          <a:prstGeom prst="snip1Rect">
            <a:avLst/>
          </a:prstGeom>
          <a:noFill/>
        </p:spPr>
        <p:txBody>
          <a:bodyPr wrap="square">
            <a:spAutoFit/>
          </a:bodyPr>
          <a:lstStyle/>
          <a:p>
            <a:pPr algn="ctr" defTabSz="844550">
              <a:lnSpc>
                <a:spcPct val="90000"/>
              </a:lnSpc>
              <a:spcBef>
                <a:spcPct val="0"/>
              </a:spcBef>
              <a:spcAft>
                <a:spcPts val="1200"/>
              </a:spcAft>
              <a:defRPr/>
            </a:pPr>
            <a:r>
              <a:rPr lang="id-ID" b="1" i="1" dirty="0">
                <a:solidFill>
                  <a:srgbClr val="C00000"/>
                </a:solidFill>
                <a:latin typeface="Century Gothic" panose="020B0502020202020204" pitchFamily="34" charset="0"/>
                <a:cs typeface="Segoe UI" panose="020B0502040204020203" pitchFamily="34" charset="0"/>
              </a:rPr>
              <a:t>O U T P U T</a:t>
            </a:r>
            <a:endParaRPr lang="en-US" b="1" i="1" dirty="0">
              <a:solidFill>
                <a:srgbClr val="C00000"/>
              </a:solidFill>
              <a:latin typeface="Century Gothic" panose="020B0502020202020204" pitchFamily="34" charset="0"/>
              <a:cs typeface="Segoe UI" panose="020B0502040204020203" pitchFamily="34" charset="0"/>
            </a:endParaRPr>
          </a:p>
        </p:txBody>
      </p:sp>
      <p:sp>
        <p:nvSpPr>
          <p:cNvPr id="61" name="Snip Single Corner Rectangle 32">
            <a:extLst>
              <a:ext uri="{FF2B5EF4-FFF2-40B4-BE49-F238E27FC236}">
                <a16:creationId xmlns:a16="http://schemas.microsoft.com/office/drawing/2014/main" xmlns="" id="{DFF133D2-6866-453E-B4F5-3DCFA4FA21BB}"/>
              </a:ext>
            </a:extLst>
          </p:cNvPr>
          <p:cNvSpPr/>
          <p:nvPr/>
        </p:nvSpPr>
        <p:spPr>
          <a:xfrm>
            <a:off x="10166563" y="5254583"/>
            <a:ext cx="766880" cy="371368"/>
          </a:xfrm>
          <a:prstGeom prst="snip1Rect">
            <a:avLst/>
          </a:prstGeom>
        </p:spPr>
        <p:style>
          <a:lnRef idx="0">
            <a:schemeClr val="accent4"/>
          </a:lnRef>
          <a:fillRef idx="3">
            <a:schemeClr val="accent4"/>
          </a:fillRef>
          <a:effectRef idx="3">
            <a:schemeClr val="accent4"/>
          </a:effectRef>
          <a:fontRef idx="minor">
            <a:schemeClr val="lt1"/>
          </a:fontRef>
        </p:style>
        <p:txBody>
          <a:bodyPr wrap="square">
            <a:spAutoFit/>
          </a:bodyPr>
          <a:lstStyle/>
          <a:p>
            <a:pPr algn="ctr" defTabSz="844550">
              <a:lnSpc>
                <a:spcPct val="90000"/>
              </a:lnSpc>
              <a:spcBef>
                <a:spcPct val="0"/>
              </a:spcBef>
              <a:spcAft>
                <a:spcPts val="1200"/>
              </a:spcAft>
              <a:defRPr/>
            </a:pPr>
            <a:r>
              <a:rPr lang="id-ID" b="1" dirty="0">
                <a:solidFill>
                  <a:srgbClr val="324C7F"/>
                </a:solidFill>
                <a:latin typeface="Century Gothic" panose="020B0502020202020204" pitchFamily="34" charset="0"/>
                <a:cs typeface="Segoe UI" panose="020B0502040204020203" pitchFamily="34" charset="0"/>
              </a:rPr>
              <a:t>R-K</a:t>
            </a:r>
            <a:endParaRPr lang="en-US" b="1" dirty="0">
              <a:solidFill>
                <a:srgbClr val="324C7F"/>
              </a:solidFill>
              <a:latin typeface="Century Gothic" panose="020B0502020202020204" pitchFamily="34" charset="0"/>
              <a:cs typeface="Segoe UI" panose="020B0502040204020203" pitchFamily="34" charset="0"/>
            </a:endParaRPr>
          </a:p>
        </p:txBody>
      </p:sp>
      <p:sp>
        <p:nvSpPr>
          <p:cNvPr id="62" name="Snip Single Corner Rectangle 32">
            <a:extLst>
              <a:ext uri="{FF2B5EF4-FFF2-40B4-BE49-F238E27FC236}">
                <a16:creationId xmlns:a16="http://schemas.microsoft.com/office/drawing/2014/main" xmlns="" id="{33494364-1278-4324-84B2-B2E851D524DC}"/>
              </a:ext>
            </a:extLst>
          </p:cNvPr>
          <p:cNvSpPr/>
          <p:nvPr/>
        </p:nvSpPr>
        <p:spPr>
          <a:xfrm>
            <a:off x="11066562" y="5254583"/>
            <a:ext cx="766880" cy="371368"/>
          </a:xfrm>
          <a:prstGeom prst="snip1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pPr algn="ctr" defTabSz="844550">
              <a:lnSpc>
                <a:spcPct val="90000"/>
              </a:lnSpc>
              <a:spcBef>
                <a:spcPct val="0"/>
              </a:spcBef>
              <a:spcAft>
                <a:spcPts val="1200"/>
              </a:spcAft>
              <a:defRPr/>
            </a:pPr>
            <a:r>
              <a:rPr lang="id-ID" b="1" dirty="0">
                <a:solidFill>
                  <a:srgbClr val="FFC000"/>
                </a:solidFill>
                <a:latin typeface="Century Gothic" panose="020B0502020202020204" pitchFamily="34" charset="0"/>
                <a:cs typeface="Segoe UI" panose="020B0502040204020203" pitchFamily="34" charset="0"/>
              </a:rPr>
              <a:t>R-I</a:t>
            </a:r>
            <a:endParaRPr lang="en-US" b="1" dirty="0">
              <a:solidFill>
                <a:srgbClr val="FFC000"/>
              </a:solidFill>
              <a:latin typeface="Century Gothic" panose="020B0502020202020204" pitchFamily="34" charset="0"/>
              <a:cs typeface="Segoe UI" panose="020B0502040204020203" pitchFamily="34" charset="0"/>
            </a:endParaRPr>
          </a:p>
        </p:txBody>
      </p:sp>
      <p:cxnSp>
        <p:nvCxnSpPr>
          <p:cNvPr id="13" name="Straight Arrow Connector 12">
            <a:extLst>
              <a:ext uri="{FF2B5EF4-FFF2-40B4-BE49-F238E27FC236}">
                <a16:creationId xmlns:a16="http://schemas.microsoft.com/office/drawing/2014/main" xmlns="" id="{EBC2E67F-922E-425F-A9FD-E57A2B69C9B0}"/>
              </a:ext>
            </a:extLst>
          </p:cNvPr>
          <p:cNvCxnSpPr/>
          <p:nvPr/>
        </p:nvCxnSpPr>
        <p:spPr>
          <a:xfrm>
            <a:off x="3493942" y="3642046"/>
            <a:ext cx="983672"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cxnSp>
        <p:nvCxnSpPr>
          <p:cNvPr id="63" name="Straight Arrow Connector 62">
            <a:extLst>
              <a:ext uri="{FF2B5EF4-FFF2-40B4-BE49-F238E27FC236}">
                <a16:creationId xmlns:a16="http://schemas.microsoft.com/office/drawing/2014/main" xmlns="" id="{BC36EEFB-3F8D-40CB-B1B5-329318FCC68C}"/>
              </a:ext>
            </a:extLst>
          </p:cNvPr>
          <p:cNvCxnSpPr/>
          <p:nvPr/>
        </p:nvCxnSpPr>
        <p:spPr>
          <a:xfrm>
            <a:off x="9029414" y="3637007"/>
            <a:ext cx="983672" cy="0"/>
          </a:xfrm>
          <a:prstGeom prst="straightConnector1">
            <a:avLst/>
          </a:prstGeom>
          <a:ln w="76200">
            <a:tailEnd type="triangle"/>
          </a:ln>
        </p:spPr>
        <p:style>
          <a:lnRef idx="3">
            <a:schemeClr val="accent5"/>
          </a:lnRef>
          <a:fillRef idx="0">
            <a:schemeClr val="accent5"/>
          </a:fillRef>
          <a:effectRef idx="2">
            <a:schemeClr val="accent5"/>
          </a:effectRef>
          <a:fontRef idx="minor">
            <a:schemeClr val="tx1"/>
          </a:fontRef>
        </p:style>
      </p:cxnSp>
      <p:sp>
        <p:nvSpPr>
          <p:cNvPr id="22" name="Slide Number Placeholder 25">
            <a:extLst>
              <a:ext uri="{FF2B5EF4-FFF2-40B4-BE49-F238E27FC236}">
                <a16:creationId xmlns:a16="http://schemas.microsoft.com/office/drawing/2014/main" xmlns="" id="{245FE3EE-AB3F-4CE8-9759-8D4657E0B92A}"/>
              </a:ext>
            </a:extLst>
          </p:cNvPr>
          <p:cNvSpPr txBox="1">
            <a:spLocks/>
          </p:cNvSpPr>
          <p:nvPr/>
        </p:nvSpPr>
        <p:spPr>
          <a:xfrm>
            <a:off x="11174413" y="6538913"/>
            <a:ext cx="1017587" cy="365125"/>
          </a:xfrm>
          <a:prstGeom prst="rect">
            <a:avLst/>
          </a:prstGeom>
        </p:spPr>
        <p:txBody>
          <a:bodyPr/>
          <a:lstStyle>
            <a:defPPr>
              <a:defRPr lang="en-US"/>
            </a:defPPr>
            <a:lvl1pPr marL="0" algn="l" defTabSz="914400" rtl="0" eaLnBrk="1" latinLnBrk="0" hangingPunct="1">
              <a:defRPr sz="18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68B721-5F74-419E-99CF-829E93200176}" type="slidenum">
              <a:rPr lang="en-US" smtClean="0"/>
              <a:pPr/>
              <a:t>28</a:t>
            </a:fld>
            <a:endParaRPr lang="en-US" dirty="0"/>
          </a:p>
        </p:txBody>
      </p:sp>
    </p:spTree>
    <p:extLst>
      <p:ext uri="{BB962C8B-B14F-4D97-AF65-F5344CB8AC3E}">
        <p14:creationId xmlns:p14="http://schemas.microsoft.com/office/powerpoint/2010/main" val="215532075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xmlns="" id="{7266C8D4-6AD2-4E6E-8564-740B1AE0C90C}"/>
              </a:ext>
            </a:extLst>
          </p:cNvPr>
          <p:cNvPicPr>
            <a:picLocks noChangeAspect="1"/>
          </p:cNvPicPr>
          <p:nvPr/>
        </p:nvPicPr>
        <p:blipFill>
          <a:blip r:embed="rId2"/>
          <a:stretch>
            <a:fillRect/>
          </a:stretch>
        </p:blipFill>
        <p:spPr>
          <a:xfrm>
            <a:off x="65777" y="106799"/>
            <a:ext cx="6045520" cy="6045520"/>
          </a:xfrm>
          <a:prstGeom prst="rect">
            <a:avLst/>
          </a:prstGeom>
        </p:spPr>
      </p:pic>
      <p:pic>
        <p:nvPicPr>
          <p:cNvPr id="10" name="Picture 9">
            <a:extLst>
              <a:ext uri="{FF2B5EF4-FFF2-40B4-BE49-F238E27FC236}">
                <a16:creationId xmlns:a16="http://schemas.microsoft.com/office/drawing/2014/main" xmlns="" id="{15BECDCE-4D1A-42BC-B0ED-DDF0F3329E30}"/>
              </a:ext>
            </a:extLst>
          </p:cNvPr>
          <p:cNvPicPr>
            <a:picLocks noChangeAspect="1"/>
          </p:cNvPicPr>
          <p:nvPr/>
        </p:nvPicPr>
        <p:blipFill>
          <a:blip r:embed="rId3"/>
          <a:stretch>
            <a:fillRect/>
          </a:stretch>
        </p:blipFill>
        <p:spPr>
          <a:xfrm>
            <a:off x="5995828" y="-19278"/>
            <a:ext cx="6009858" cy="6171597"/>
          </a:xfrm>
          <a:prstGeom prst="rect">
            <a:avLst/>
          </a:prstGeom>
        </p:spPr>
      </p:pic>
      <p:sp>
        <p:nvSpPr>
          <p:cNvPr id="2" name="Footer Placeholder 1">
            <a:extLst>
              <a:ext uri="{FF2B5EF4-FFF2-40B4-BE49-F238E27FC236}">
                <a16:creationId xmlns:a16="http://schemas.microsoft.com/office/drawing/2014/main" xmlns="" id="{EB1E08AA-E1B3-479E-9E8F-F631C22985F7}"/>
              </a:ext>
            </a:extLst>
          </p:cNvPr>
          <p:cNvSpPr>
            <a:spLocks noGrp="1"/>
          </p:cNvSpPr>
          <p:nvPr>
            <p:ph type="ftr" sz="quarter" idx="3"/>
          </p:nvPr>
        </p:nvSpPr>
        <p:spPr/>
        <p:txBody>
          <a:bodyPr/>
          <a:lstStyle/>
          <a:p>
            <a:r>
              <a:rPr lang="en-US"/>
              <a:t>www.lpdp.kemenkeu.go.id</a:t>
            </a:r>
            <a:endParaRPr lang="en-US" dirty="0"/>
          </a:p>
        </p:txBody>
      </p:sp>
      <p:cxnSp>
        <p:nvCxnSpPr>
          <p:cNvPr id="6" name="Straight Connector 5">
            <a:extLst>
              <a:ext uri="{FF2B5EF4-FFF2-40B4-BE49-F238E27FC236}">
                <a16:creationId xmlns:a16="http://schemas.microsoft.com/office/drawing/2014/main" xmlns="" id="{F9DD42A7-FFC6-4EEF-97DE-3C9DEB31247D}"/>
              </a:ext>
            </a:extLst>
          </p:cNvPr>
          <p:cNvCxnSpPr/>
          <p:nvPr/>
        </p:nvCxnSpPr>
        <p:spPr>
          <a:xfrm flipH="1">
            <a:off x="6162259" y="0"/>
            <a:ext cx="72887" cy="6858000"/>
          </a:xfrm>
          <a:prstGeom prst="line">
            <a:avLst/>
          </a:prstGeom>
          <a:ln w="57150">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xmlns="" id="{2AA76F74-7EF7-4074-AEAF-6AA5DC371D00}"/>
              </a:ext>
            </a:extLst>
          </p:cNvPr>
          <p:cNvSpPr/>
          <p:nvPr/>
        </p:nvSpPr>
        <p:spPr>
          <a:xfrm>
            <a:off x="4283765" y="964096"/>
            <a:ext cx="1610139" cy="2286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8" name="Rectangle 7">
            <a:extLst>
              <a:ext uri="{FF2B5EF4-FFF2-40B4-BE49-F238E27FC236}">
                <a16:creationId xmlns:a16="http://schemas.microsoft.com/office/drawing/2014/main" xmlns="" id="{9D5C8A69-F5F6-4518-8BBE-9918120E27BA}"/>
              </a:ext>
            </a:extLst>
          </p:cNvPr>
          <p:cNvSpPr/>
          <p:nvPr/>
        </p:nvSpPr>
        <p:spPr>
          <a:xfrm>
            <a:off x="4159792" y="0"/>
            <a:ext cx="4144084" cy="461665"/>
          </a:xfrm>
          <a:prstGeom prst="rect">
            <a:avLst/>
          </a:prstGeom>
          <a:solidFill>
            <a:srgbClr val="284174"/>
          </a:solidFill>
        </p:spPr>
        <p:txBody>
          <a:bodyPr wrap="none">
            <a:spAutoFit/>
          </a:bodyPr>
          <a:lstStyle/>
          <a:p>
            <a:pPr algn="r"/>
            <a:r>
              <a:rPr lang="en-US" altLang="en-ID" sz="2400" b="1" dirty="0">
                <a:solidFill>
                  <a:srgbClr val="FFC000"/>
                </a:solidFill>
                <a:latin typeface="Century Gothic" panose="020B0502020202020204" charset="0"/>
                <a:cs typeface="Times New Roman" panose="02020603050405020304" pitchFamily="18" charset="0"/>
              </a:rPr>
              <a:t>On Going Call for Proposal</a:t>
            </a:r>
            <a:endParaRPr lang="en-US" altLang="en-ID" sz="1400" b="1" dirty="0">
              <a:solidFill>
                <a:srgbClr val="FFC000"/>
              </a:solidFill>
            </a:endParaRPr>
          </a:p>
        </p:txBody>
      </p:sp>
      <p:sp>
        <p:nvSpPr>
          <p:cNvPr id="9" name="Slide Number Placeholder 25">
            <a:extLst>
              <a:ext uri="{FF2B5EF4-FFF2-40B4-BE49-F238E27FC236}">
                <a16:creationId xmlns:a16="http://schemas.microsoft.com/office/drawing/2014/main" xmlns="" id="{3F2C5C55-57FA-4595-B9B3-EF7441A49230}"/>
              </a:ext>
            </a:extLst>
          </p:cNvPr>
          <p:cNvSpPr txBox="1">
            <a:spLocks/>
          </p:cNvSpPr>
          <p:nvPr/>
        </p:nvSpPr>
        <p:spPr>
          <a:xfrm>
            <a:off x="11174413" y="6538913"/>
            <a:ext cx="1017587" cy="365125"/>
          </a:xfrm>
          <a:prstGeom prst="rect">
            <a:avLst/>
          </a:prstGeom>
        </p:spPr>
        <p:txBody>
          <a:bodyPr/>
          <a:lstStyle>
            <a:defPPr>
              <a:defRPr lang="en-US"/>
            </a:defPPr>
            <a:lvl1pPr marL="0" algn="l" defTabSz="914400" rtl="0" eaLnBrk="1" latinLnBrk="0" hangingPunct="1">
              <a:defRPr sz="18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68B721-5F74-419E-99CF-829E93200176}" type="slidenum">
              <a:rPr lang="en-US" smtClean="0"/>
              <a:pPr/>
              <a:t>29</a:t>
            </a:fld>
            <a:endParaRPr lang="en-US" dirty="0"/>
          </a:p>
        </p:txBody>
      </p:sp>
    </p:spTree>
    <p:extLst>
      <p:ext uri="{BB962C8B-B14F-4D97-AF65-F5344CB8AC3E}">
        <p14:creationId xmlns:p14="http://schemas.microsoft.com/office/powerpoint/2010/main" val="19732541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xmlns="" id="{A3591E02-C95A-479C-B302-5D067D4D7608}"/>
              </a:ext>
            </a:extLst>
          </p:cNvPr>
          <p:cNvSpPr>
            <a:spLocks noGrp="1"/>
          </p:cNvSpPr>
          <p:nvPr>
            <p:ph type="ftr" sz="quarter" idx="3"/>
          </p:nvPr>
        </p:nvSpPr>
        <p:spPr/>
        <p:txBody>
          <a:bodyPr/>
          <a:lstStyle/>
          <a:p>
            <a:r>
              <a:rPr lang="en-US"/>
              <a:t>www.lpdp.kemenkeu.go.id</a:t>
            </a:r>
            <a:endParaRPr lang="en-US" dirty="0"/>
          </a:p>
        </p:txBody>
      </p:sp>
      <p:sp>
        <p:nvSpPr>
          <p:cNvPr id="4" name="Slide Number Placeholder 25">
            <a:extLst>
              <a:ext uri="{FF2B5EF4-FFF2-40B4-BE49-F238E27FC236}">
                <a16:creationId xmlns:a16="http://schemas.microsoft.com/office/drawing/2014/main" xmlns="" id="{C944DEA2-0C01-455D-AE92-19519014EF45}"/>
              </a:ext>
            </a:extLst>
          </p:cNvPr>
          <p:cNvSpPr txBox="1">
            <a:spLocks/>
          </p:cNvSpPr>
          <p:nvPr/>
        </p:nvSpPr>
        <p:spPr>
          <a:xfrm>
            <a:off x="11174413" y="6538913"/>
            <a:ext cx="1017587" cy="365125"/>
          </a:xfrm>
          <a:prstGeom prst="rect">
            <a:avLst/>
          </a:prstGeom>
        </p:spPr>
        <p:txBody>
          <a:bodyPr/>
          <a:lstStyle>
            <a:defPPr>
              <a:defRPr lang="en-US"/>
            </a:defPPr>
            <a:lvl1pPr marL="0" algn="l" defTabSz="914400" rtl="0" eaLnBrk="1" latinLnBrk="0" hangingPunct="1">
              <a:defRPr sz="18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68B721-5F74-419E-99CF-829E93200176}" type="slidenum">
              <a:rPr lang="en-US" smtClean="0"/>
              <a:pPr/>
              <a:t>3</a:t>
            </a:fld>
            <a:endParaRPr lang="en-US" dirty="0"/>
          </a:p>
        </p:txBody>
      </p:sp>
      <p:sp>
        <p:nvSpPr>
          <p:cNvPr id="5" name="Title 4">
            <a:extLst>
              <a:ext uri="{FF2B5EF4-FFF2-40B4-BE49-F238E27FC236}">
                <a16:creationId xmlns:a16="http://schemas.microsoft.com/office/drawing/2014/main" xmlns="" id="{D4699183-1730-4993-A208-509B3022A812}"/>
              </a:ext>
            </a:extLst>
          </p:cNvPr>
          <p:cNvSpPr txBox="1">
            <a:spLocks/>
          </p:cNvSpPr>
          <p:nvPr/>
        </p:nvSpPr>
        <p:spPr>
          <a:xfrm>
            <a:off x="279421" y="-192948"/>
            <a:ext cx="10515600" cy="100222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Century Gothic" charset="0"/>
                <a:ea typeface="Century Gothic" charset="0"/>
                <a:cs typeface="Century Gothic" charset="0"/>
              </a:defRPr>
            </a:lvl1pPr>
          </a:lstStyle>
          <a:p>
            <a:r>
              <a:rPr lang="en-US" sz="2200" b="1" dirty="0" err="1">
                <a:solidFill>
                  <a:srgbClr val="002060"/>
                </a:solidFill>
                <a:latin typeface="Segoe UI" panose="020B0502040204020203" pitchFamily="34" charset="0"/>
                <a:cs typeface="Segoe UI" panose="020B0502040204020203" pitchFamily="34" charset="0"/>
              </a:rPr>
              <a:t>Kerangka</a:t>
            </a:r>
            <a:r>
              <a:rPr lang="en-US" sz="2200" b="1" dirty="0">
                <a:solidFill>
                  <a:srgbClr val="002060"/>
                </a:solidFill>
                <a:latin typeface="Segoe UI" panose="020B0502040204020203" pitchFamily="34" charset="0"/>
                <a:cs typeface="Segoe UI" panose="020B0502040204020203" pitchFamily="34" charset="0"/>
              </a:rPr>
              <a:t> </a:t>
            </a:r>
            <a:r>
              <a:rPr lang="en-US" sz="2200" b="1" dirty="0" err="1">
                <a:solidFill>
                  <a:srgbClr val="002060"/>
                </a:solidFill>
                <a:latin typeface="Segoe UI" panose="020B0502040204020203" pitchFamily="34" charset="0"/>
                <a:cs typeface="Segoe UI" panose="020B0502040204020203" pitchFamily="34" charset="0"/>
              </a:rPr>
              <a:t>Kerja</a:t>
            </a:r>
            <a:r>
              <a:rPr lang="en-US" sz="2200" b="1" dirty="0">
                <a:solidFill>
                  <a:srgbClr val="002060"/>
                </a:solidFill>
                <a:latin typeface="Segoe UI" panose="020B0502040204020203" pitchFamily="34" charset="0"/>
                <a:cs typeface="Segoe UI" panose="020B0502040204020203" pitchFamily="34" charset="0"/>
              </a:rPr>
              <a:t> </a:t>
            </a:r>
            <a:r>
              <a:rPr lang="en-US" sz="2200" b="1" dirty="0" err="1">
                <a:solidFill>
                  <a:srgbClr val="002060"/>
                </a:solidFill>
                <a:latin typeface="Segoe UI" panose="020B0502040204020203" pitchFamily="34" charset="0"/>
                <a:cs typeface="Segoe UI" panose="020B0502040204020203" pitchFamily="34" charset="0"/>
              </a:rPr>
              <a:t>Mutu</a:t>
            </a:r>
            <a:r>
              <a:rPr lang="en-US" sz="2200" b="1" dirty="0">
                <a:solidFill>
                  <a:srgbClr val="002060"/>
                </a:solidFill>
                <a:latin typeface="Segoe UI" panose="020B0502040204020203" pitchFamily="34" charset="0"/>
                <a:cs typeface="Segoe UI" panose="020B0502040204020203" pitchFamily="34" charset="0"/>
              </a:rPr>
              <a:t> </a:t>
            </a:r>
            <a:r>
              <a:rPr lang="en-US" sz="3300" b="1" dirty="0">
                <a:solidFill>
                  <a:srgbClr val="FFC000"/>
                </a:solidFill>
                <a:latin typeface="Segoe UI" panose="020B0502040204020203" pitchFamily="34" charset="0"/>
                <a:cs typeface="Segoe UI" panose="020B0502040204020203" pitchFamily="34" charset="0"/>
              </a:rPr>
              <a:t>RISPRO </a:t>
            </a:r>
            <a:r>
              <a:rPr lang="en-US" sz="1800" b="1" dirty="0">
                <a:solidFill>
                  <a:srgbClr val="002060"/>
                </a:solidFill>
                <a:latin typeface="Segoe UI" panose="020B0502040204020203" pitchFamily="34" charset="0"/>
                <a:cs typeface="Segoe UI" panose="020B0502040204020203" pitchFamily="34" charset="0"/>
              </a:rPr>
              <a:t>(</a:t>
            </a:r>
            <a:r>
              <a:rPr lang="en-US" sz="1800" b="1" i="1" dirty="0">
                <a:solidFill>
                  <a:srgbClr val="002060"/>
                </a:solidFill>
                <a:latin typeface="Segoe UI" panose="020B0502040204020203" pitchFamily="34" charset="0"/>
                <a:cs typeface="Segoe UI" panose="020B0502040204020203" pitchFamily="34" charset="0"/>
              </a:rPr>
              <a:t>Quality Framework) </a:t>
            </a:r>
            <a:endParaRPr lang="en-US" sz="2400" b="1" dirty="0">
              <a:solidFill>
                <a:srgbClr val="FFC000"/>
              </a:solidFill>
              <a:latin typeface="Segoe UI" panose="020B0502040204020203" pitchFamily="34" charset="0"/>
              <a:cs typeface="Segoe UI" panose="020B0502040204020203" pitchFamily="34" charset="0"/>
            </a:endParaRPr>
          </a:p>
        </p:txBody>
      </p:sp>
      <p:grpSp>
        <p:nvGrpSpPr>
          <p:cNvPr id="7" name="Group 6">
            <a:extLst>
              <a:ext uri="{FF2B5EF4-FFF2-40B4-BE49-F238E27FC236}">
                <a16:creationId xmlns:a16="http://schemas.microsoft.com/office/drawing/2014/main" xmlns="" id="{1DF88265-EAD1-4B05-966D-837683C0E2C7}"/>
              </a:ext>
            </a:extLst>
          </p:cNvPr>
          <p:cNvGrpSpPr/>
          <p:nvPr/>
        </p:nvGrpSpPr>
        <p:grpSpPr>
          <a:xfrm>
            <a:off x="142613" y="774581"/>
            <a:ext cx="11878811" cy="5749855"/>
            <a:chOff x="142613" y="644741"/>
            <a:chExt cx="11878811" cy="5749855"/>
          </a:xfrm>
        </p:grpSpPr>
        <p:grpSp>
          <p:nvGrpSpPr>
            <p:cNvPr id="8" name="Group 7">
              <a:extLst>
                <a:ext uri="{FF2B5EF4-FFF2-40B4-BE49-F238E27FC236}">
                  <a16:creationId xmlns:a16="http://schemas.microsoft.com/office/drawing/2014/main" xmlns="" id="{E3398944-E769-4807-AA80-4849F669DBDA}"/>
                </a:ext>
              </a:extLst>
            </p:cNvPr>
            <p:cNvGrpSpPr/>
            <p:nvPr/>
          </p:nvGrpSpPr>
          <p:grpSpPr>
            <a:xfrm>
              <a:off x="142613" y="644741"/>
              <a:ext cx="11878811" cy="5749855"/>
              <a:chOff x="142613" y="573708"/>
              <a:chExt cx="11878811" cy="5749855"/>
            </a:xfrm>
          </p:grpSpPr>
          <p:sp>
            <p:nvSpPr>
              <p:cNvPr id="18" name="Rectangle 17">
                <a:extLst>
                  <a:ext uri="{FF2B5EF4-FFF2-40B4-BE49-F238E27FC236}">
                    <a16:creationId xmlns:a16="http://schemas.microsoft.com/office/drawing/2014/main" xmlns="" id="{E660C446-C804-4392-8E4B-9223C22C5C85}"/>
                  </a:ext>
                </a:extLst>
              </p:cNvPr>
              <p:cNvSpPr/>
              <p:nvPr/>
            </p:nvSpPr>
            <p:spPr>
              <a:xfrm>
                <a:off x="142613" y="589258"/>
                <a:ext cx="11878811" cy="573430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nvGrpSpPr>
              <p:cNvPr id="19" name="Group 18">
                <a:extLst>
                  <a:ext uri="{FF2B5EF4-FFF2-40B4-BE49-F238E27FC236}">
                    <a16:creationId xmlns:a16="http://schemas.microsoft.com/office/drawing/2014/main" xmlns="" id="{E4205663-6C36-4073-889D-803F8F767F59}"/>
                  </a:ext>
                </a:extLst>
              </p:cNvPr>
              <p:cNvGrpSpPr/>
              <p:nvPr/>
            </p:nvGrpSpPr>
            <p:grpSpPr>
              <a:xfrm>
                <a:off x="277536" y="1703948"/>
                <a:ext cx="11653706" cy="4267779"/>
                <a:chOff x="101367" y="1142393"/>
                <a:chExt cx="11653706" cy="4267779"/>
              </a:xfrm>
            </p:grpSpPr>
            <p:grpSp>
              <p:nvGrpSpPr>
                <p:cNvPr id="44" name="Group 43">
                  <a:extLst>
                    <a:ext uri="{FF2B5EF4-FFF2-40B4-BE49-F238E27FC236}">
                      <a16:creationId xmlns:a16="http://schemas.microsoft.com/office/drawing/2014/main" xmlns="" id="{0566B2E5-6E49-4E22-B44A-74236FFE7558}"/>
                    </a:ext>
                  </a:extLst>
                </p:cNvPr>
                <p:cNvGrpSpPr/>
                <p:nvPr/>
              </p:nvGrpSpPr>
              <p:grpSpPr>
                <a:xfrm>
                  <a:off x="403371" y="1477328"/>
                  <a:ext cx="10754264" cy="320013"/>
                  <a:chOff x="436227" y="1484851"/>
                  <a:chExt cx="11351702" cy="3263318"/>
                </a:xfrm>
              </p:grpSpPr>
              <p:sp>
                <p:nvSpPr>
                  <p:cNvPr id="75" name="Arrow: Pentagon 74">
                    <a:extLst>
                      <a:ext uri="{FF2B5EF4-FFF2-40B4-BE49-F238E27FC236}">
                        <a16:creationId xmlns:a16="http://schemas.microsoft.com/office/drawing/2014/main" xmlns="" id="{4A730572-4137-4608-9642-43B1B48B4301}"/>
                      </a:ext>
                    </a:extLst>
                  </p:cNvPr>
                  <p:cNvSpPr/>
                  <p:nvPr/>
                </p:nvSpPr>
                <p:spPr>
                  <a:xfrm>
                    <a:off x="8433730" y="1484851"/>
                    <a:ext cx="3354199" cy="3263318"/>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76" name="Arrow: Pentagon 75">
                    <a:extLst>
                      <a:ext uri="{FF2B5EF4-FFF2-40B4-BE49-F238E27FC236}">
                        <a16:creationId xmlns:a16="http://schemas.microsoft.com/office/drawing/2014/main" xmlns="" id="{659FC986-8DFB-4A1C-B72C-CE5ABD40C608}"/>
                      </a:ext>
                    </a:extLst>
                  </p:cNvPr>
                  <p:cNvSpPr/>
                  <p:nvPr/>
                </p:nvSpPr>
                <p:spPr>
                  <a:xfrm>
                    <a:off x="5732475" y="1484861"/>
                    <a:ext cx="3203843" cy="3241934"/>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77" name="Arrow: Pentagon 76">
                    <a:extLst>
                      <a:ext uri="{FF2B5EF4-FFF2-40B4-BE49-F238E27FC236}">
                        <a16:creationId xmlns:a16="http://schemas.microsoft.com/office/drawing/2014/main" xmlns="" id="{9896D901-F06E-4E6E-AE42-A306C8EE45F3}"/>
                      </a:ext>
                    </a:extLst>
                  </p:cNvPr>
                  <p:cNvSpPr/>
                  <p:nvPr/>
                </p:nvSpPr>
                <p:spPr>
                  <a:xfrm>
                    <a:off x="3021433" y="1484861"/>
                    <a:ext cx="3063565" cy="3241924"/>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78" name="Arrow: Pentagon 77">
                    <a:extLst>
                      <a:ext uri="{FF2B5EF4-FFF2-40B4-BE49-F238E27FC236}">
                        <a16:creationId xmlns:a16="http://schemas.microsoft.com/office/drawing/2014/main" xmlns="" id="{FD73B3FF-DC57-4114-8CDD-9D80AC2F96E4}"/>
                      </a:ext>
                    </a:extLst>
                  </p:cNvPr>
                  <p:cNvSpPr/>
                  <p:nvPr/>
                </p:nvSpPr>
                <p:spPr>
                  <a:xfrm>
                    <a:off x="436227" y="1484851"/>
                    <a:ext cx="2789052" cy="3263318"/>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grpSp>
            <p:grpSp>
              <p:nvGrpSpPr>
                <p:cNvPr id="45" name="Group 44">
                  <a:extLst>
                    <a:ext uri="{FF2B5EF4-FFF2-40B4-BE49-F238E27FC236}">
                      <a16:creationId xmlns:a16="http://schemas.microsoft.com/office/drawing/2014/main" xmlns="" id="{DD48B307-66EB-424D-BE91-72609B7BA9D5}"/>
                    </a:ext>
                  </a:extLst>
                </p:cNvPr>
                <p:cNvGrpSpPr/>
                <p:nvPr/>
              </p:nvGrpSpPr>
              <p:grpSpPr>
                <a:xfrm>
                  <a:off x="403371" y="1797341"/>
                  <a:ext cx="11351702" cy="3263318"/>
                  <a:chOff x="436227" y="1484851"/>
                  <a:chExt cx="11351702" cy="3263318"/>
                </a:xfrm>
              </p:grpSpPr>
              <p:sp>
                <p:nvSpPr>
                  <p:cNvPr id="71" name="Arrow: Pentagon 70">
                    <a:extLst>
                      <a:ext uri="{FF2B5EF4-FFF2-40B4-BE49-F238E27FC236}">
                        <a16:creationId xmlns:a16="http://schemas.microsoft.com/office/drawing/2014/main" xmlns="" id="{3150F55E-5F25-4507-9AC0-F1FA8A9E083F}"/>
                      </a:ext>
                    </a:extLst>
                  </p:cNvPr>
                  <p:cNvSpPr/>
                  <p:nvPr/>
                </p:nvSpPr>
                <p:spPr>
                  <a:xfrm>
                    <a:off x="8433730" y="1484851"/>
                    <a:ext cx="3354199" cy="3263318"/>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2" name="Arrow: Pentagon 71">
                    <a:extLst>
                      <a:ext uri="{FF2B5EF4-FFF2-40B4-BE49-F238E27FC236}">
                        <a16:creationId xmlns:a16="http://schemas.microsoft.com/office/drawing/2014/main" xmlns="" id="{8D6B4D94-7273-4961-BC26-A6CF405E01FA}"/>
                      </a:ext>
                    </a:extLst>
                  </p:cNvPr>
                  <p:cNvSpPr/>
                  <p:nvPr/>
                </p:nvSpPr>
                <p:spPr>
                  <a:xfrm>
                    <a:off x="5732475" y="1484851"/>
                    <a:ext cx="3354199" cy="3263318"/>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3" name="Arrow: Pentagon 72">
                    <a:extLst>
                      <a:ext uri="{FF2B5EF4-FFF2-40B4-BE49-F238E27FC236}">
                        <a16:creationId xmlns:a16="http://schemas.microsoft.com/office/drawing/2014/main" xmlns="" id="{A8B49462-D6BD-4F60-B483-A203FF2DF598}"/>
                      </a:ext>
                    </a:extLst>
                  </p:cNvPr>
                  <p:cNvSpPr/>
                  <p:nvPr/>
                </p:nvSpPr>
                <p:spPr>
                  <a:xfrm>
                    <a:off x="3021433" y="1484851"/>
                    <a:ext cx="3354199" cy="3263318"/>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sp>
                <p:nvSpPr>
                  <p:cNvPr id="74" name="Arrow: Pentagon 73">
                    <a:extLst>
                      <a:ext uri="{FF2B5EF4-FFF2-40B4-BE49-F238E27FC236}">
                        <a16:creationId xmlns:a16="http://schemas.microsoft.com/office/drawing/2014/main" xmlns="" id="{503C2E72-001B-465A-8B3E-49026660589D}"/>
                      </a:ext>
                    </a:extLst>
                  </p:cNvPr>
                  <p:cNvSpPr/>
                  <p:nvPr/>
                </p:nvSpPr>
                <p:spPr>
                  <a:xfrm>
                    <a:off x="436227" y="1484851"/>
                    <a:ext cx="3238150" cy="3263318"/>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a:p>
                </p:txBody>
              </p:sp>
            </p:grpSp>
            <p:sp>
              <p:nvSpPr>
                <p:cNvPr id="46" name="Rectangle 45">
                  <a:extLst>
                    <a:ext uri="{FF2B5EF4-FFF2-40B4-BE49-F238E27FC236}">
                      <a16:creationId xmlns:a16="http://schemas.microsoft.com/office/drawing/2014/main" xmlns="" id="{1885830A-DF57-4A27-B24F-AAD426EF99D2}"/>
                    </a:ext>
                  </a:extLst>
                </p:cNvPr>
                <p:cNvSpPr/>
                <p:nvPr/>
              </p:nvSpPr>
              <p:spPr>
                <a:xfrm>
                  <a:off x="1341415" y="1461565"/>
                  <a:ext cx="696024" cy="338554"/>
                </a:xfrm>
                <a:prstGeom prst="rect">
                  <a:avLst/>
                </a:prstGeom>
              </p:spPr>
              <p:txBody>
                <a:bodyPr wrap="none">
                  <a:spAutoFit/>
                </a:bodyPr>
                <a:lstStyle/>
                <a:p>
                  <a:r>
                    <a:rPr lang="en-US" sz="1600" b="1" i="1" dirty="0">
                      <a:solidFill>
                        <a:srgbClr val="002060"/>
                      </a:solidFill>
                      <a:latin typeface="Segoe UI" panose="020B0502040204020203" pitchFamily="34" charset="0"/>
                      <a:cs typeface="Segoe UI" panose="020B0502040204020203" pitchFamily="34" charset="0"/>
                    </a:rPr>
                    <a:t>Input</a:t>
                  </a:r>
                  <a:endParaRPr lang="en-ID" sz="1600" i="1" dirty="0"/>
                </a:p>
              </p:txBody>
            </p:sp>
            <p:sp>
              <p:nvSpPr>
                <p:cNvPr id="47" name="Rectangle 46">
                  <a:extLst>
                    <a:ext uri="{FF2B5EF4-FFF2-40B4-BE49-F238E27FC236}">
                      <a16:creationId xmlns:a16="http://schemas.microsoft.com/office/drawing/2014/main" xmlns="" id="{8DDB1DBD-D444-41FC-9778-4823EF719F37}"/>
                    </a:ext>
                  </a:extLst>
                </p:cNvPr>
                <p:cNvSpPr/>
                <p:nvPr/>
              </p:nvSpPr>
              <p:spPr>
                <a:xfrm>
                  <a:off x="4101381" y="1461565"/>
                  <a:ext cx="796757" cy="338554"/>
                </a:xfrm>
                <a:prstGeom prst="rect">
                  <a:avLst/>
                </a:prstGeom>
              </p:spPr>
              <p:txBody>
                <a:bodyPr wrap="none">
                  <a:spAutoFit/>
                </a:bodyPr>
                <a:lstStyle/>
                <a:p>
                  <a:r>
                    <a:rPr lang="en-US" sz="1600" b="1" i="1" dirty="0">
                      <a:solidFill>
                        <a:srgbClr val="002060"/>
                      </a:solidFill>
                      <a:latin typeface="Segoe UI" panose="020B0502040204020203" pitchFamily="34" charset="0"/>
                      <a:cs typeface="Segoe UI" panose="020B0502040204020203" pitchFamily="34" charset="0"/>
                    </a:rPr>
                    <a:t>Proses</a:t>
                  </a:r>
                  <a:endParaRPr lang="en-ID" sz="1600" i="1" dirty="0"/>
                </a:p>
              </p:txBody>
            </p:sp>
            <p:sp>
              <p:nvSpPr>
                <p:cNvPr id="48" name="Rectangle 47">
                  <a:extLst>
                    <a:ext uri="{FF2B5EF4-FFF2-40B4-BE49-F238E27FC236}">
                      <a16:creationId xmlns:a16="http://schemas.microsoft.com/office/drawing/2014/main" xmlns="" id="{E403F82E-E66B-434F-9E45-253074B4A38C}"/>
                    </a:ext>
                  </a:extLst>
                </p:cNvPr>
                <p:cNvSpPr/>
                <p:nvPr/>
              </p:nvSpPr>
              <p:spPr>
                <a:xfrm>
                  <a:off x="6820343" y="1461565"/>
                  <a:ext cx="862737" cy="338554"/>
                </a:xfrm>
                <a:prstGeom prst="rect">
                  <a:avLst/>
                </a:prstGeom>
              </p:spPr>
              <p:txBody>
                <a:bodyPr wrap="none">
                  <a:spAutoFit/>
                </a:bodyPr>
                <a:lstStyle/>
                <a:p>
                  <a:r>
                    <a:rPr lang="en-US" sz="1600" b="1" i="1" dirty="0">
                      <a:solidFill>
                        <a:srgbClr val="002060"/>
                      </a:solidFill>
                      <a:latin typeface="Segoe UI" panose="020B0502040204020203" pitchFamily="34" charset="0"/>
                      <a:cs typeface="Segoe UI" panose="020B0502040204020203" pitchFamily="34" charset="0"/>
                    </a:rPr>
                    <a:t>Output</a:t>
                  </a:r>
                  <a:endParaRPr lang="en-ID" sz="1600" i="1" dirty="0"/>
                </a:p>
              </p:txBody>
            </p:sp>
            <p:sp>
              <p:nvSpPr>
                <p:cNvPr id="49" name="Rectangle 48">
                  <a:extLst>
                    <a:ext uri="{FF2B5EF4-FFF2-40B4-BE49-F238E27FC236}">
                      <a16:creationId xmlns:a16="http://schemas.microsoft.com/office/drawing/2014/main" xmlns="" id="{2C731D0C-0691-4B13-AEF7-9104CC34A5AB}"/>
                    </a:ext>
                  </a:extLst>
                </p:cNvPr>
                <p:cNvSpPr/>
                <p:nvPr/>
              </p:nvSpPr>
              <p:spPr>
                <a:xfrm>
                  <a:off x="8514450" y="1461565"/>
                  <a:ext cx="2597466" cy="338554"/>
                </a:xfrm>
                <a:prstGeom prst="rect">
                  <a:avLst/>
                </a:prstGeom>
              </p:spPr>
              <p:txBody>
                <a:bodyPr wrap="square">
                  <a:spAutoFit/>
                </a:bodyPr>
                <a:lstStyle/>
                <a:p>
                  <a:pPr algn="ctr"/>
                  <a:r>
                    <a:rPr lang="en-US" sz="1600" b="1" i="1" dirty="0">
                      <a:solidFill>
                        <a:srgbClr val="002060"/>
                      </a:solidFill>
                      <a:latin typeface="Segoe UI" panose="020B0502040204020203" pitchFamily="34" charset="0"/>
                      <a:cs typeface="Segoe UI" panose="020B0502040204020203" pitchFamily="34" charset="0"/>
                    </a:rPr>
                    <a:t>Outcome</a:t>
                  </a:r>
                  <a:endParaRPr lang="en-ID" sz="1600" i="1" dirty="0"/>
                </a:p>
              </p:txBody>
            </p:sp>
            <p:grpSp>
              <p:nvGrpSpPr>
                <p:cNvPr id="50" name="Group 49">
                  <a:extLst>
                    <a:ext uri="{FF2B5EF4-FFF2-40B4-BE49-F238E27FC236}">
                      <a16:creationId xmlns:a16="http://schemas.microsoft.com/office/drawing/2014/main" xmlns="" id="{3BB91C93-6037-4C29-BCEC-DBCC51DA3D99}"/>
                    </a:ext>
                  </a:extLst>
                </p:cNvPr>
                <p:cNvGrpSpPr/>
                <p:nvPr/>
              </p:nvGrpSpPr>
              <p:grpSpPr>
                <a:xfrm>
                  <a:off x="403371" y="5057882"/>
                  <a:ext cx="10754264" cy="338553"/>
                  <a:chOff x="436227" y="1484851"/>
                  <a:chExt cx="11351702" cy="3452379"/>
                </a:xfrm>
              </p:grpSpPr>
              <p:sp>
                <p:nvSpPr>
                  <p:cNvPr id="69" name="Arrow: Pentagon 68">
                    <a:extLst>
                      <a:ext uri="{FF2B5EF4-FFF2-40B4-BE49-F238E27FC236}">
                        <a16:creationId xmlns:a16="http://schemas.microsoft.com/office/drawing/2014/main" xmlns="" id="{EDA376DB-7201-4807-8008-5552489CC614}"/>
                      </a:ext>
                    </a:extLst>
                  </p:cNvPr>
                  <p:cNvSpPr/>
                  <p:nvPr/>
                </p:nvSpPr>
                <p:spPr>
                  <a:xfrm>
                    <a:off x="6026701" y="1484851"/>
                    <a:ext cx="5761228" cy="3452369"/>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70" name="Arrow: Pentagon 69">
                    <a:extLst>
                      <a:ext uri="{FF2B5EF4-FFF2-40B4-BE49-F238E27FC236}">
                        <a16:creationId xmlns:a16="http://schemas.microsoft.com/office/drawing/2014/main" xmlns="" id="{C6B65936-760A-4941-BB42-3B15EC99E9CC}"/>
                      </a:ext>
                    </a:extLst>
                  </p:cNvPr>
                  <p:cNvSpPr/>
                  <p:nvPr/>
                </p:nvSpPr>
                <p:spPr>
                  <a:xfrm>
                    <a:off x="436227" y="1484861"/>
                    <a:ext cx="5648771" cy="3452369"/>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grpSp>
            <p:sp>
              <p:nvSpPr>
                <p:cNvPr id="51" name="Rectangle 50">
                  <a:extLst>
                    <a:ext uri="{FF2B5EF4-FFF2-40B4-BE49-F238E27FC236}">
                      <a16:creationId xmlns:a16="http://schemas.microsoft.com/office/drawing/2014/main" xmlns="" id="{F008A372-DDD6-4A96-A486-06D569A01FB5}"/>
                    </a:ext>
                  </a:extLst>
                </p:cNvPr>
                <p:cNvSpPr/>
                <p:nvPr/>
              </p:nvSpPr>
              <p:spPr>
                <a:xfrm>
                  <a:off x="2020612" y="5058895"/>
                  <a:ext cx="2065887" cy="338554"/>
                </a:xfrm>
                <a:prstGeom prst="rect">
                  <a:avLst/>
                </a:prstGeom>
              </p:spPr>
              <p:txBody>
                <a:bodyPr wrap="none">
                  <a:spAutoFit/>
                </a:bodyPr>
                <a:lstStyle/>
                <a:p>
                  <a:r>
                    <a:rPr lang="en-US" sz="1600" b="1" i="1" dirty="0">
                      <a:solidFill>
                        <a:srgbClr val="FFC000"/>
                      </a:solidFill>
                      <a:latin typeface="Segoe UI" panose="020B0502040204020203" pitchFamily="34" charset="0"/>
                      <a:cs typeface="Segoe UI" panose="020B0502040204020203" pitchFamily="34" charset="0"/>
                    </a:rPr>
                    <a:t>Research Excellence</a:t>
                  </a:r>
                  <a:endParaRPr lang="en-ID" sz="1600" i="1" dirty="0">
                    <a:solidFill>
                      <a:srgbClr val="FFC000"/>
                    </a:solidFill>
                  </a:endParaRPr>
                </a:p>
              </p:txBody>
            </p:sp>
            <p:sp>
              <p:nvSpPr>
                <p:cNvPr id="52" name="Rectangle 51">
                  <a:extLst>
                    <a:ext uri="{FF2B5EF4-FFF2-40B4-BE49-F238E27FC236}">
                      <a16:creationId xmlns:a16="http://schemas.microsoft.com/office/drawing/2014/main" xmlns="" id="{2579FE4D-97E7-42F1-ABD3-5B5AC64E8337}"/>
                    </a:ext>
                  </a:extLst>
                </p:cNvPr>
                <p:cNvSpPr/>
                <p:nvPr/>
              </p:nvSpPr>
              <p:spPr>
                <a:xfrm>
                  <a:off x="7376718" y="5058895"/>
                  <a:ext cx="1752083" cy="338554"/>
                </a:xfrm>
                <a:prstGeom prst="rect">
                  <a:avLst/>
                </a:prstGeom>
              </p:spPr>
              <p:txBody>
                <a:bodyPr wrap="none">
                  <a:spAutoFit/>
                </a:bodyPr>
                <a:lstStyle/>
                <a:p>
                  <a:r>
                    <a:rPr lang="en-US" sz="1600" b="1" i="1" dirty="0">
                      <a:solidFill>
                        <a:srgbClr val="FFC000"/>
                      </a:solidFill>
                      <a:latin typeface="Segoe UI" panose="020B0502040204020203" pitchFamily="34" charset="0"/>
                      <a:cs typeface="Segoe UI" panose="020B0502040204020203" pitchFamily="34" charset="0"/>
                    </a:rPr>
                    <a:t>Research Impact</a:t>
                  </a:r>
                  <a:endParaRPr lang="en-ID" sz="1600" i="1" dirty="0">
                    <a:solidFill>
                      <a:srgbClr val="FFC000"/>
                    </a:solidFill>
                  </a:endParaRPr>
                </a:p>
              </p:txBody>
            </p:sp>
            <p:sp>
              <p:nvSpPr>
                <p:cNvPr id="53" name="Rectangle 52">
                  <a:extLst>
                    <a:ext uri="{FF2B5EF4-FFF2-40B4-BE49-F238E27FC236}">
                      <a16:creationId xmlns:a16="http://schemas.microsoft.com/office/drawing/2014/main" xmlns="" id="{A7F95BC8-BCFE-4813-AC9C-4E0094A75698}"/>
                    </a:ext>
                  </a:extLst>
                </p:cNvPr>
                <p:cNvSpPr/>
                <p:nvPr/>
              </p:nvSpPr>
              <p:spPr>
                <a:xfrm>
                  <a:off x="101367" y="1142393"/>
                  <a:ext cx="310199" cy="2294837"/>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1"/>
                <a:lstStyle/>
                <a:p>
                  <a:pPr algn="ctr"/>
                  <a:r>
                    <a:rPr lang="en-ID" sz="1600" b="1" i="1" dirty="0">
                      <a:latin typeface="Segoe UI" panose="020B0502040204020203" pitchFamily="34" charset="0"/>
                      <a:cs typeface="Segoe UI" panose="020B0502040204020203" pitchFamily="34" charset="0"/>
                    </a:rPr>
                    <a:t>Aktor</a:t>
                  </a:r>
                </a:p>
              </p:txBody>
            </p:sp>
            <p:sp>
              <p:nvSpPr>
                <p:cNvPr id="54" name="Rectangle 53">
                  <a:extLst>
                    <a:ext uri="{FF2B5EF4-FFF2-40B4-BE49-F238E27FC236}">
                      <a16:creationId xmlns:a16="http://schemas.microsoft.com/office/drawing/2014/main" xmlns="" id="{D41B7FBB-9FF0-49D9-A9EC-1F456090CC29}"/>
                    </a:ext>
                  </a:extLst>
                </p:cNvPr>
                <p:cNvSpPr/>
                <p:nvPr/>
              </p:nvSpPr>
              <p:spPr>
                <a:xfrm>
                  <a:off x="104278" y="3432356"/>
                  <a:ext cx="293568" cy="1977816"/>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vert="vert270" rtlCol="0" anchor="ctr" anchorCtr="1"/>
                <a:lstStyle/>
                <a:p>
                  <a:pPr algn="ctr"/>
                  <a:r>
                    <a:rPr lang="en-ID" sz="1600" b="1" i="1" dirty="0">
                      <a:latin typeface="Segoe UI" panose="020B0502040204020203" pitchFamily="34" charset="0"/>
                      <a:cs typeface="Segoe UI" panose="020B0502040204020203" pitchFamily="34" charset="0"/>
                    </a:rPr>
                    <a:t>Instrumen</a:t>
                  </a:r>
                </a:p>
              </p:txBody>
            </p:sp>
            <p:cxnSp>
              <p:nvCxnSpPr>
                <p:cNvPr id="55" name="Straight Connector 54">
                  <a:extLst>
                    <a:ext uri="{FF2B5EF4-FFF2-40B4-BE49-F238E27FC236}">
                      <a16:creationId xmlns:a16="http://schemas.microsoft.com/office/drawing/2014/main" xmlns="" id="{D4987094-2903-441B-9B05-C7B6C49931E0}"/>
                    </a:ext>
                  </a:extLst>
                </p:cNvPr>
                <p:cNvCxnSpPr>
                  <a:cxnSpLocks/>
                </p:cNvCxnSpPr>
                <p:nvPr/>
              </p:nvCxnSpPr>
              <p:spPr>
                <a:xfrm rot="16200000" flipH="1" flipV="1">
                  <a:off x="5914638" y="-2386388"/>
                  <a:ext cx="7280" cy="11628000"/>
                </a:xfrm>
                <a:prstGeom prst="line">
                  <a:avLst/>
                </a:prstGeom>
                <a:ln w="19050">
                  <a:solidFill>
                    <a:srgbClr val="FFC000"/>
                  </a:solidFill>
                  <a:prstDash val="sysDash"/>
                </a:ln>
              </p:spPr>
              <p:style>
                <a:lnRef idx="1">
                  <a:schemeClr val="accent1"/>
                </a:lnRef>
                <a:fillRef idx="0">
                  <a:schemeClr val="accent1"/>
                </a:fillRef>
                <a:effectRef idx="0">
                  <a:schemeClr val="accent1"/>
                </a:effectRef>
                <a:fontRef idx="minor">
                  <a:schemeClr val="tx1"/>
                </a:fontRef>
              </p:style>
            </p:cxnSp>
            <p:sp>
              <p:nvSpPr>
                <p:cNvPr id="56" name="Rectangle: Top Corners One Rounded and One Snipped 55">
                  <a:extLst>
                    <a:ext uri="{FF2B5EF4-FFF2-40B4-BE49-F238E27FC236}">
                      <a16:creationId xmlns:a16="http://schemas.microsoft.com/office/drawing/2014/main" xmlns="" id="{E82A7138-54C4-4E67-8409-066392FAA8E4}"/>
                    </a:ext>
                  </a:extLst>
                </p:cNvPr>
                <p:cNvSpPr/>
                <p:nvPr/>
              </p:nvSpPr>
              <p:spPr>
                <a:xfrm>
                  <a:off x="457285" y="1869326"/>
                  <a:ext cx="10658128" cy="312320"/>
                </a:xfrm>
                <a:prstGeom prst="snipRoundRect">
                  <a:avLst>
                    <a:gd name="adj1" fmla="val 16667"/>
                    <a:gd name="adj2" fmla="val 50000"/>
                  </a:avLst>
                </a:prstGeom>
                <a:solidFill>
                  <a:schemeClr val="accent3">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err="1">
                      <a:solidFill>
                        <a:srgbClr val="002060"/>
                      </a:solidFill>
                      <a:latin typeface="Segoe UI" panose="020B0502040204020203" pitchFamily="34" charset="0"/>
                      <a:cs typeface="Segoe UI" panose="020B0502040204020203" pitchFamily="34" charset="0"/>
                    </a:rPr>
                    <a:t>Ketua</a:t>
                  </a:r>
                  <a:r>
                    <a:rPr lang="en-US" sz="1600" b="1" i="1" dirty="0">
                      <a:solidFill>
                        <a:srgbClr val="002060"/>
                      </a:solidFill>
                      <a:latin typeface="Segoe UI" panose="020B0502040204020203" pitchFamily="34" charset="0"/>
                      <a:cs typeface="Segoe UI" panose="020B0502040204020203" pitchFamily="34" charset="0"/>
                    </a:rPr>
                    <a:t> </a:t>
                  </a:r>
                  <a:r>
                    <a:rPr lang="en-US" sz="1600" b="1" i="1" dirty="0" err="1">
                      <a:solidFill>
                        <a:srgbClr val="002060"/>
                      </a:solidFill>
                      <a:latin typeface="Segoe UI" panose="020B0502040204020203" pitchFamily="34" charset="0"/>
                      <a:cs typeface="Segoe UI" panose="020B0502040204020203" pitchFamily="34" charset="0"/>
                    </a:rPr>
                    <a:t>Periset</a:t>
                  </a:r>
                  <a:r>
                    <a:rPr lang="en-US" sz="1600" b="1" i="1" dirty="0">
                      <a:solidFill>
                        <a:srgbClr val="002060"/>
                      </a:solidFill>
                      <a:latin typeface="Segoe UI" panose="020B0502040204020203" pitchFamily="34" charset="0"/>
                      <a:cs typeface="Segoe UI" panose="020B0502040204020203" pitchFamily="34" charset="0"/>
                    </a:rPr>
                    <a:t> (Principal Investigator/PI)</a:t>
                  </a:r>
                  <a:endParaRPr lang="en-ID" sz="1600" i="1" dirty="0"/>
                </a:p>
              </p:txBody>
            </p:sp>
            <p:sp>
              <p:nvSpPr>
                <p:cNvPr id="57" name="Rectangle: Top Corners One Rounded and One Snipped 56">
                  <a:extLst>
                    <a:ext uri="{FF2B5EF4-FFF2-40B4-BE49-F238E27FC236}">
                      <a16:creationId xmlns:a16="http://schemas.microsoft.com/office/drawing/2014/main" xmlns="" id="{F82E7C89-E9ED-4445-A908-5D7163F66F3B}"/>
                    </a:ext>
                  </a:extLst>
                </p:cNvPr>
                <p:cNvSpPr/>
                <p:nvPr/>
              </p:nvSpPr>
              <p:spPr>
                <a:xfrm>
                  <a:off x="457285" y="2249715"/>
                  <a:ext cx="10817518" cy="309435"/>
                </a:xfrm>
                <a:prstGeom prst="snipRoundRect">
                  <a:avLst>
                    <a:gd name="adj1" fmla="val 16667"/>
                    <a:gd name="adj2" fmla="val 50000"/>
                  </a:avLst>
                </a:prstGeom>
                <a:solidFill>
                  <a:schemeClr val="accent2">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err="1">
                      <a:solidFill>
                        <a:srgbClr val="002060"/>
                      </a:solidFill>
                      <a:latin typeface="Segoe UI" panose="020B0502040204020203" pitchFamily="34" charset="0"/>
                      <a:cs typeface="Segoe UI" panose="020B0502040204020203" pitchFamily="34" charset="0"/>
                    </a:rPr>
                    <a:t>Institusi</a:t>
                  </a:r>
                  <a:r>
                    <a:rPr lang="en-US" sz="1600" b="1" i="1" dirty="0">
                      <a:solidFill>
                        <a:srgbClr val="002060"/>
                      </a:solidFill>
                      <a:latin typeface="Segoe UI" panose="020B0502040204020203" pitchFamily="34" charset="0"/>
                      <a:cs typeface="Segoe UI" panose="020B0502040204020203" pitchFamily="34" charset="0"/>
                    </a:rPr>
                    <a:t> </a:t>
                  </a:r>
                  <a:r>
                    <a:rPr lang="en-US" sz="1600" b="1" i="1" dirty="0" err="1">
                      <a:solidFill>
                        <a:srgbClr val="002060"/>
                      </a:solidFill>
                      <a:latin typeface="Segoe UI" panose="020B0502040204020203" pitchFamily="34" charset="0"/>
                      <a:cs typeface="Segoe UI" panose="020B0502040204020203" pitchFamily="34" charset="0"/>
                    </a:rPr>
                    <a:t>Ketua</a:t>
                  </a:r>
                  <a:r>
                    <a:rPr lang="en-US" sz="1600" b="1" i="1" dirty="0">
                      <a:solidFill>
                        <a:srgbClr val="002060"/>
                      </a:solidFill>
                      <a:latin typeface="Segoe UI" panose="020B0502040204020203" pitchFamily="34" charset="0"/>
                      <a:cs typeface="Segoe UI" panose="020B0502040204020203" pitchFamily="34" charset="0"/>
                    </a:rPr>
                    <a:t> </a:t>
                  </a:r>
                  <a:r>
                    <a:rPr lang="en-US" sz="1600" b="1" i="1" dirty="0" err="1">
                      <a:solidFill>
                        <a:srgbClr val="002060"/>
                      </a:solidFill>
                      <a:latin typeface="Segoe UI" panose="020B0502040204020203" pitchFamily="34" charset="0"/>
                      <a:cs typeface="Segoe UI" panose="020B0502040204020203" pitchFamily="34" charset="0"/>
                    </a:rPr>
                    <a:t>Periset</a:t>
                  </a:r>
                  <a:r>
                    <a:rPr lang="en-US" sz="1600" b="1" i="1" dirty="0">
                      <a:solidFill>
                        <a:srgbClr val="002060"/>
                      </a:solidFill>
                      <a:latin typeface="Segoe UI" panose="020B0502040204020203" pitchFamily="34" charset="0"/>
                      <a:cs typeface="Segoe UI" panose="020B0502040204020203" pitchFamily="34" charset="0"/>
                    </a:rPr>
                    <a:t>/PI</a:t>
                  </a:r>
                  <a:endParaRPr lang="en-ID" sz="2000" i="1" dirty="0"/>
                </a:p>
              </p:txBody>
            </p:sp>
            <p:sp>
              <p:nvSpPr>
                <p:cNvPr id="58" name="Rectangle: Top Corners One Rounded and One Snipped 57">
                  <a:extLst>
                    <a:ext uri="{FF2B5EF4-FFF2-40B4-BE49-F238E27FC236}">
                      <a16:creationId xmlns:a16="http://schemas.microsoft.com/office/drawing/2014/main" xmlns="" id="{A7DFCBBE-55AD-4570-A6E0-57CF186A5698}"/>
                    </a:ext>
                  </a:extLst>
                </p:cNvPr>
                <p:cNvSpPr/>
                <p:nvPr/>
              </p:nvSpPr>
              <p:spPr>
                <a:xfrm>
                  <a:off x="457285" y="2635757"/>
                  <a:ext cx="10980000" cy="331271"/>
                </a:xfrm>
                <a:prstGeom prst="snipRoundRect">
                  <a:avLst>
                    <a:gd name="adj1" fmla="val 16667"/>
                    <a:gd name="adj2" fmla="val 50000"/>
                  </a:avLst>
                </a:prstGeom>
                <a:solidFill>
                  <a:schemeClr val="accent6">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rgbClr val="002060"/>
                      </a:solidFill>
                      <a:latin typeface="Segoe UI" panose="020B0502040204020203" pitchFamily="34" charset="0"/>
                      <a:cs typeface="Segoe UI" panose="020B0502040204020203" pitchFamily="34" charset="0"/>
                    </a:rPr>
                    <a:t>Reviewer</a:t>
                  </a:r>
                  <a:endParaRPr lang="en-ID" i="1" dirty="0"/>
                </a:p>
              </p:txBody>
            </p:sp>
            <p:sp>
              <p:nvSpPr>
                <p:cNvPr id="59" name="Rectangle: Top Corners One Rounded and One Snipped 58">
                  <a:extLst>
                    <a:ext uri="{FF2B5EF4-FFF2-40B4-BE49-F238E27FC236}">
                      <a16:creationId xmlns:a16="http://schemas.microsoft.com/office/drawing/2014/main" xmlns="" id="{CA6F7B6E-5121-4C14-8ACB-35845F3E3EF7}"/>
                    </a:ext>
                  </a:extLst>
                </p:cNvPr>
                <p:cNvSpPr/>
                <p:nvPr/>
              </p:nvSpPr>
              <p:spPr>
                <a:xfrm>
                  <a:off x="457285" y="3026565"/>
                  <a:ext cx="11124000" cy="331271"/>
                </a:xfrm>
                <a:prstGeom prst="snipRoundRect">
                  <a:avLst>
                    <a:gd name="adj1" fmla="val 16667"/>
                    <a:gd name="adj2" fmla="val 50000"/>
                  </a:avLst>
                </a:prstGeom>
                <a:solidFill>
                  <a:schemeClr val="accent1">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err="1">
                      <a:solidFill>
                        <a:srgbClr val="002060"/>
                      </a:solidFill>
                      <a:latin typeface="Segoe UI" panose="020B0502040204020203" pitchFamily="34" charset="0"/>
                      <a:cs typeface="Segoe UI" panose="020B0502040204020203" pitchFamily="34" charset="0"/>
                    </a:rPr>
                    <a:t>Analis</a:t>
                  </a:r>
                  <a:r>
                    <a:rPr lang="en-US" sz="1600" b="1" i="1" dirty="0">
                      <a:solidFill>
                        <a:srgbClr val="002060"/>
                      </a:solidFill>
                      <a:latin typeface="Segoe UI" panose="020B0502040204020203" pitchFamily="34" charset="0"/>
                      <a:cs typeface="Segoe UI" panose="020B0502040204020203" pitchFamily="34" charset="0"/>
                    </a:rPr>
                    <a:t> Riset</a:t>
                  </a:r>
                  <a:endParaRPr lang="en-ID" i="1" dirty="0"/>
                </a:p>
              </p:txBody>
            </p:sp>
            <p:sp>
              <p:nvSpPr>
                <p:cNvPr id="60" name="Rectangle: Top Corners One Rounded and One Snipped 59">
                  <a:extLst>
                    <a:ext uri="{FF2B5EF4-FFF2-40B4-BE49-F238E27FC236}">
                      <a16:creationId xmlns:a16="http://schemas.microsoft.com/office/drawing/2014/main" xmlns="" id="{98C9DC9B-FE11-48AB-A3A6-822CEBFB329E}"/>
                    </a:ext>
                  </a:extLst>
                </p:cNvPr>
                <p:cNvSpPr/>
                <p:nvPr/>
              </p:nvSpPr>
              <p:spPr>
                <a:xfrm>
                  <a:off x="483528" y="3497387"/>
                  <a:ext cx="2916000" cy="331271"/>
                </a:xfrm>
                <a:prstGeom prst="snipRoundRect">
                  <a:avLst>
                    <a:gd name="adj1" fmla="val 16667"/>
                    <a:gd name="adj2" fmla="val 50000"/>
                  </a:avLst>
                </a:prstGeom>
                <a:solidFill>
                  <a:schemeClr val="accent3">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a:solidFill>
                        <a:srgbClr val="002060"/>
                      </a:solidFill>
                      <a:latin typeface="Segoe UI" panose="020B0502040204020203" pitchFamily="34" charset="0"/>
                      <a:cs typeface="Segoe UI" panose="020B0502040204020203" pitchFamily="34" charset="0"/>
                    </a:rPr>
                    <a:t>Tingkat </a:t>
                  </a:r>
                  <a:r>
                    <a:rPr lang="en-US" sz="1050" b="1" i="1" dirty="0" err="1">
                      <a:solidFill>
                        <a:srgbClr val="002060"/>
                      </a:solidFill>
                      <a:latin typeface="Segoe UI" panose="020B0502040204020203" pitchFamily="34" charset="0"/>
                      <a:cs typeface="Segoe UI" panose="020B0502040204020203" pitchFamily="34" charset="0"/>
                    </a:rPr>
                    <a:t>Kesiapan</a:t>
                  </a:r>
                  <a:r>
                    <a:rPr lang="en-US" sz="1050" b="1" i="1" dirty="0">
                      <a:solidFill>
                        <a:srgbClr val="002060"/>
                      </a:solidFill>
                      <a:latin typeface="Segoe UI" panose="020B0502040204020203" pitchFamily="34" charset="0"/>
                      <a:cs typeface="Segoe UI" panose="020B0502040204020203" pitchFamily="34" charset="0"/>
                    </a:rPr>
                    <a:t> </a:t>
                  </a:r>
                  <a:r>
                    <a:rPr lang="en-US" sz="1050" b="1" i="1" dirty="0" err="1">
                      <a:solidFill>
                        <a:srgbClr val="002060"/>
                      </a:solidFill>
                      <a:latin typeface="Segoe UI" panose="020B0502040204020203" pitchFamily="34" charset="0"/>
                      <a:cs typeface="Segoe UI" panose="020B0502040204020203" pitchFamily="34" charset="0"/>
                    </a:rPr>
                    <a:t>Teknologi</a:t>
                  </a:r>
                  <a:r>
                    <a:rPr lang="en-US" sz="1400" b="1" i="1" dirty="0">
                      <a:solidFill>
                        <a:srgbClr val="002060"/>
                      </a:solidFill>
                      <a:latin typeface="Segoe UI" panose="020B0502040204020203" pitchFamily="34" charset="0"/>
                      <a:cs typeface="Segoe UI" panose="020B0502040204020203" pitchFamily="34" charset="0"/>
                    </a:rPr>
                    <a:t> </a:t>
                  </a:r>
                  <a:r>
                    <a:rPr lang="en-US" sz="800" i="1" dirty="0">
                      <a:solidFill>
                        <a:srgbClr val="002060"/>
                      </a:solidFill>
                      <a:latin typeface="Segoe UI" panose="020B0502040204020203" pitchFamily="34" charset="0"/>
                      <a:cs typeface="Segoe UI" panose="020B0502040204020203" pitchFamily="34" charset="0"/>
                    </a:rPr>
                    <a:t>(</a:t>
                  </a:r>
                  <a:r>
                    <a:rPr lang="en-US" sz="900" i="1" dirty="0">
                      <a:solidFill>
                        <a:srgbClr val="002060"/>
                      </a:solidFill>
                      <a:latin typeface="Segoe UI" panose="020B0502040204020203" pitchFamily="34" charset="0"/>
                      <a:cs typeface="Segoe UI" panose="020B0502040204020203" pitchFamily="34" charset="0"/>
                    </a:rPr>
                    <a:t>TKT Online</a:t>
                  </a:r>
                  <a:r>
                    <a:rPr lang="en-US" sz="800" i="1" dirty="0">
                      <a:solidFill>
                        <a:srgbClr val="002060"/>
                      </a:solidFill>
                      <a:latin typeface="Segoe UI" panose="020B0502040204020203" pitchFamily="34" charset="0"/>
                      <a:cs typeface="Segoe UI" panose="020B0502040204020203" pitchFamily="34" charset="0"/>
                    </a:rPr>
                    <a:t>)</a:t>
                  </a:r>
                  <a:endParaRPr lang="en-ID" sz="1600" i="1" dirty="0"/>
                </a:p>
              </p:txBody>
            </p:sp>
            <p:sp>
              <p:nvSpPr>
                <p:cNvPr id="61" name="Rectangle: Top Corners One Rounded and One Snipped 60">
                  <a:extLst>
                    <a:ext uri="{FF2B5EF4-FFF2-40B4-BE49-F238E27FC236}">
                      <a16:creationId xmlns:a16="http://schemas.microsoft.com/office/drawing/2014/main" xmlns="" id="{8E6BE032-86D2-485F-AF96-DB13651E4214}"/>
                    </a:ext>
                  </a:extLst>
                </p:cNvPr>
                <p:cNvSpPr/>
                <p:nvPr/>
              </p:nvSpPr>
              <p:spPr>
                <a:xfrm>
                  <a:off x="483527" y="3877777"/>
                  <a:ext cx="2772000" cy="331271"/>
                </a:xfrm>
                <a:prstGeom prst="snipRoundRect">
                  <a:avLst>
                    <a:gd name="adj1" fmla="val 16667"/>
                    <a:gd name="adj2" fmla="val 50000"/>
                  </a:avLst>
                </a:prstGeom>
                <a:solidFill>
                  <a:schemeClr val="accent2">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050" b="1" i="1" dirty="0" err="1">
                      <a:solidFill>
                        <a:srgbClr val="002060"/>
                      </a:solidFill>
                      <a:latin typeface="Segoe UI" panose="020B0502040204020203" pitchFamily="34" charset="0"/>
                      <a:cs typeface="Segoe UI" panose="020B0502040204020203" pitchFamily="34" charset="0"/>
                    </a:rPr>
                    <a:t>Penilaian</a:t>
                  </a:r>
                  <a:r>
                    <a:rPr lang="en-US" sz="1050" b="1" i="1" dirty="0">
                      <a:solidFill>
                        <a:srgbClr val="002060"/>
                      </a:solidFill>
                      <a:latin typeface="Segoe UI" panose="020B0502040204020203" pitchFamily="34" charset="0"/>
                      <a:cs typeface="Segoe UI" panose="020B0502040204020203" pitchFamily="34" charset="0"/>
                    </a:rPr>
                    <a:t> </a:t>
                  </a:r>
                  <a:r>
                    <a:rPr lang="en-US" sz="1050" b="1" i="1" dirty="0" err="1">
                      <a:solidFill>
                        <a:srgbClr val="002060"/>
                      </a:solidFill>
                      <a:latin typeface="Segoe UI" panose="020B0502040204020203" pitchFamily="34" charset="0"/>
                      <a:cs typeface="Segoe UI" panose="020B0502040204020203" pitchFamily="34" charset="0"/>
                    </a:rPr>
                    <a:t>Mandiri</a:t>
                  </a:r>
                  <a:r>
                    <a:rPr lang="en-US" sz="1050" b="1" i="1" dirty="0">
                      <a:solidFill>
                        <a:srgbClr val="002060"/>
                      </a:solidFill>
                      <a:latin typeface="Segoe UI" panose="020B0502040204020203" pitchFamily="34" charset="0"/>
                      <a:cs typeface="Segoe UI" panose="020B0502040204020203" pitchFamily="34" charset="0"/>
                    </a:rPr>
                    <a:t> </a:t>
                  </a:r>
                  <a:r>
                    <a:rPr lang="en-US" sz="800" i="1" dirty="0">
                      <a:solidFill>
                        <a:srgbClr val="002060"/>
                      </a:solidFill>
                      <a:latin typeface="Segoe UI" panose="020B0502040204020203" pitchFamily="34" charset="0"/>
                      <a:cs typeface="Segoe UI" panose="020B0502040204020203" pitchFamily="34" charset="0"/>
                    </a:rPr>
                    <a:t>(Institutional Self Assessment)</a:t>
                  </a:r>
                  <a:endParaRPr lang="en-ID" sz="2000" i="1" dirty="0"/>
                </a:p>
              </p:txBody>
            </p:sp>
            <p:sp>
              <p:nvSpPr>
                <p:cNvPr id="62" name="Rectangle: Top Corners One Rounded and One Snipped 61">
                  <a:extLst>
                    <a:ext uri="{FF2B5EF4-FFF2-40B4-BE49-F238E27FC236}">
                      <a16:creationId xmlns:a16="http://schemas.microsoft.com/office/drawing/2014/main" xmlns="" id="{8826395D-9E70-429E-B9FA-96434D0B3ECA}"/>
                    </a:ext>
                  </a:extLst>
                </p:cNvPr>
                <p:cNvSpPr/>
                <p:nvPr/>
              </p:nvSpPr>
              <p:spPr>
                <a:xfrm>
                  <a:off x="483528" y="4263819"/>
                  <a:ext cx="2592000" cy="331271"/>
                </a:xfrm>
                <a:prstGeom prst="snipRoundRect">
                  <a:avLst>
                    <a:gd name="adj1" fmla="val 16667"/>
                    <a:gd name="adj2" fmla="val 50000"/>
                  </a:avLst>
                </a:prstGeom>
                <a:solidFill>
                  <a:schemeClr val="accent6">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err="1">
                      <a:solidFill>
                        <a:srgbClr val="002060"/>
                      </a:solidFill>
                      <a:latin typeface="Segoe UI" panose="020B0502040204020203" pitchFamily="34" charset="0"/>
                      <a:cs typeface="Segoe UI" panose="020B0502040204020203" pitchFamily="34" charset="0"/>
                    </a:rPr>
                    <a:t>Penilaian</a:t>
                  </a:r>
                  <a:r>
                    <a:rPr lang="en-US" sz="1200" b="1" i="1" dirty="0">
                      <a:solidFill>
                        <a:srgbClr val="002060"/>
                      </a:solidFill>
                      <a:latin typeface="Segoe UI" panose="020B0502040204020203" pitchFamily="34" charset="0"/>
                      <a:cs typeface="Segoe UI" panose="020B0502040204020203" pitchFamily="34" charset="0"/>
                    </a:rPr>
                    <a:t> </a:t>
                  </a:r>
                  <a:r>
                    <a:rPr lang="en-US" sz="1200" b="1" i="1" dirty="0" err="1">
                      <a:solidFill>
                        <a:srgbClr val="002060"/>
                      </a:solidFill>
                      <a:latin typeface="Segoe UI" panose="020B0502040204020203" pitchFamily="34" charset="0"/>
                      <a:cs typeface="Segoe UI" panose="020B0502040204020203" pitchFamily="34" charset="0"/>
                    </a:rPr>
                    <a:t>Substansi</a:t>
                  </a:r>
                  <a:r>
                    <a:rPr lang="en-US" sz="1200" b="1" i="1" dirty="0">
                      <a:solidFill>
                        <a:srgbClr val="002060"/>
                      </a:solidFill>
                      <a:latin typeface="Segoe UI" panose="020B0502040204020203" pitchFamily="34" charset="0"/>
                      <a:cs typeface="Segoe UI" panose="020B0502040204020203" pitchFamily="34" charset="0"/>
                    </a:rPr>
                    <a:t> </a:t>
                  </a:r>
                  <a:r>
                    <a:rPr lang="en-US" sz="900" i="1" dirty="0">
                      <a:solidFill>
                        <a:srgbClr val="002060"/>
                      </a:solidFill>
                      <a:latin typeface="Segoe UI" panose="020B0502040204020203" pitchFamily="34" charset="0"/>
                      <a:cs typeface="Segoe UI" panose="020B0502040204020203" pitchFamily="34" charset="0"/>
                    </a:rPr>
                    <a:t>(Desk &amp; On-Site)</a:t>
                  </a:r>
                  <a:endParaRPr lang="en-ID" sz="1600" i="1" dirty="0"/>
                </a:p>
              </p:txBody>
            </p:sp>
            <p:sp>
              <p:nvSpPr>
                <p:cNvPr id="63" name="Rectangle: Top Corners One Rounded and One Snipped 62">
                  <a:extLst>
                    <a:ext uri="{FF2B5EF4-FFF2-40B4-BE49-F238E27FC236}">
                      <a16:creationId xmlns:a16="http://schemas.microsoft.com/office/drawing/2014/main" xmlns="" id="{C80CCBA3-EAA7-4BCE-9BC4-7A96615A9AFF}"/>
                    </a:ext>
                  </a:extLst>
                </p:cNvPr>
                <p:cNvSpPr/>
                <p:nvPr/>
              </p:nvSpPr>
              <p:spPr>
                <a:xfrm>
                  <a:off x="483528" y="4654627"/>
                  <a:ext cx="2448000" cy="331271"/>
                </a:xfrm>
                <a:prstGeom prst="snipRoundRect">
                  <a:avLst>
                    <a:gd name="adj1" fmla="val 16667"/>
                    <a:gd name="adj2" fmla="val 50000"/>
                  </a:avLst>
                </a:prstGeom>
                <a:solidFill>
                  <a:schemeClr val="accent1">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rgbClr val="002060"/>
                      </a:solidFill>
                      <a:latin typeface="Segoe UI" panose="020B0502040204020203" pitchFamily="34" charset="0"/>
                      <a:cs typeface="Segoe UI" panose="020B0502040204020203" pitchFamily="34" charset="0"/>
                    </a:rPr>
                    <a:t>Budget Review &amp; Offering</a:t>
                  </a:r>
                  <a:endParaRPr lang="en-ID" sz="1400" i="1" dirty="0"/>
                </a:p>
              </p:txBody>
            </p:sp>
            <p:sp>
              <p:nvSpPr>
                <p:cNvPr id="64" name="Rectangle: Top Corners One Rounded and One Snipped 63">
                  <a:extLst>
                    <a:ext uri="{FF2B5EF4-FFF2-40B4-BE49-F238E27FC236}">
                      <a16:creationId xmlns:a16="http://schemas.microsoft.com/office/drawing/2014/main" xmlns="" id="{78FC9769-5AD8-4B63-9521-C3A31960799E}"/>
                    </a:ext>
                  </a:extLst>
                </p:cNvPr>
                <p:cNvSpPr/>
                <p:nvPr/>
              </p:nvSpPr>
              <p:spPr>
                <a:xfrm>
                  <a:off x="3664312" y="3497387"/>
                  <a:ext cx="5148000" cy="331271"/>
                </a:xfrm>
                <a:prstGeom prst="snipRoundRect">
                  <a:avLst>
                    <a:gd name="adj1" fmla="val 16667"/>
                    <a:gd name="adj2" fmla="val 50000"/>
                  </a:avLst>
                </a:prstGeom>
                <a:solidFill>
                  <a:schemeClr val="accent3">
                    <a:lumMod val="40000"/>
                    <a:lumOff val="6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500" b="1" i="1" dirty="0">
                      <a:solidFill>
                        <a:srgbClr val="002060"/>
                      </a:solidFill>
                      <a:latin typeface="Segoe UI" panose="020B0502040204020203" pitchFamily="34" charset="0"/>
                      <a:cs typeface="Segoe UI" panose="020B0502040204020203" pitchFamily="34" charset="0"/>
                    </a:rPr>
                    <a:t>Monthly Reporting &amp; Fund Request</a:t>
                  </a:r>
                  <a:endParaRPr lang="en-ID" sz="1500" i="1" dirty="0"/>
                </a:p>
              </p:txBody>
            </p:sp>
            <p:sp>
              <p:nvSpPr>
                <p:cNvPr id="65" name="Rectangle: Top Corners One Rounded and One Snipped 64">
                  <a:extLst>
                    <a:ext uri="{FF2B5EF4-FFF2-40B4-BE49-F238E27FC236}">
                      <a16:creationId xmlns:a16="http://schemas.microsoft.com/office/drawing/2014/main" xmlns="" id="{1C02B1D7-ACAF-4175-AABB-86E8EE187644}"/>
                    </a:ext>
                  </a:extLst>
                </p:cNvPr>
                <p:cNvSpPr/>
                <p:nvPr/>
              </p:nvSpPr>
              <p:spPr>
                <a:xfrm>
                  <a:off x="3496531" y="3877777"/>
                  <a:ext cx="5148000" cy="331271"/>
                </a:xfrm>
                <a:prstGeom prst="snipRoundRect">
                  <a:avLst>
                    <a:gd name="adj1" fmla="val 16667"/>
                    <a:gd name="adj2" fmla="val 50000"/>
                  </a:avLst>
                </a:prstGeom>
                <a:solidFill>
                  <a:schemeClr val="accent2">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rgbClr val="002060"/>
                      </a:solidFill>
                      <a:latin typeface="Segoe UI" panose="020B0502040204020203" pitchFamily="34" charset="0"/>
                      <a:cs typeface="Segoe UI" panose="020B0502040204020203" pitchFamily="34" charset="0"/>
                    </a:rPr>
                    <a:t>Internal Monitoring</a:t>
                  </a:r>
                  <a:endParaRPr lang="en-ID" sz="2000" i="1" dirty="0"/>
                </a:p>
              </p:txBody>
            </p:sp>
            <p:sp>
              <p:nvSpPr>
                <p:cNvPr id="66" name="Rectangle: Top Corners One Rounded and One Snipped 65">
                  <a:extLst>
                    <a:ext uri="{FF2B5EF4-FFF2-40B4-BE49-F238E27FC236}">
                      <a16:creationId xmlns:a16="http://schemas.microsoft.com/office/drawing/2014/main" xmlns="" id="{F990AC54-9113-493B-92B1-3FD7D93D3BFF}"/>
                    </a:ext>
                  </a:extLst>
                </p:cNvPr>
                <p:cNvSpPr/>
                <p:nvPr/>
              </p:nvSpPr>
              <p:spPr>
                <a:xfrm>
                  <a:off x="3353919" y="4263819"/>
                  <a:ext cx="5148000" cy="331271"/>
                </a:xfrm>
                <a:prstGeom prst="snipRoundRect">
                  <a:avLst>
                    <a:gd name="adj1" fmla="val 16667"/>
                    <a:gd name="adj2" fmla="val 50000"/>
                  </a:avLst>
                </a:prstGeom>
                <a:solidFill>
                  <a:schemeClr val="accent6">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i="1" dirty="0">
                      <a:solidFill>
                        <a:srgbClr val="002060"/>
                      </a:solidFill>
                      <a:latin typeface="Segoe UI" panose="020B0502040204020203" pitchFamily="34" charset="0"/>
                      <a:cs typeface="Segoe UI" panose="020B0502040204020203" pitchFamily="34" charset="0"/>
                    </a:rPr>
                    <a:t>Indikator Kinerja Riset</a:t>
                  </a:r>
                  <a:endParaRPr lang="en-ID" sz="1600" i="1" dirty="0"/>
                </a:p>
              </p:txBody>
            </p:sp>
            <p:sp>
              <p:nvSpPr>
                <p:cNvPr id="67" name="Rectangle: Top Corners One Rounded and One Snipped 66">
                  <a:extLst>
                    <a:ext uri="{FF2B5EF4-FFF2-40B4-BE49-F238E27FC236}">
                      <a16:creationId xmlns:a16="http://schemas.microsoft.com/office/drawing/2014/main" xmlns="" id="{9A4ADD5F-F48B-410B-B63F-5E5B4175CB9A}"/>
                    </a:ext>
                  </a:extLst>
                </p:cNvPr>
                <p:cNvSpPr/>
                <p:nvPr/>
              </p:nvSpPr>
              <p:spPr>
                <a:xfrm>
                  <a:off x="9091053" y="3497387"/>
                  <a:ext cx="1956582" cy="1487079"/>
                </a:xfrm>
                <a:prstGeom prst="snipRoundRect">
                  <a:avLst>
                    <a:gd name="adj1" fmla="val 8769"/>
                    <a:gd name="adj2" fmla="val 50000"/>
                  </a:avLst>
                </a:prstGeom>
                <a:solidFill>
                  <a:srgbClr val="FFC000"/>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76213" lvl="1"/>
                  <a:r>
                    <a:rPr lang="en-US" sz="1600" b="1" i="1" dirty="0">
                      <a:solidFill>
                        <a:srgbClr val="002060"/>
                      </a:solidFill>
                      <a:latin typeface="Segoe UI" panose="020B0502040204020203" pitchFamily="34" charset="0"/>
                      <a:cs typeface="Segoe UI" panose="020B0502040204020203" pitchFamily="34" charset="0"/>
                    </a:rPr>
                    <a:t>RISPRO </a:t>
                  </a:r>
                </a:p>
                <a:p>
                  <a:pPr marL="176213" lvl="1"/>
                  <a:r>
                    <a:rPr lang="en-US" sz="1600" b="1" i="1" dirty="0">
                      <a:solidFill>
                        <a:srgbClr val="002060"/>
                      </a:solidFill>
                      <a:latin typeface="Segoe UI" panose="020B0502040204020203" pitchFamily="34" charset="0"/>
                      <a:cs typeface="Segoe UI" panose="020B0502040204020203" pitchFamily="34" charset="0"/>
                    </a:rPr>
                    <a:t>Impact </a:t>
                  </a:r>
                </a:p>
                <a:p>
                  <a:pPr marL="176213" lvl="1"/>
                  <a:r>
                    <a:rPr lang="en-US" sz="1600" b="1" i="1" dirty="0">
                      <a:solidFill>
                        <a:srgbClr val="002060"/>
                      </a:solidFill>
                      <a:latin typeface="Segoe UI" panose="020B0502040204020203" pitchFamily="34" charset="0"/>
                      <a:cs typeface="Segoe UI" panose="020B0502040204020203" pitchFamily="34" charset="0"/>
                    </a:rPr>
                    <a:t>Assessment</a:t>
                  </a:r>
                  <a:endParaRPr lang="en-ID" i="1" dirty="0"/>
                </a:p>
              </p:txBody>
            </p:sp>
            <p:sp>
              <p:nvSpPr>
                <p:cNvPr id="68" name="Rectangle: Top Corners One Rounded and One Snipped 67">
                  <a:extLst>
                    <a:ext uri="{FF2B5EF4-FFF2-40B4-BE49-F238E27FC236}">
                      <a16:creationId xmlns:a16="http://schemas.microsoft.com/office/drawing/2014/main" xmlns="" id="{30D9E2A1-732A-4DC4-82DE-CB6126FFA97C}"/>
                    </a:ext>
                  </a:extLst>
                </p:cNvPr>
                <p:cNvSpPr/>
                <p:nvPr/>
              </p:nvSpPr>
              <p:spPr>
                <a:xfrm>
                  <a:off x="3181705" y="4652169"/>
                  <a:ext cx="5144186" cy="215069"/>
                </a:xfrm>
                <a:prstGeom prst="snipRoundRect">
                  <a:avLst>
                    <a:gd name="adj1" fmla="val 16667"/>
                    <a:gd name="adj2" fmla="val 25144"/>
                  </a:avLst>
                </a:prstGeom>
                <a:solidFill>
                  <a:schemeClr val="accent1">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tIns="0" rtlCol="0" anchor="t" anchorCtr="0"/>
                <a:lstStyle/>
                <a:p>
                  <a:pPr algn="ctr"/>
                  <a:r>
                    <a:rPr lang="en-US" sz="1200" b="1" i="1" dirty="0">
                      <a:solidFill>
                        <a:srgbClr val="002060"/>
                      </a:solidFill>
                      <a:latin typeface="Segoe UI" panose="020B0502040204020203" pitchFamily="34" charset="0"/>
                      <a:cs typeface="Segoe UI" panose="020B0502040204020203" pitchFamily="34" charset="0"/>
                    </a:rPr>
                    <a:t>RISPRO Readiness Level (RRL)</a:t>
                  </a:r>
                  <a:endParaRPr lang="en-ID" sz="1400" i="1" dirty="0"/>
                </a:p>
              </p:txBody>
            </p:sp>
          </p:grpSp>
          <p:sp>
            <p:nvSpPr>
              <p:cNvPr id="20" name="Rectangle 19">
                <a:extLst>
                  <a:ext uri="{FF2B5EF4-FFF2-40B4-BE49-F238E27FC236}">
                    <a16:creationId xmlns:a16="http://schemas.microsoft.com/office/drawing/2014/main" xmlns="" id="{F727D291-54AF-4B54-AE03-F79AEA955C7F}"/>
                  </a:ext>
                </a:extLst>
              </p:cNvPr>
              <p:cNvSpPr/>
              <p:nvPr/>
            </p:nvSpPr>
            <p:spPr>
              <a:xfrm>
                <a:off x="574015" y="573708"/>
                <a:ext cx="10678244" cy="461665"/>
              </a:xfrm>
              <a:prstGeom prst="rect">
                <a:avLst/>
              </a:prstGeom>
            </p:spPr>
            <p:txBody>
              <a:bodyPr wrap="square">
                <a:spAutoFit/>
              </a:bodyPr>
              <a:lstStyle/>
              <a:p>
                <a:pPr algn="ctr"/>
                <a:r>
                  <a:rPr lang="en-US" sz="2400" b="1" i="1" dirty="0">
                    <a:solidFill>
                      <a:schemeClr val="tx2"/>
                    </a:solidFill>
                    <a:latin typeface="Segoe UI" panose="020B0502040204020203" pitchFamily="34" charset="0"/>
                    <a:cs typeface="Segoe UI" panose="020B0502040204020203" pitchFamily="34" charset="0"/>
                  </a:rPr>
                  <a:t>e</a:t>
                </a:r>
                <a:r>
                  <a:rPr lang="en-US" sz="2400" b="1" i="1" dirty="0">
                    <a:solidFill>
                      <a:srgbClr val="FFC000"/>
                    </a:solidFill>
                    <a:latin typeface="Segoe UI" panose="020B0502040204020203" pitchFamily="34" charset="0"/>
                    <a:cs typeface="Segoe UI" panose="020B0502040204020203" pitchFamily="34" charset="0"/>
                  </a:rPr>
                  <a:t>RISPRO</a:t>
                </a:r>
                <a:endParaRPr lang="en-ID" sz="2400" i="1" dirty="0"/>
              </a:p>
            </p:txBody>
          </p:sp>
          <p:sp>
            <p:nvSpPr>
              <p:cNvPr id="21" name="Arrow: Pentagon 20">
                <a:extLst>
                  <a:ext uri="{FF2B5EF4-FFF2-40B4-BE49-F238E27FC236}">
                    <a16:creationId xmlns:a16="http://schemas.microsoft.com/office/drawing/2014/main" xmlns="" id="{F9FDCAEC-998B-4CFC-9207-FBE544462496}"/>
                  </a:ext>
                </a:extLst>
              </p:cNvPr>
              <p:cNvSpPr/>
              <p:nvPr/>
            </p:nvSpPr>
            <p:spPr>
              <a:xfrm>
                <a:off x="3164746" y="1712339"/>
                <a:ext cx="8169058" cy="338552"/>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22" name="Arrow: Pentagon 21">
                <a:extLst>
                  <a:ext uri="{FF2B5EF4-FFF2-40B4-BE49-F238E27FC236}">
                    <a16:creationId xmlns:a16="http://schemas.microsoft.com/office/drawing/2014/main" xmlns="" id="{84D06F3B-EF80-4D9B-A790-53A92680249D}"/>
                  </a:ext>
                </a:extLst>
              </p:cNvPr>
              <p:cNvSpPr/>
              <p:nvPr/>
            </p:nvSpPr>
            <p:spPr>
              <a:xfrm>
                <a:off x="579540" y="1712340"/>
                <a:ext cx="2672157" cy="338552"/>
              </a:xfrm>
              <a:prstGeom prst="homePlate">
                <a:avLst>
                  <a:gd name="adj" fmla="val 20312"/>
                </a:avLst>
              </a:prstGeom>
              <a:solidFill>
                <a:schemeClr val="bg1"/>
              </a:solidFill>
              <a:ln w="28575">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600"/>
              </a:p>
            </p:txBody>
          </p:sp>
          <p:sp>
            <p:nvSpPr>
              <p:cNvPr id="23" name="Rectangle 22">
                <a:extLst>
                  <a:ext uri="{FF2B5EF4-FFF2-40B4-BE49-F238E27FC236}">
                    <a16:creationId xmlns:a16="http://schemas.microsoft.com/office/drawing/2014/main" xmlns="" id="{51EEFC86-2EC6-4F64-A61F-43B891845115}"/>
                  </a:ext>
                </a:extLst>
              </p:cNvPr>
              <p:cNvSpPr/>
              <p:nvPr/>
            </p:nvSpPr>
            <p:spPr>
              <a:xfrm>
                <a:off x="634199" y="1712338"/>
                <a:ext cx="2663961" cy="338554"/>
              </a:xfrm>
              <a:prstGeom prst="rect">
                <a:avLst/>
              </a:prstGeom>
            </p:spPr>
            <p:txBody>
              <a:bodyPr wrap="square">
                <a:spAutoFit/>
              </a:bodyPr>
              <a:lstStyle/>
              <a:p>
                <a:r>
                  <a:rPr lang="en-US" sz="1600" b="1" i="1" dirty="0">
                    <a:solidFill>
                      <a:schemeClr val="accent5">
                        <a:lumMod val="50000"/>
                      </a:schemeClr>
                    </a:solidFill>
                    <a:latin typeface="Segoe UI" panose="020B0502040204020203" pitchFamily="34" charset="0"/>
                    <a:cs typeface="Segoe UI" panose="020B0502040204020203" pitchFamily="34" charset="0"/>
                  </a:rPr>
                  <a:t>si</a:t>
                </a:r>
                <a:r>
                  <a:rPr lang="en-US" sz="1600" b="1" i="1" dirty="0">
                    <a:solidFill>
                      <a:srgbClr val="FFC000"/>
                    </a:solidFill>
                    <a:latin typeface="Segoe UI" panose="020B0502040204020203" pitchFamily="34" charset="0"/>
                    <a:cs typeface="Segoe UI" panose="020B0502040204020203" pitchFamily="34" charset="0"/>
                  </a:rPr>
                  <a:t>PenSel </a:t>
                </a:r>
                <a:r>
                  <a:rPr lang="en-US" sz="700" i="1" dirty="0">
                    <a:solidFill>
                      <a:srgbClr val="FFC000"/>
                    </a:solidFill>
                    <a:latin typeface="Segoe UI" panose="020B0502040204020203" pitchFamily="34" charset="0"/>
                    <a:cs typeface="Segoe UI" panose="020B0502040204020203" pitchFamily="34" charset="0"/>
                  </a:rPr>
                  <a:t>(</a:t>
                </a:r>
                <a:r>
                  <a:rPr lang="en-US" sz="700" i="1" dirty="0">
                    <a:solidFill>
                      <a:schemeClr val="accent5">
                        <a:lumMod val="50000"/>
                      </a:schemeClr>
                    </a:solidFill>
                    <a:latin typeface="Segoe UI" panose="020B0502040204020203" pitchFamily="34" charset="0"/>
                    <a:cs typeface="Segoe UI" panose="020B0502040204020203" pitchFamily="34" charset="0"/>
                  </a:rPr>
                  <a:t>Sistem Informasi </a:t>
                </a:r>
                <a:r>
                  <a:rPr lang="en-US" sz="700" i="1" dirty="0">
                    <a:solidFill>
                      <a:srgbClr val="FFC000"/>
                    </a:solidFill>
                    <a:latin typeface="Segoe UI" panose="020B0502040204020203" pitchFamily="34" charset="0"/>
                    <a:cs typeface="Segoe UI" panose="020B0502040204020203" pitchFamily="34" charset="0"/>
                  </a:rPr>
                  <a:t>Pendaftaran &amp; Seleksi)</a:t>
                </a:r>
                <a:endParaRPr lang="en-ID" sz="1600" i="1" dirty="0">
                  <a:solidFill>
                    <a:srgbClr val="FFC000"/>
                  </a:solidFill>
                </a:endParaRPr>
              </a:p>
            </p:txBody>
          </p:sp>
          <p:sp>
            <p:nvSpPr>
              <p:cNvPr id="24" name="Rectangle 23">
                <a:extLst>
                  <a:ext uri="{FF2B5EF4-FFF2-40B4-BE49-F238E27FC236}">
                    <a16:creationId xmlns:a16="http://schemas.microsoft.com/office/drawing/2014/main" xmlns="" id="{5F51D9EA-F525-4702-9B52-BAA53B7597D8}"/>
                  </a:ext>
                </a:extLst>
              </p:cNvPr>
              <p:cNvSpPr/>
              <p:nvPr/>
            </p:nvSpPr>
            <p:spPr>
              <a:xfrm>
                <a:off x="3280152" y="1712338"/>
                <a:ext cx="7943652" cy="338554"/>
              </a:xfrm>
              <a:prstGeom prst="rect">
                <a:avLst/>
              </a:prstGeom>
            </p:spPr>
            <p:txBody>
              <a:bodyPr wrap="square">
                <a:spAutoFit/>
              </a:bodyPr>
              <a:lstStyle/>
              <a:p>
                <a:pPr algn="ctr"/>
                <a:r>
                  <a:rPr lang="en-US" sz="1600" b="1" i="1" dirty="0">
                    <a:solidFill>
                      <a:schemeClr val="accent5">
                        <a:lumMod val="50000"/>
                      </a:schemeClr>
                    </a:solidFill>
                    <a:latin typeface="Segoe UI" panose="020B0502040204020203" pitchFamily="34" charset="0"/>
                    <a:cs typeface="Segoe UI" panose="020B0502040204020203" pitchFamily="34" charset="0"/>
                  </a:rPr>
                  <a:t>si</a:t>
                </a:r>
                <a:r>
                  <a:rPr lang="en-US" sz="1600" b="1" i="1" dirty="0">
                    <a:solidFill>
                      <a:srgbClr val="FFC000"/>
                    </a:solidFill>
                    <a:latin typeface="Segoe UI" panose="020B0502040204020203" pitchFamily="34" charset="0"/>
                    <a:cs typeface="Segoe UI" panose="020B0502040204020203" pitchFamily="34" charset="0"/>
                  </a:rPr>
                  <a:t>MoNi </a:t>
                </a:r>
                <a:r>
                  <a:rPr lang="en-US" sz="1000" i="1" dirty="0">
                    <a:solidFill>
                      <a:srgbClr val="FFC000"/>
                    </a:solidFill>
                    <a:latin typeface="Segoe UI" panose="020B0502040204020203" pitchFamily="34" charset="0"/>
                    <a:cs typeface="Segoe UI" panose="020B0502040204020203" pitchFamily="34" charset="0"/>
                  </a:rPr>
                  <a:t>(</a:t>
                </a:r>
                <a:r>
                  <a:rPr lang="en-US" sz="1000" i="1" dirty="0">
                    <a:solidFill>
                      <a:schemeClr val="accent5">
                        <a:lumMod val="50000"/>
                      </a:schemeClr>
                    </a:solidFill>
                    <a:latin typeface="Segoe UI" panose="020B0502040204020203" pitchFamily="34" charset="0"/>
                    <a:cs typeface="Segoe UI" panose="020B0502040204020203" pitchFamily="34" charset="0"/>
                  </a:rPr>
                  <a:t>Sistem Informasi</a:t>
                </a:r>
                <a:r>
                  <a:rPr lang="en-US" sz="1000" i="1" dirty="0">
                    <a:solidFill>
                      <a:srgbClr val="FFC000"/>
                    </a:solidFill>
                    <a:latin typeface="Segoe UI" panose="020B0502040204020203" pitchFamily="34" charset="0"/>
                    <a:cs typeface="Segoe UI" panose="020B0502040204020203" pitchFamily="34" charset="0"/>
                  </a:rPr>
                  <a:t> Monitoring &amp; Evaluasi)</a:t>
                </a:r>
                <a:endParaRPr lang="en-ID" sz="1600" i="1" dirty="0">
                  <a:solidFill>
                    <a:srgbClr val="FFC000"/>
                  </a:solidFill>
                </a:endParaRPr>
              </a:p>
            </p:txBody>
          </p:sp>
          <p:pic>
            <p:nvPicPr>
              <p:cNvPr id="25" name="Picture 24">
                <a:extLst>
                  <a:ext uri="{FF2B5EF4-FFF2-40B4-BE49-F238E27FC236}">
                    <a16:creationId xmlns:a16="http://schemas.microsoft.com/office/drawing/2014/main" xmlns="" id="{8808B71E-A8A9-42AD-AB5B-9CB9C56ECA5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72814" y="4439598"/>
                <a:ext cx="239038" cy="239038"/>
              </a:xfrm>
              <a:prstGeom prst="rect">
                <a:avLst/>
              </a:prstGeom>
            </p:spPr>
          </p:pic>
          <p:pic>
            <p:nvPicPr>
              <p:cNvPr id="26" name="Picture 25">
                <a:extLst>
                  <a:ext uri="{FF2B5EF4-FFF2-40B4-BE49-F238E27FC236}">
                    <a16:creationId xmlns:a16="http://schemas.microsoft.com/office/drawing/2014/main" xmlns="" id="{358EF737-A424-49FF-A160-32D7FF631F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110205" y="4840895"/>
                <a:ext cx="239038" cy="239038"/>
              </a:xfrm>
              <a:prstGeom prst="rect">
                <a:avLst/>
              </a:prstGeom>
            </p:spPr>
          </p:pic>
          <p:pic>
            <p:nvPicPr>
              <p:cNvPr id="27" name="Picture 26">
                <a:extLst>
                  <a:ext uri="{FF2B5EF4-FFF2-40B4-BE49-F238E27FC236}">
                    <a16:creationId xmlns:a16="http://schemas.microsoft.com/office/drawing/2014/main" xmlns="" id="{DD33CF21-B1D7-4D98-8473-32B69A414E7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17731" y="4067685"/>
                <a:ext cx="239038" cy="239038"/>
              </a:xfrm>
              <a:prstGeom prst="rect">
                <a:avLst/>
              </a:prstGeom>
            </p:spPr>
          </p:pic>
          <p:pic>
            <p:nvPicPr>
              <p:cNvPr id="28" name="Picture 27">
                <a:extLst>
                  <a:ext uri="{FF2B5EF4-FFF2-40B4-BE49-F238E27FC236}">
                    <a16:creationId xmlns:a16="http://schemas.microsoft.com/office/drawing/2014/main" xmlns="" id="{6B0189D1-BD75-49E2-9E94-2D57DE89C4A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659675" y="4438079"/>
                <a:ext cx="239038" cy="239038"/>
              </a:xfrm>
              <a:prstGeom prst="rect">
                <a:avLst/>
              </a:prstGeom>
            </p:spPr>
          </p:pic>
          <p:sp>
            <p:nvSpPr>
              <p:cNvPr id="29" name="Rectangle: Top Corners One Rounded and One Snipped 28">
                <a:extLst>
                  <a:ext uri="{FF2B5EF4-FFF2-40B4-BE49-F238E27FC236}">
                    <a16:creationId xmlns:a16="http://schemas.microsoft.com/office/drawing/2014/main" xmlns="" id="{E64F8B2B-F96A-43DF-8335-671E73968F67}"/>
                  </a:ext>
                </a:extLst>
              </p:cNvPr>
              <p:cNvSpPr/>
              <p:nvPr/>
            </p:nvSpPr>
            <p:spPr>
              <a:xfrm>
                <a:off x="3357017" y="5429808"/>
                <a:ext cx="5148000" cy="120104"/>
              </a:xfrm>
              <a:prstGeom prst="snipRoundRect">
                <a:avLst>
                  <a:gd name="adj1" fmla="val 16667"/>
                  <a:gd name="adj2" fmla="val 50000"/>
                </a:avLst>
              </a:prstGeom>
              <a:solidFill>
                <a:schemeClr val="accent1">
                  <a:lumMod val="20000"/>
                  <a:lumOff val="80000"/>
                </a:schemeClr>
              </a:solidFill>
              <a:ln w="31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b="1" i="1" dirty="0">
                    <a:solidFill>
                      <a:srgbClr val="002060"/>
                    </a:solidFill>
                    <a:latin typeface="Segoe UI" panose="020B0502040204020203" pitchFamily="34" charset="0"/>
                    <a:cs typeface="Segoe UI" panose="020B0502040204020203" pitchFamily="34" charset="0"/>
                  </a:rPr>
                  <a:t>Hello RISPRO </a:t>
                </a:r>
                <a:endParaRPr lang="en-ID" sz="1400" i="1" dirty="0"/>
              </a:p>
            </p:txBody>
          </p:sp>
          <p:pic>
            <p:nvPicPr>
              <p:cNvPr id="30" name="Picture 29">
                <a:extLst>
                  <a:ext uri="{FF2B5EF4-FFF2-40B4-BE49-F238E27FC236}">
                    <a16:creationId xmlns:a16="http://schemas.microsoft.com/office/drawing/2014/main" xmlns="" id="{C24A4F53-1154-46C7-965D-7FF5569FF2C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318154" y="5345916"/>
                <a:ext cx="239038" cy="239038"/>
              </a:xfrm>
              <a:prstGeom prst="rect">
                <a:avLst/>
              </a:prstGeom>
            </p:spPr>
          </p:pic>
          <p:pic>
            <p:nvPicPr>
              <p:cNvPr id="31" name="Picture 30">
                <a:extLst>
                  <a:ext uri="{FF2B5EF4-FFF2-40B4-BE49-F238E27FC236}">
                    <a16:creationId xmlns:a16="http://schemas.microsoft.com/office/drawing/2014/main" xmlns="" id="{262F76AC-92BE-4A11-B43A-3843CF1D84A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540156" y="4833357"/>
                <a:ext cx="239038" cy="239038"/>
              </a:xfrm>
              <a:prstGeom prst="rect">
                <a:avLst/>
              </a:prstGeom>
            </p:spPr>
          </p:pic>
          <p:cxnSp>
            <p:nvCxnSpPr>
              <p:cNvPr id="32" name="Straight Connector 31">
                <a:extLst>
                  <a:ext uri="{FF2B5EF4-FFF2-40B4-BE49-F238E27FC236}">
                    <a16:creationId xmlns:a16="http://schemas.microsoft.com/office/drawing/2014/main" xmlns="" id="{156FA86C-AD94-4EF2-A808-0895153ED923}"/>
                  </a:ext>
                </a:extLst>
              </p:cNvPr>
              <p:cNvCxnSpPr>
                <a:cxnSpLocks/>
              </p:cNvCxnSpPr>
              <p:nvPr/>
            </p:nvCxnSpPr>
            <p:spPr>
              <a:xfrm>
                <a:off x="3205208" y="2467622"/>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xmlns="" id="{F72EFB19-26A7-4BF2-8E54-FF2BA5D87D75}"/>
                  </a:ext>
                </a:extLst>
              </p:cNvPr>
              <p:cNvCxnSpPr>
                <a:cxnSpLocks/>
              </p:cNvCxnSpPr>
              <p:nvPr/>
            </p:nvCxnSpPr>
            <p:spPr>
              <a:xfrm>
                <a:off x="3349401" y="2847508"/>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xmlns="" id="{95585C19-B4ED-45BF-A145-BA7CDD2FEA00}"/>
                  </a:ext>
                </a:extLst>
              </p:cNvPr>
              <p:cNvCxnSpPr>
                <a:cxnSpLocks/>
              </p:cNvCxnSpPr>
              <p:nvPr/>
            </p:nvCxnSpPr>
            <p:spPr>
              <a:xfrm>
                <a:off x="3508678" y="3247395"/>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xmlns="" id="{0C4E7DE1-9F60-4D8F-8D8C-56B7F42DC6A5}"/>
                  </a:ext>
                </a:extLst>
              </p:cNvPr>
              <p:cNvCxnSpPr>
                <a:cxnSpLocks/>
              </p:cNvCxnSpPr>
              <p:nvPr/>
            </p:nvCxnSpPr>
            <p:spPr>
              <a:xfrm>
                <a:off x="3672700" y="3632784"/>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xmlns="" id="{B227D7EA-FA98-42C5-BAA3-C4B66FC2D7D2}"/>
                  </a:ext>
                </a:extLst>
              </p:cNvPr>
              <p:cNvCxnSpPr>
                <a:cxnSpLocks/>
              </p:cNvCxnSpPr>
              <p:nvPr/>
            </p:nvCxnSpPr>
            <p:spPr>
              <a:xfrm>
                <a:off x="8628464" y="2461252"/>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7" name="Straight Connector 36">
                <a:extLst>
                  <a:ext uri="{FF2B5EF4-FFF2-40B4-BE49-F238E27FC236}">
                    <a16:creationId xmlns:a16="http://schemas.microsoft.com/office/drawing/2014/main" xmlns="" id="{9F5D60F0-89CF-4B43-AC21-8101E3D3FECE}"/>
                  </a:ext>
                </a:extLst>
              </p:cNvPr>
              <p:cNvCxnSpPr>
                <a:cxnSpLocks/>
              </p:cNvCxnSpPr>
              <p:nvPr/>
            </p:nvCxnSpPr>
            <p:spPr>
              <a:xfrm>
                <a:off x="8772657" y="2841138"/>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xmlns="" id="{7B667749-53AD-4713-93E0-50A98A9E289B}"/>
                  </a:ext>
                </a:extLst>
              </p:cNvPr>
              <p:cNvCxnSpPr>
                <a:cxnSpLocks/>
              </p:cNvCxnSpPr>
              <p:nvPr/>
            </p:nvCxnSpPr>
            <p:spPr>
              <a:xfrm>
                <a:off x="8931934" y="3241025"/>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xmlns="" id="{1CC67E68-6472-4521-9A37-6D35E9978581}"/>
                  </a:ext>
                </a:extLst>
              </p:cNvPr>
              <p:cNvCxnSpPr>
                <a:cxnSpLocks/>
              </p:cNvCxnSpPr>
              <p:nvPr/>
            </p:nvCxnSpPr>
            <p:spPr>
              <a:xfrm>
                <a:off x="9095956" y="3626414"/>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xmlns="" id="{35BBE356-D18D-47F2-82C9-216AAF61C8E5}"/>
                  </a:ext>
                </a:extLst>
              </p:cNvPr>
              <p:cNvCxnSpPr>
                <a:cxnSpLocks/>
              </p:cNvCxnSpPr>
              <p:nvPr/>
            </p:nvCxnSpPr>
            <p:spPr>
              <a:xfrm flipH="1">
                <a:off x="6387788" y="4095309"/>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xmlns="" id="{F25197F9-34A6-4BB6-AC3E-36416751CC41}"/>
                  </a:ext>
                </a:extLst>
              </p:cNvPr>
              <p:cNvCxnSpPr>
                <a:cxnSpLocks/>
              </p:cNvCxnSpPr>
              <p:nvPr/>
            </p:nvCxnSpPr>
            <p:spPr>
              <a:xfrm flipH="1">
                <a:off x="6240347" y="4486053"/>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xmlns="" id="{B6331AE1-A5AD-4F53-9CBA-8288F445E966}"/>
                  </a:ext>
                </a:extLst>
              </p:cNvPr>
              <p:cNvCxnSpPr>
                <a:cxnSpLocks/>
              </p:cNvCxnSpPr>
              <p:nvPr/>
            </p:nvCxnSpPr>
            <p:spPr>
              <a:xfrm flipH="1">
                <a:off x="6069758" y="4875388"/>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xmlns="" id="{9296533A-DD90-4192-A113-6302BDACC9E4}"/>
                  </a:ext>
                </a:extLst>
              </p:cNvPr>
              <p:cNvCxnSpPr>
                <a:cxnSpLocks/>
              </p:cNvCxnSpPr>
              <p:nvPr/>
            </p:nvCxnSpPr>
            <p:spPr>
              <a:xfrm flipH="1">
                <a:off x="5913137" y="5254862"/>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pic>
          <p:nvPicPr>
            <p:cNvPr id="9" name="Picture 8">
              <a:extLst>
                <a:ext uri="{FF2B5EF4-FFF2-40B4-BE49-F238E27FC236}">
                  <a16:creationId xmlns:a16="http://schemas.microsoft.com/office/drawing/2014/main" xmlns="" id="{6C36AFB8-14EE-474A-A046-2BB7B0FE10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3642" y="5250550"/>
              <a:ext cx="239038" cy="239038"/>
            </a:xfrm>
            <a:prstGeom prst="rect">
              <a:avLst/>
            </a:prstGeom>
          </p:spPr>
        </p:pic>
        <p:sp>
          <p:nvSpPr>
            <p:cNvPr id="10" name="Oval 9">
              <a:extLst>
                <a:ext uri="{FF2B5EF4-FFF2-40B4-BE49-F238E27FC236}">
                  <a16:creationId xmlns:a16="http://schemas.microsoft.com/office/drawing/2014/main" xmlns="" id="{3098385D-A87A-4771-96EF-1312422AC7AB}"/>
                </a:ext>
              </a:extLst>
            </p:cNvPr>
            <p:cNvSpPr/>
            <p:nvPr/>
          </p:nvSpPr>
          <p:spPr>
            <a:xfrm>
              <a:off x="3421142" y="4114617"/>
              <a:ext cx="214912" cy="17484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D"/>
            </a:p>
          </p:txBody>
        </p:sp>
        <p:sp>
          <p:nvSpPr>
            <p:cNvPr id="11" name="Oval 10">
              <a:extLst>
                <a:ext uri="{FF2B5EF4-FFF2-40B4-BE49-F238E27FC236}">
                  <a16:creationId xmlns:a16="http://schemas.microsoft.com/office/drawing/2014/main" xmlns="" id="{8103E7FD-DA95-4AF2-A1A5-1FE2810EE9A8}"/>
                </a:ext>
              </a:extLst>
            </p:cNvPr>
            <p:cNvSpPr/>
            <p:nvPr/>
          </p:nvSpPr>
          <p:spPr>
            <a:xfrm>
              <a:off x="659696" y="6128555"/>
              <a:ext cx="214912" cy="174844"/>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ID"/>
            </a:p>
          </p:txBody>
        </p:sp>
        <p:pic>
          <p:nvPicPr>
            <p:cNvPr id="12" name="Picture 11">
              <a:extLst>
                <a:ext uri="{FF2B5EF4-FFF2-40B4-BE49-F238E27FC236}">
                  <a16:creationId xmlns:a16="http://schemas.microsoft.com/office/drawing/2014/main" xmlns="" id="{BDF83998-D655-45B5-8C66-9F42097F69F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23630" y="6102775"/>
              <a:ext cx="239038" cy="239038"/>
            </a:xfrm>
            <a:prstGeom prst="rect">
              <a:avLst/>
            </a:prstGeom>
          </p:spPr>
        </p:pic>
        <p:sp>
          <p:nvSpPr>
            <p:cNvPr id="13" name="Rectangle 12">
              <a:extLst>
                <a:ext uri="{FF2B5EF4-FFF2-40B4-BE49-F238E27FC236}">
                  <a16:creationId xmlns:a16="http://schemas.microsoft.com/office/drawing/2014/main" xmlns="" id="{734464A9-7A3A-466B-9A62-7321587BA468}"/>
                </a:ext>
              </a:extLst>
            </p:cNvPr>
            <p:cNvSpPr/>
            <p:nvPr/>
          </p:nvSpPr>
          <p:spPr>
            <a:xfrm>
              <a:off x="874608" y="6076575"/>
              <a:ext cx="1880066" cy="276999"/>
            </a:xfrm>
            <a:prstGeom prst="rect">
              <a:avLst/>
            </a:prstGeom>
          </p:spPr>
          <p:txBody>
            <a:bodyPr wrap="none">
              <a:spAutoFit/>
            </a:bodyPr>
            <a:lstStyle/>
            <a:p>
              <a:r>
                <a:rPr lang="en-US" sz="1200" i="1" dirty="0">
                  <a:solidFill>
                    <a:schemeClr val="tx2"/>
                  </a:solidFill>
                  <a:latin typeface="Segoe UI" panose="020B0502040204020203" pitchFamily="34" charset="0"/>
                  <a:cs typeface="Segoe UI" panose="020B0502040204020203" pitchFamily="34" charset="0"/>
                </a:rPr>
                <a:t>Open sources (Ristekdikti)</a:t>
              </a:r>
              <a:endParaRPr lang="en-ID" dirty="0"/>
            </a:p>
          </p:txBody>
        </p:sp>
        <p:sp>
          <p:nvSpPr>
            <p:cNvPr id="14" name="Rectangle 13">
              <a:extLst>
                <a:ext uri="{FF2B5EF4-FFF2-40B4-BE49-F238E27FC236}">
                  <a16:creationId xmlns:a16="http://schemas.microsoft.com/office/drawing/2014/main" xmlns="" id="{E04E28BE-7AFD-4BE2-BAFD-D29529288FA6}"/>
                </a:ext>
              </a:extLst>
            </p:cNvPr>
            <p:cNvSpPr/>
            <p:nvPr/>
          </p:nvSpPr>
          <p:spPr>
            <a:xfrm>
              <a:off x="4279887" y="6071260"/>
              <a:ext cx="3100079" cy="276999"/>
            </a:xfrm>
            <a:prstGeom prst="rect">
              <a:avLst/>
            </a:prstGeom>
          </p:spPr>
          <p:txBody>
            <a:bodyPr wrap="none">
              <a:spAutoFit/>
            </a:bodyPr>
            <a:lstStyle/>
            <a:p>
              <a:r>
                <a:rPr lang="en-US" sz="1200" i="1" dirty="0">
                  <a:solidFill>
                    <a:schemeClr val="tx2"/>
                  </a:solidFill>
                  <a:latin typeface="Segoe UI" panose="020B0502040204020203" pitchFamily="34" charset="0"/>
                  <a:cs typeface="Segoe UI" panose="020B0502040204020203" pitchFamily="34" charset="0"/>
                </a:rPr>
                <a:t>Telah dikembangkan (telah ada di eRISPRO)</a:t>
              </a:r>
              <a:endParaRPr lang="en-ID" dirty="0"/>
            </a:p>
          </p:txBody>
        </p:sp>
        <p:sp>
          <p:nvSpPr>
            <p:cNvPr id="15" name="Rectangle: Rounded Corners 14">
              <a:extLst>
                <a:ext uri="{FF2B5EF4-FFF2-40B4-BE49-F238E27FC236}">
                  <a16:creationId xmlns:a16="http://schemas.microsoft.com/office/drawing/2014/main" xmlns="" id="{844E5DB9-E14F-4B0B-884D-1AD36F4B7F29}"/>
                </a:ext>
              </a:extLst>
            </p:cNvPr>
            <p:cNvSpPr/>
            <p:nvPr/>
          </p:nvSpPr>
          <p:spPr>
            <a:xfrm>
              <a:off x="277536" y="1095987"/>
              <a:ext cx="11010549" cy="192538"/>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500" b="1" dirty="0">
                  <a:solidFill>
                    <a:srgbClr val="FFC000"/>
                  </a:solidFill>
                  <a:latin typeface="Century Gothic" panose="020B0502020202020204" pitchFamily="34" charset="0"/>
                </a:rPr>
                <a:t>RISPRO </a:t>
              </a:r>
              <a:r>
                <a:rPr lang="en-ID" sz="1500" b="1" dirty="0" err="1">
                  <a:solidFill>
                    <a:srgbClr val="FFC000"/>
                  </a:solidFill>
                  <a:latin typeface="Century Gothic" panose="020B0502020202020204" pitchFamily="34" charset="0"/>
                </a:rPr>
                <a:t>Kompetisi</a:t>
              </a:r>
              <a:endParaRPr lang="en-ID" sz="1500" b="1" dirty="0">
                <a:solidFill>
                  <a:srgbClr val="FFC000"/>
                </a:solidFill>
                <a:latin typeface="Century Gothic" panose="020B0502020202020204" pitchFamily="34" charset="0"/>
              </a:endParaRPr>
            </a:p>
          </p:txBody>
        </p:sp>
        <p:sp>
          <p:nvSpPr>
            <p:cNvPr id="16" name="Rectangle: Rounded Corners 15">
              <a:extLst>
                <a:ext uri="{FF2B5EF4-FFF2-40B4-BE49-F238E27FC236}">
                  <a16:creationId xmlns:a16="http://schemas.microsoft.com/office/drawing/2014/main" xmlns="" id="{C6E43A21-C0C6-4C28-8987-FD9FB1350B05}"/>
                </a:ext>
              </a:extLst>
            </p:cNvPr>
            <p:cNvSpPr/>
            <p:nvPr/>
          </p:nvSpPr>
          <p:spPr>
            <a:xfrm>
              <a:off x="277537" y="1313359"/>
              <a:ext cx="11010548" cy="21039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500" b="1" dirty="0">
                  <a:solidFill>
                    <a:srgbClr val="FFC000"/>
                  </a:solidFill>
                  <a:latin typeface="Century Gothic" panose="020B0502020202020204" pitchFamily="34" charset="0"/>
                </a:rPr>
                <a:t>RISPRO </a:t>
              </a:r>
              <a:r>
                <a:rPr lang="en-ID" sz="1500" b="1" dirty="0" err="1">
                  <a:solidFill>
                    <a:srgbClr val="FFC000"/>
                  </a:solidFill>
                  <a:latin typeface="Century Gothic" panose="020B0502020202020204" pitchFamily="34" charset="0"/>
                </a:rPr>
                <a:t>Invitasi</a:t>
              </a:r>
              <a:endParaRPr lang="en-ID" sz="1500" b="1" dirty="0">
                <a:solidFill>
                  <a:srgbClr val="FFC000"/>
                </a:solidFill>
                <a:latin typeface="Century Gothic" panose="020B0502020202020204" pitchFamily="34" charset="0"/>
              </a:endParaRPr>
            </a:p>
          </p:txBody>
        </p:sp>
        <p:sp>
          <p:nvSpPr>
            <p:cNvPr id="17" name="Rectangle: Rounded Corners 16">
              <a:extLst>
                <a:ext uri="{FF2B5EF4-FFF2-40B4-BE49-F238E27FC236}">
                  <a16:creationId xmlns:a16="http://schemas.microsoft.com/office/drawing/2014/main" xmlns="" id="{12A814F4-14DC-4D4A-ADF6-2A070B11B9F3}"/>
                </a:ext>
              </a:extLst>
            </p:cNvPr>
            <p:cNvSpPr/>
            <p:nvPr/>
          </p:nvSpPr>
          <p:spPr>
            <a:xfrm>
              <a:off x="277536" y="1541566"/>
              <a:ext cx="11010548" cy="210392"/>
            </a:xfrm>
            <a:prstGeom prst="round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500" b="1" dirty="0">
                  <a:solidFill>
                    <a:srgbClr val="FFC000"/>
                  </a:solidFill>
                  <a:latin typeface="Century Gothic" panose="020B0502020202020204" pitchFamily="34" charset="0"/>
                </a:rPr>
                <a:t>RISPRO </a:t>
              </a:r>
              <a:r>
                <a:rPr lang="en-ID" sz="1500" b="1" dirty="0" err="1">
                  <a:solidFill>
                    <a:srgbClr val="FFC000"/>
                  </a:solidFill>
                  <a:latin typeface="Century Gothic" panose="020B0502020202020204" pitchFamily="34" charset="0"/>
                </a:rPr>
                <a:t>Kolaborasi</a:t>
              </a:r>
              <a:r>
                <a:rPr lang="en-ID" sz="1500" b="1" dirty="0">
                  <a:solidFill>
                    <a:srgbClr val="FFC000"/>
                  </a:solidFill>
                  <a:latin typeface="Century Gothic" panose="020B0502020202020204" pitchFamily="34" charset="0"/>
                </a:rPr>
                <a:t> </a:t>
              </a:r>
              <a:r>
                <a:rPr lang="en-ID" sz="1500" b="1" dirty="0" err="1">
                  <a:solidFill>
                    <a:srgbClr val="FFC000"/>
                  </a:solidFill>
                  <a:latin typeface="Century Gothic" panose="020B0502020202020204" pitchFamily="34" charset="0"/>
                </a:rPr>
                <a:t>Internasional</a:t>
              </a:r>
              <a:endParaRPr lang="en-ID" sz="1500" b="1" dirty="0">
                <a:solidFill>
                  <a:srgbClr val="FFC000"/>
                </a:solidFill>
                <a:latin typeface="Century Gothic" panose="020B0502020202020204" pitchFamily="34" charset="0"/>
              </a:endParaRPr>
            </a:p>
          </p:txBody>
        </p:sp>
      </p:grpSp>
      <p:pic>
        <p:nvPicPr>
          <p:cNvPr id="79" name="Picture 78">
            <a:extLst>
              <a:ext uri="{FF2B5EF4-FFF2-40B4-BE49-F238E27FC236}">
                <a16:creationId xmlns:a16="http://schemas.microsoft.com/office/drawing/2014/main" xmlns="" id="{4A6D1ED7-F4BE-4E4D-B5EF-8717BC5B6C6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664049" y="1112633"/>
            <a:ext cx="239038" cy="239038"/>
          </a:xfrm>
          <a:prstGeom prst="rect">
            <a:avLst/>
          </a:prstGeom>
        </p:spPr>
      </p:pic>
      <p:pic>
        <p:nvPicPr>
          <p:cNvPr id="80" name="Picture 79">
            <a:extLst>
              <a:ext uri="{FF2B5EF4-FFF2-40B4-BE49-F238E27FC236}">
                <a16:creationId xmlns:a16="http://schemas.microsoft.com/office/drawing/2014/main" xmlns="" id="{4F82CA99-A527-4668-B5C3-50A78E6554E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18491" y="1361255"/>
            <a:ext cx="239038" cy="239038"/>
          </a:xfrm>
          <a:prstGeom prst="rect">
            <a:avLst/>
          </a:prstGeom>
        </p:spPr>
      </p:pic>
      <p:cxnSp>
        <p:nvCxnSpPr>
          <p:cNvPr id="81" name="Straight Connector 80">
            <a:extLst>
              <a:ext uri="{FF2B5EF4-FFF2-40B4-BE49-F238E27FC236}">
                <a16:creationId xmlns:a16="http://schemas.microsoft.com/office/drawing/2014/main" xmlns="" id="{0D41CFFD-DCAB-4B1B-AC76-66B137CB442F}"/>
              </a:ext>
            </a:extLst>
          </p:cNvPr>
          <p:cNvCxnSpPr>
            <a:cxnSpLocks/>
          </p:cNvCxnSpPr>
          <p:nvPr/>
        </p:nvCxnSpPr>
        <p:spPr>
          <a:xfrm>
            <a:off x="5908922" y="2658644"/>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xmlns="" id="{562B4D82-F1B8-44C5-AE59-C218E6B2B8AE}"/>
              </a:ext>
            </a:extLst>
          </p:cNvPr>
          <p:cNvCxnSpPr>
            <a:cxnSpLocks/>
          </p:cNvCxnSpPr>
          <p:nvPr/>
        </p:nvCxnSpPr>
        <p:spPr>
          <a:xfrm>
            <a:off x="6053115" y="3038530"/>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xmlns="" id="{A8F95986-3B0C-46D7-936B-D6760184B6F5}"/>
              </a:ext>
            </a:extLst>
          </p:cNvPr>
          <p:cNvCxnSpPr>
            <a:cxnSpLocks/>
          </p:cNvCxnSpPr>
          <p:nvPr/>
        </p:nvCxnSpPr>
        <p:spPr>
          <a:xfrm>
            <a:off x="6212392" y="3438417"/>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xmlns="" id="{20AA3F1C-654E-4FB6-A3AB-4C3041106971}"/>
              </a:ext>
            </a:extLst>
          </p:cNvPr>
          <p:cNvCxnSpPr>
            <a:cxnSpLocks/>
          </p:cNvCxnSpPr>
          <p:nvPr/>
        </p:nvCxnSpPr>
        <p:spPr>
          <a:xfrm>
            <a:off x="6376414" y="3823806"/>
            <a:ext cx="92952" cy="252000"/>
          </a:xfrm>
          <a:prstGeom prst="line">
            <a:avLst/>
          </a:prstGeom>
          <a:ln w="19050">
            <a:solidFill>
              <a:schemeClr val="tx2">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838461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ontent Placeholder 3"/>
          <p:cNvSpPr txBox="1"/>
          <p:nvPr/>
        </p:nvSpPr>
        <p:spPr>
          <a:xfrm>
            <a:off x="9455911" y="5423914"/>
            <a:ext cx="2404552" cy="1103749"/>
          </a:xfrm>
          <a:prstGeom prst="rect">
            <a:avLst/>
          </a:prstGeom>
          <a:noFill/>
        </p:spPr>
        <p:txBody>
          <a:bodyPr vert="horz" lIns="91440" tIns="45720" rIns="91440" bIns="45720" rtlCol="0">
            <a:noAutofit/>
          </a:bodyPr>
          <a:lstStyle>
            <a:lvl1pPr marL="0" indent="0" algn="ctr" defTabSz="913765" rtl="0" eaLnBrk="1" latinLnBrk="0" hangingPunct="1">
              <a:lnSpc>
                <a:spcPct val="90000"/>
              </a:lnSpc>
              <a:spcBef>
                <a:spcPts val="1000"/>
              </a:spcBef>
              <a:buFont typeface="Arial" panose="020B0604020202020204" pitchFamily="34" charset="0"/>
              <a:buNone/>
              <a:defRPr sz="2400" b="0" i="0" kern="1200">
                <a:solidFill>
                  <a:schemeClr val="tx1"/>
                </a:solidFill>
                <a:latin typeface="Century Gothic" panose="020B0502020202020204" charset="0"/>
                <a:ea typeface="+mn-ea"/>
                <a:cs typeface="+mn-cs"/>
              </a:defRPr>
            </a:lvl1pPr>
            <a:lvl2pPr marL="457200" indent="0" algn="ctr" defTabSz="913765" rtl="0" eaLnBrk="1" latinLnBrk="0" hangingPunct="1">
              <a:lnSpc>
                <a:spcPct val="90000"/>
              </a:lnSpc>
              <a:spcBef>
                <a:spcPts val="500"/>
              </a:spcBef>
              <a:buFont typeface="Arial" panose="020B0604020202020204" pitchFamily="34" charset="0"/>
              <a:buNone/>
              <a:defRPr sz="2000" b="0" i="0" kern="1200">
                <a:solidFill>
                  <a:schemeClr val="tx1"/>
                </a:solidFill>
                <a:latin typeface="Century Gothic" panose="020B0502020202020204" charset="0"/>
                <a:ea typeface="+mn-ea"/>
                <a:cs typeface="+mn-cs"/>
              </a:defRPr>
            </a:lvl2pPr>
            <a:lvl3pPr marL="914400" indent="0" algn="ctr" defTabSz="913765" rtl="0" eaLnBrk="1" latinLnBrk="0" hangingPunct="1">
              <a:lnSpc>
                <a:spcPct val="90000"/>
              </a:lnSpc>
              <a:spcBef>
                <a:spcPts val="500"/>
              </a:spcBef>
              <a:buFont typeface="Arial" panose="020B0604020202020204" pitchFamily="34" charset="0"/>
              <a:buNone/>
              <a:defRPr sz="1800" b="0" i="0" kern="1200">
                <a:solidFill>
                  <a:schemeClr val="tx1"/>
                </a:solidFill>
                <a:latin typeface="Century Gothic" panose="020B0502020202020204" charset="0"/>
                <a:ea typeface="+mn-ea"/>
                <a:cs typeface="+mn-cs"/>
              </a:defRPr>
            </a:lvl3pPr>
            <a:lvl4pPr marL="1370965" indent="0" algn="ctr" defTabSz="913765" rtl="0" eaLnBrk="1" latinLnBrk="0" hangingPunct="1">
              <a:lnSpc>
                <a:spcPct val="90000"/>
              </a:lnSpc>
              <a:spcBef>
                <a:spcPts val="500"/>
              </a:spcBef>
              <a:buFont typeface="Arial" panose="020B0604020202020204" pitchFamily="34" charset="0"/>
              <a:buNone/>
              <a:defRPr sz="1600" b="0" i="0" kern="1200">
                <a:solidFill>
                  <a:schemeClr val="tx1"/>
                </a:solidFill>
                <a:latin typeface="Century Gothic" panose="020B0502020202020204" charset="0"/>
                <a:ea typeface="+mn-ea"/>
                <a:cs typeface="+mn-cs"/>
              </a:defRPr>
            </a:lvl4pPr>
            <a:lvl5pPr marL="1828165" indent="0" algn="ctr" defTabSz="913765" rtl="0" eaLnBrk="1" latinLnBrk="0" hangingPunct="1">
              <a:lnSpc>
                <a:spcPct val="90000"/>
              </a:lnSpc>
              <a:spcBef>
                <a:spcPts val="500"/>
              </a:spcBef>
              <a:buFont typeface="Arial" panose="020B0604020202020204" pitchFamily="34" charset="0"/>
              <a:buNone/>
              <a:defRPr sz="1600" b="0" i="0" kern="1200">
                <a:solidFill>
                  <a:schemeClr val="tx1"/>
                </a:solidFill>
                <a:latin typeface="Century Gothic" panose="020B0502020202020204" charset="0"/>
                <a:ea typeface="+mn-ea"/>
                <a:cs typeface="+mn-cs"/>
              </a:defRPr>
            </a:lvl5pPr>
            <a:lvl6pPr marL="2285365" indent="0" algn="ctr"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2565" indent="0" algn="ctr"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199765" indent="0" algn="ctr"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6330" indent="0" algn="ctr" defTabSz="913765"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defTabSz="273050">
              <a:lnSpc>
                <a:spcPct val="100000"/>
              </a:lnSpc>
              <a:spcBef>
                <a:spcPts val="0"/>
              </a:spcBef>
            </a:pPr>
            <a:r>
              <a:rPr lang="fi-FI" sz="1200" b="1" i="1" dirty="0">
                <a:solidFill>
                  <a:prstClr val="white"/>
                </a:solidFill>
                <a:latin typeface="Segoe UI" panose="020B0502040204020203" pitchFamily="34" charset="0"/>
                <a:cs typeface="Segoe UI" panose="020B0502040204020203" pitchFamily="34" charset="0"/>
              </a:rPr>
              <a:t>KBBI</a:t>
            </a:r>
            <a:r>
              <a:rPr lang="fi-FI" sz="1200" i="1" dirty="0">
                <a:solidFill>
                  <a:prstClr val="white"/>
                </a:solidFill>
                <a:latin typeface="Segoe UI" panose="020B0502040204020203" pitchFamily="34" charset="0"/>
                <a:cs typeface="Segoe UI" panose="020B0502040204020203" pitchFamily="34" charset="0"/>
              </a:rPr>
              <a:t>: terima kasih/te·ri·ma ka·sih/ n rasa syukur;</a:t>
            </a:r>
          </a:p>
          <a:p>
            <a:pPr algn="l" defTabSz="273050">
              <a:lnSpc>
                <a:spcPct val="100000"/>
              </a:lnSpc>
              <a:spcBef>
                <a:spcPts val="0"/>
              </a:spcBef>
            </a:pPr>
            <a:endParaRPr lang="fi-FI" sz="1200" i="1" dirty="0">
              <a:solidFill>
                <a:prstClr val="white"/>
              </a:solidFill>
              <a:latin typeface="Segoe UI" panose="020B0502040204020203" pitchFamily="34" charset="0"/>
              <a:cs typeface="Segoe UI" panose="020B0502040204020203" pitchFamily="34" charset="0"/>
            </a:endParaRPr>
          </a:p>
          <a:p>
            <a:pPr algn="l" defTabSz="273050">
              <a:lnSpc>
                <a:spcPct val="100000"/>
              </a:lnSpc>
              <a:spcBef>
                <a:spcPts val="0"/>
              </a:spcBef>
            </a:pPr>
            <a:endParaRPr lang="fi-FI" sz="1200" i="1" dirty="0">
              <a:solidFill>
                <a:prstClr val="white"/>
              </a:solidFill>
              <a:latin typeface="Segoe UI" panose="020B0502040204020203" pitchFamily="34" charset="0"/>
              <a:cs typeface="Segoe UI" panose="020B0502040204020203" pitchFamily="34" charset="0"/>
            </a:endParaRPr>
          </a:p>
          <a:p>
            <a:pPr algn="l" defTabSz="273050">
              <a:lnSpc>
                <a:spcPct val="100000"/>
              </a:lnSpc>
              <a:spcBef>
                <a:spcPts val="0"/>
              </a:spcBef>
            </a:pPr>
            <a:r>
              <a:rPr lang="fi-FI" sz="1200" i="1" dirty="0">
                <a:solidFill>
                  <a:prstClr val="white"/>
                </a:solidFill>
                <a:latin typeface="Segoe UI" panose="020B0502040204020203" pitchFamily="34" charset="0"/>
                <a:cs typeface="Segoe UI" panose="020B0502040204020203" pitchFamily="34" charset="0"/>
              </a:rPr>
              <a:t>© 201</a:t>
            </a:r>
            <a:r>
              <a:rPr lang="id-ID" sz="1200" i="1" dirty="0">
                <a:solidFill>
                  <a:prstClr val="white"/>
                </a:solidFill>
                <a:latin typeface="Segoe UI" panose="020B0502040204020203" pitchFamily="34" charset="0"/>
                <a:cs typeface="Segoe UI" panose="020B0502040204020203" pitchFamily="34" charset="0"/>
              </a:rPr>
              <a:t>9</a:t>
            </a:r>
            <a:endParaRPr lang="fi-FI" sz="1200" i="1" dirty="0">
              <a:solidFill>
                <a:prstClr val="white"/>
              </a:solidFill>
              <a:latin typeface="Segoe UI" panose="020B0502040204020203" pitchFamily="34" charset="0"/>
              <a:cs typeface="Segoe UI" panose="020B0502040204020203" pitchFamily="34" charset="0"/>
            </a:endParaRPr>
          </a:p>
          <a:p>
            <a:pPr algn="l" defTabSz="273050">
              <a:lnSpc>
                <a:spcPct val="100000"/>
              </a:lnSpc>
              <a:spcBef>
                <a:spcPts val="0"/>
              </a:spcBef>
            </a:pPr>
            <a:endParaRPr lang="fi-FI" sz="1200" i="1" dirty="0">
              <a:solidFill>
                <a:prstClr val="white"/>
              </a:solidFill>
              <a:latin typeface="Segoe UI" panose="020B0502040204020203" pitchFamily="34" charset="0"/>
              <a:cs typeface="Segoe UI" panose="020B0502040204020203" pitchFamily="34" charset="0"/>
            </a:endParaRPr>
          </a:p>
        </p:txBody>
      </p:sp>
      <p:cxnSp>
        <p:nvCxnSpPr>
          <p:cNvPr id="14" name="Straight Connector 13"/>
          <p:cNvCxnSpPr/>
          <p:nvPr/>
        </p:nvCxnSpPr>
        <p:spPr>
          <a:xfrm>
            <a:off x="9513061" y="5385814"/>
            <a:ext cx="2127036"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9" name="Title 1"/>
          <p:cNvSpPr txBox="1"/>
          <p:nvPr/>
        </p:nvSpPr>
        <p:spPr>
          <a:xfrm>
            <a:off x="4310977" y="2651940"/>
            <a:ext cx="4769471" cy="1785007"/>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4800" dirty="0" err="1">
                <a:solidFill>
                  <a:prstClr val="white"/>
                </a:solidFill>
                <a:latin typeface="Century Gothic" panose="020B0502020202020204" charset="0"/>
              </a:rPr>
              <a:t>Terima</a:t>
            </a:r>
            <a:r>
              <a:rPr lang="id-ID" sz="4800" dirty="0">
                <a:solidFill>
                  <a:prstClr val="white"/>
                </a:solidFill>
                <a:latin typeface="Century Gothic" panose="020B0502020202020204" charset="0"/>
              </a:rPr>
              <a:t> </a:t>
            </a:r>
            <a:r>
              <a:rPr lang="en-US" sz="4800" b="1" dirty="0" err="1">
                <a:solidFill>
                  <a:srgbClr val="FFC000"/>
                </a:solidFill>
                <a:latin typeface="Century Gothic" panose="020B0502020202020204" charset="0"/>
              </a:rPr>
              <a:t>kasih</a:t>
            </a:r>
            <a:endParaRPr lang="en-US" sz="4800" b="1" dirty="0">
              <a:solidFill>
                <a:srgbClr val="FFC000"/>
              </a:solidFill>
              <a:latin typeface="Century Gothic" panose="020B0502020202020204" charset="0"/>
            </a:endParaRPr>
          </a:p>
        </p:txBody>
      </p:sp>
      <p:sp>
        <p:nvSpPr>
          <p:cNvPr id="5" name="Rectangle 4">
            <a:extLst>
              <a:ext uri="{FF2B5EF4-FFF2-40B4-BE49-F238E27FC236}">
                <a16:creationId xmlns:a16="http://schemas.microsoft.com/office/drawing/2014/main" xmlns="" id="{2AAEE9F7-E52D-42AA-9C18-CC2C42189E37}"/>
              </a:ext>
            </a:extLst>
          </p:cNvPr>
          <p:cNvSpPr/>
          <p:nvPr/>
        </p:nvSpPr>
        <p:spPr>
          <a:xfrm>
            <a:off x="298544" y="4384441"/>
            <a:ext cx="3289482" cy="2031325"/>
          </a:xfrm>
          <a:prstGeom prst="rect">
            <a:avLst/>
          </a:prstGeom>
          <a:solidFill>
            <a:srgbClr val="284174"/>
          </a:solidFill>
        </p:spPr>
        <p:txBody>
          <a:bodyPr wrap="square">
            <a:spAutoFit/>
          </a:bodyPr>
          <a:lstStyle/>
          <a:p>
            <a:r>
              <a:rPr lang="id-ID" sz="1400" i="1" dirty="0">
                <a:solidFill>
                  <a:schemeClr val="bg1"/>
                </a:solidFill>
                <a:latin typeface="Segoe UI" panose="020B0502040204020203" pitchFamily="34" charset="0"/>
                <a:cs typeface="Segoe UI" panose="020B0502040204020203" pitchFamily="34" charset="0"/>
              </a:rPr>
              <a:t>Lembaga Pengelola Dana Pendidikan </a:t>
            </a:r>
          </a:p>
          <a:p>
            <a:endParaRPr lang="id-ID" sz="1400" i="1" dirty="0">
              <a:solidFill>
                <a:schemeClr val="bg1"/>
              </a:solidFill>
              <a:latin typeface="Segoe UI" panose="020B0502040204020203" pitchFamily="34" charset="0"/>
              <a:cs typeface="Segoe UI" panose="020B0502040204020203" pitchFamily="34" charset="0"/>
            </a:endParaRPr>
          </a:p>
          <a:p>
            <a:r>
              <a:rPr lang="it-IT" sz="1400" i="1" dirty="0">
                <a:solidFill>
                  <a:schemeClr val="bg1"/>
                </a:solidFill>
                <a:latin typeface="Segoe UI" panose="020B0502040204020203" pitchFamily="34" charset="0"/>
                <a:cs typeface="Segoe UI" panose="020B0502040204020203" pitchFamily="34" charset="0"/>
              </a:rPr>
              <a:t>Gedung Danadyaksa Cikini</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Jl. Cikini Raya No.91A-D, Menteng</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Jakarta Pusat 10330</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
            </a:r>
            <a:br>
              <a:rPr lang="it-IT" sz="1400" i="1" dirty="0">
                <a:solidFill>
                  <a:schemeClr val="bg1"/>
                </a:solidFill>
                <a:latin typeface="Segoe UI" panose="020B0502040204020203" pitchFamily="34" charset="0"/>
                <a:cs typeface="Segoe UI" panose="020B0502040204020203" pitchFamily="34" charset="0"/>
              </a:rPr>
            </a:br>
            <a:r>
              <a:rPr lang="id-ID" sz="1400" i="1" dirty="0">
                <a:solidFill>
                  <a:schemeClr val="bg1"/>
                </a:solidFill>
                <a:latin typeface="Segoe UI" panose="020B0502040204020203" pitchFamily="34" charset="0"/>
                <a:cs typeface="Segoe UI" panose="020B0502040204020203" pitchFamily="34" charset="0"/>
              </a:rPr>
              <a:t>1500652</a:t>
            </a:r>
          </a:p>
          <a:p>
            <a:r>
              <a:rPr lang="it-IT" sz="1400" i="1" dirty="0">
                <a:solidFill>
                  <a:schemeClr val="bg1"/>
                </a:solidFill>
                <a:latin typeface="Segoe UI" panose="020B0502040204020203" pitchFamily="34" charset="0"/>
                <a:cs typeface="Segoe UI" panose="020B0502040204020203" pitchFamily="34" charset="0"/>
              </a:rPr>
              <a:t>www.lpdp.kemenkeu.go.id</a:t>
            </a:r>
          </a:p>
          <a:p>
            <a:endParaRPr lang="id-ID" sz="1400" i="1" dirty="0">
              <a:solidFill>
                <a:schemeClr val="bg1"/>
              </a:solidFill>
              <a:latin typeface="Segoe UI" panose="020B0502040204020203" pitchFamily="34" charset="0"/>
              <a:cs typeface="Segoe UI" panose="020B0502040204020203"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p:cNvSpPr>
            <a:spLocks noGrp="1"/>
          </p:cNvSpPr>
          <p:nvPr>
            <p:ph type="sldNum" sz="quarter" idx="4294967295"/>
          </p:nvPr>
        </p:nvSpPr>
        <p:spPr>
          <a:xfrm>
            <a:off x="11174413" y="6538913"/>
            <a:ext cx="1017587" cy="365125"/>
          </a:xfrm>
        </p:spPr>
        <p:txBody>
          <a:bodyPr/>
          <a:lstStyle/>
          <a:p>
            <a:fld id="{0968B721-5F74-419E-99CF-829E93200176}" type="slidenum">
              <a:rPr lang="en-US" smtClean="0"/>
              <a:t>4</a:t>
            </a:fld>
            <a:endParaRPr lang="en-US" dirty="0"/>
          </a:p>
        </p:txBody>
      </p:sp>
      <p:sp>
        <p:nvSpPr>
          <p:cNvPr id="28" name="Footer Placeholder 6"/>
          <p:cNvSpPr>
            <a:spLocks noGrp="1"/>
          </p:cNvSpPr>
          <p:nvPr>
            <p:ph type="ftr" sz="quarter" idx="3"/>
          </p:nvPr>
        </p:nvSpPr>
        <p:spPr>
          <a:xfrm>
            <a:off x="1743075" y="6510336"/>
            <a:ext cx="2228850" cy="365125"/>
          </a:xfrm>
        </p:spPr>
        <p:txBody>
          <a:bodyPr/>
          <a:lstStyle/>
          <a:p>
            <a:r>
              <a:rPr lang="en-US" dirty="0"/>
              <a:t>www.lpdp.kemenkeu.go.id</a:t>
            </a:r>
          </a:p>
        </p:txBody>
      </p:sp>
      <p:sp>
        <p:nvSpPr>
          <p:cNvPr id="9" name="Title 4"/>
          <p:cNvSpPr>
            <a:spLocks noGrp="1"/>
          </p:cNvSpPr>
          <p:nvPr>
            <p:ph type="title" idx="4294967295"/>
          </p:nvPr>
        </p:nvSpPr>
        <p:spPr>
          <a:xfrm>
            <a:off x="212841" y="125677"/>
            <a:ext cx="7667625" cy="731837"/>
          </a:xfrm>
        </p:spPr>
        <p:txBody>
          <a:bodyPr>
            <a:normAutofit/>
          </a:bodyPr>
          <a:lstStyle/>
          <a:p>
            <a:r>
              <a:rPr lang="en-US" sz="2000" dirty="0" err="1">
                <a:solidFill>
                  <a:schemeClr val="tx2"/>
                </a:solidFill>
              </a:rPr>
              <a:t>Penerima</a:t>
            </a:r>
            <a:r>
              <a:rPr lang="en-US" sz="2400" dirty="0">
                <a:solidFill>
                  <a:schemeClr val="tx2"/>
                </a:solidFill>
              </a:rPr>
              <a:t> </a:t>
            </a:r>
            <a:r>
              <a:rPr lang="en-US" sz="3600" b="1" dirty="0">
                <a:solidFill>
                  <a:srgbClr val="FFC000"/>
                </a:solidFill>
              </a:rPr>
              <a:t>RISPRO </a:t>
            </a:r>
            <a:r>
              <a:rPr lang="en-US" sz="2000" dirty="0" err="1">
                <a:solidFill>
                  <a:schemeClr val="tx2"/>
                </a:solidFill>
              </a:rPr>
              <a:t>s.d.</a:t>
            </a:r>
            <a:r>
              <a:rPr lang="en-US" sz="2000" dirty="0">
                <a:solidFill>
                  <a:schemeClr val="tx2"/>
                </a:solidFill>
              </a:rPr>
              <a:t> 2018 </a:t>
            </a:r>
            <a:endParaRPr lang="en-US" sz="2000" b="1" i="1" dirty="0">
              <a:solidFill>
                <a:srgbClr val="FFC000"/>
              </a:solidFill>
            </a:endParaRPr>
          </a:p>
        </p:txBody>
      </p:sp>
      <p:grpSp>
        <p:nvGrpSpPr>
          <p:cNvPr id="3" name="Group 2"/>
          <p:cNvGrpSpPr/>
          <p:nvPr/>
        </p:nvGrpSpPr>
        <p:grpSpPr>
          <a:xfrm>
            <a:off x="1480568" y="1012025"/>
            <a:ext cx="10213293" cy="5268380"/>
            <a:chOff x="890473" y="970080"/>
            <a:chExt cx="10213293" cy="5268380"/>
          </a:xfrm>
        </p:grpSpPr>
        <p:sp>
          <p:nvSpPr>
            <p:cNvPr id="2" name="Rectangle 1"/>
            <p:cNvSpPr/>
            <p:nvPr/>
          </p:nvSpPr>
          <p:spPr>
            <a:xfrm>
              <a:off x="2488914" y="3832309"/>
              <a:ext cx="7281569" cy="240615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sp>
          <p:nvSpPr>
            <p:cNvPr id="30" name="Rectangle 29"/>
            <p:cNvSpPr/>
            <p:nvPr/>
          </p:nvSpPr>
          <p:spPr>
            <a:xfrm>
              <a:off x="4197075" y="970080"/>
              <a:ext cx="5692584" cy="307777"/>
            </a:xfrm>
            <a:prstGeom prst="rect">
              <a:avLst/>
            </a:prstGeom>
          </p:spPr>
          <p:txBody>
            <a:bodyPr wrap="none">
              <a:spAutoFit/>
            </a:bodyPr>
            <a:lstStyle/>
            <a:p>
              <a:r>
                <a:rPr lang="en-ID" sz="1400" i="1" dirty="0">
                  <a:latin typeface="Century Gothic" panose="020B0502020202020204" charset="0"/>
                  <a:hlinkClick r:id="rId3"/>
                </a:rPr>
                <a:t>https://www.lpdp.kemenkeu.go.id/dana-riset/penerima-rispro/</a:t>
              </a:r>
              <a:r>
                <a:rPr lang="en-ID" sz="1400" i="1" dirty="0">
                  <a:latin typeface="Century Gothic" panose="020B0502020202020204" charset="0"/>
                </a:rPr>
                <a:t> </a:t>
              </a:r>
            </a:p>
          </p:txBody>
        </p:sp>
        <p:pic>
          <p:nvPicPr>
            <p:cNvPr id="31" name="Picture 30"/>
            <p:cNvPicPr>
              <a:picLocks noChangeAspect="1"/>
            </p:cNvPicPr>
            <p:nvPr/>
          </p:nvPicPr>
          <p:blipFill rotWithShape="1">
            <a:blip r:embed="rId4"/>
            <a:srcRect l="14126" t="10886" b="22552"/>
            <a:stretch>
              <a:fillRect/>
            </a:stretch>
          </p:blipFill>
          <p:spPr>
            <a:xfrm>
              <a:off x="2488914" y="1299442"/>
              <a:ext cx="7281569" cy="2434255"/>
            </a:xfrm>
            <a:prstGeom prst="rect">
              <a:avLst/>
            </a:prstGeom>
          </p:spPr>
        </p:pic>
        <p:sp>
          <p:nvSpPr>
            <p:cNvPr id="32" name="Rectangle 31"/>
            <p:cNvSpPr/>
            <p:nvPr/>
          </p:nvSpPr>
          <p:spPr>
            <a:xfrm>
              <a:off x="890473" y="1299441"/>
              <a:ext cx="1446028" cy="240615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4800" dirty="0">
                  <a:latin typeface="Century Gothic" panose="020B0502020202020204" charset="0"/>
                </a:rPr>
                <a:t>124 </a:t>
              </a:r>
            </a:p>
            <a:p>
              <a:pPr algn="ctr"/>
              <a:r>
                <a:rPr lang="en-ID" sz="1600" dirty="0" err="1">
                  <a:latin typeface="Century Gothic" panose="020B0502020202020204" charset="0"/>
                </a:rPr>
                <a:t>Penerima</a:t>
              </a:r>
              <a:r>
                <a:rPr lang="en-ID" sz="1600" dirty="0">
                  <a:latin typeface="Century Gothic" panose="020B0502020202020204" charset="0"/>
                </a:rPr>
                <a:t> </a:t>
              </a:r>
              <a:r>
                <a:rPr lang="en-ID" sz="2000" b="1" dirty="0">
                  <a:solidFill>
                    <a:srgbClr val="FFC000"/>
                  </a:solidFill>
                  <a:latin typeface="Century Gothic" panose="020B0502020202020204" charset="0"/>
                </a:rPr>
                <a:t>RISPRO</a:t>
              </a:r>
              <a:endParaRPr lang="en-ID" sz="2400" b="1" dirty="0">
                <a:solidFill>
                  <a:srgbClr val="FFC000"/>
                </a:solidFill>
                <a:latin typeface="Century Gothic" panose="020B0502020202020204" charset="0"/>
              </a:endParaRPr>
            </a:p>
          </p:txBody>
        </p:sp>
        <p:sp>
          <p:nvSpPr>
            <p:cNvPr id="40" name="Rectangle 39"/>
            <p:cNvSpPr/>
            <p:nvPr/>
          </p:nvSpPr>
          <p:spPr>
            <a:xfrm>
              <a:off x="890473" y="3832309"/>
              <a:ext cx="1446028" cy="2406151"/>
            </a:xfrm>
            <a:prstGeom prst="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ID" sz="1200" dirty="0">
                  <a:solidFill>
                    <a:schemeClr val="bg1"/>
                  </a:solidFill>
                  <a:latin typeface="Century Gothic" panose="020B0502020202020204" charset="0"/>
                </a:rPr>
                <a:t>Nilai </a:t>
              </a:r>
              <a:r>
                <a:rPr lang="en-ID" sz="1200" dirty="0" err="1">
                  <a:solidFill>
                    <a:schemeClr val="bg1"/>
                  </a:solidFill>
                  <a:latin typeface="Century Gothic" panose="020B0502020202020204" charset="0"/>
                </a:rPr>
                <a:t>Kontrak</a:t>
              </a:r>
              <a:r>
                <a:rPr lang="en-ID" sz="1200" dirty="0">
                  <a:solidFill>
                    <a:schemeClr val="bg1"/>
                  </a:solidFill>
                  <a:latin typeface="Century Gothic" panose="020B0502020202020204" charset="0"/>
                </a:rPr>
                <a:t> </a:t>
              </a:r>
              <a:r>
                <a:rPr lang="en-ID" b="1" dirty="0">
                  <a:solidFill>
                    <a:srgbClr val="FFC000"/>
                  </a:solidFill>
                  <a:latin typeface="Century Gothic" panose="020B0502020202020204" charset="0"/>
                </a:rPr>
                <a:t>RISPRO </a:t>
              </a:r>
            </a:p>
            <a:p>
              <a:r>
                <a:rPr lang="en-ID" sz="1200" dirty="0" err="1">
                  <a:solidFill>
                    <a:schemeClr val="bg1"/>
                  </a:solidFill>
                  <a:latin typeface="Century Gothic" panose="020B0502020202020204" charset="0"/>
                </a:rPr>
                <a:t>Rp</a:t>
              </a:r>
              <a:endParaRPr lang="en-ID" sz="2000" dirty="0">
                <a:solidFill>
                  <a:schemeClr val="bg1"/>
                </a:solidFill>
                <a:latin typeface="Century Gothic" panose="020B0502020202020204" charset="0"/>
              </a:endParaRPr>
            </a:p>
            <a:p>
              <a:pPr algn="r"/>
              <a:r>
                <a:rPr lang="en-ID" sz="4800" dirty="0">
                  <a:latin typeface="Century Gothic" panose="020B0502020202020204" charset="0"/>
                </a:rPr>
                <a:t>256 </a:t>
              </a:r>
              <a:r>
                <a:rPr lang="en-ID" sz="1050" dirty="0" err="1">
                  <a:latin typeface="Century Gothic" panose="020B0502020202020204" charset="0"/>
                </a:rPr>
                <a:t>miliar</a:t>
              </a:r>
              <a:endParaRPr lang="en-ID" sz="4800" dirty="0">
                <a:latin typeface="Century Gothic" panose="020B0502020202020204" charset="0"/>
              </a:endParaRPr>
            </a:p>
          </p:txBody>
        </p:sp>
        <p:grpSp>
          <p:nvGrpSpPr>
            <p:cNvPr id="10" name="Group 9"/>
            <p:cNvGrpSpPr/>
            <p:nvPr/>
          </p:nvGrpSpPr>
          <p:grpSpPr>
            <a:xfrm>
              <a:off x="2576000" y="3824533"/>
              <a:ext cx="8527766" cy="2182054"/>
              <a:chOff x="1310140" y="728530"/>
              <a:chExt cx="11537506" cy="2952177"/>
            </a:xfrm>
          </p:grpSpPr>
          <p:sp>
            <p:nvSpPr>
              <p:cNvPr id="11" name="Title 1"/>
              <p:cNvSpPr txBox="1"/>
              <p:nvPr/>
            </p:nvSpPr>
            <p:spPr>
              <a:xfrm>
                <a:off x="1310140" y="728530"/>
                <a:ext cx="11537506" cy="794943"/>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pPr>
                <a:r>
                  <a:rPr lang="en-ID" sz="1600" b="1" i="1" dirty="0">
                    <a:solidFill>
                      <a:srgbClr val="002060"/>
                    </a:solidFill>
                    <a:latin typeface="Century Gothic" panose="020B0502020202020204" charset="0"/>
                    <a:ea typeface="Segoe UI Symbol" panose="020B0502040204020203" pitchFamily="34" charset="0"/>
                  </a:rPr>
                  <a:t>46</a:t>
                </a:r>
                <a:r>
                  <a:rPr lang="en-US" sz="1600" b="1" i="1" dirty="0">
                    <a:solidFill>
                      <a:srgbClr val="002060"/>
                    </a:solidFill>
                    <a:latin typeface="Century Gothic" panose="020B0502020202020204" charset="0"/>
                    <a:ea typeface="Segoe UI Symbol" panose="020B0502040204020203" pitchFamily="34" charset="0"/>
                  </a:rPr>
                  <a:t> </a:t>
                </a:r>
                <a:r>
                  <a:rPr lang="en-US" sz="1600" b="1" i="1" dirty="0" err="1">
                    <a:solidFill>
                      <a:srgbClr val="002060"/>
                    </a:solidFill>
                    <a:latin typeface="Century Gothic" panose="020B0502020202020204" charset="0"/>
                    <a:ea typeface="Segoe UI Symbol" panose="020B0502040204020203" pitchFamily="34" charset="0"/>
                  </a:rPr>
                  <a:t>Kekayaan</a:t>
                </a:r>
                <a:r>
                  <a:rPr lang="en-US" sz="1600" b="1" i="1" dirty="0">
                    <a:solidFill>
                      <a:srgbClr val="002060"/>
                    </a:solidFill>
                    <a:latin typeface="Century Gothic" panose="020B0502020202020204" charset="0"/>
                    <a:ea typeface="Segoe UI Symbol" panose="020B0502040204020203" pitchFamily="34" charset="0"/>
                  </a:rPr>
                  <a:t> </a:t>
                </a:r>
                <a:r>
                  <a:rPr lang="en-US" sz="1600" b="1" i="1" dirty="0" err="1">
                    <a:solidFill>
                      <a:srgbClr val="002060"/>
                    </a:solidFill>
                    <a:latin typeface="Century Gothic" panose="020B0502020202020204" charset="0"/>
                    <a:ea typeface="Segoe UI Symbol" panose="020B0502040204020203" pitchFamily="34" charset="0"/>
                  </a:rPr>
                  <a:t>Intelektual</a:t>
                </a:r>
                <a:r>
                  <a:rPr lang="en-US" sz="1600" b="1" i="1" dirty="0">
                    <a:solidFill>
                      <a:srgbClr val="002060"/>
                    </a:solidFill>
                    <a:latin typeface="Century Gothic" panose="020B0502020202020204" charset="0"/>
                    <a:ea typeface="Segoe UI Symbol" panose="020B0502040204020203" pitchFamily="34" charset="0"/>
                  </a:rPr>
                  <a:t> </a:t>
                </a:r>
                <a:r>
                  <a:rPr lang="en-US" sz="1400" i="1" dirty="0" err="1">
                    <a:solidFill>
                      <a:srgbClr val="002060"/>
                    </a:solidFill>
                    <a:latin typeface="Century Gothic" panose="020B0502020202020204" charset="0"/>
                    <a:ea typeface="Segoe UI Symbol" panose="020B0502040204020203" pitchFamily="34" charset="0"/>
                  </a:rPr>
                  <a:t>terdaftar</a:t>
                </a:r>
                <a:endParaRPr lang="en-US" sz="1400" i="1" dirty="0">
                  <a:solidFill>
                    <a:srgbClr val="002060"/>
                  </a:solidFill>
                  <a:latin typeface="Century Gothic" panose="020B0502020202020204" charset="0"/>
                  <a:ea typeface="Segoe UI Symbol" panose="020B0502040204020203" pitchFamily="34" charset="0"/>
                </a:endParaRPr>
              </a:p>
              <a:p>
                <a:pPr algn="l">
                  <a:lnSpc>
                    <a:spcPct val="100000"/>
                  </a:lnSpc>
                </a:pPr>
                <a:r>
                  <a:rPr lang="en-US" sz="1050" i="1" dirty="0">
                    <a:solidFill>
                      <a:srgbClr val="002060"/>
                    </a:solidFill>
                    <a:latin typeface="Century Gothic" panose="020B0502020202020204" charset="0"/>
                    <a:ea typeface="Segoe UI Symbol" panose="020B0502040204020203" pitchFamily="34" charset="0"/>
                  </a:rPr>
                  <a:t>(</a:t>
                </a:r>
                <a:r>
                  <a:rPr lang="en-US" sz="1050" i="1" dirty="0" err="1">
                    <a:solidFill>
                      <a:srgbClr val="002060"/>
                    </a:solidFill>
                    <a:latin typeface="Century Gothic" panose="020B0502020202020204" charset="0"/>
                    <a:ea typeface="Segoe UI Symbol" panose="020B0502040204020203" pitchFamily="34" charset="0"/>
                  </a:rPr>
                  <a:t>dari</a:t>
                </a:r>
                <a:r>
                  <a:rPr lang="en-US" sz="1050" i="1" dirty="0">
                    <a:solidFill>
                      <a:srgbClr val="002060"/>
                    </a:solidFill>
                    <a:latin typeface="Century Gothic" panose="020B0502020202020204" charset="0"/>
                    <a:ea typeface="Segoe UI Symbol" panose="020B0502040204020203" pitchFamily="34" charset="0"/>
                  </a:rPr>
                  <a:t> 2013 </a:t>
                </a:r>
                <a:r>
                  <a:rPr lang="en-US" sz="1050" i="1" dirty="0" err="1">
                    <a:solidFill>
                      <a:srgbClr val="002060"/>
                    </a:solidFill>
                    <a:latin typeface="Century Gothic" panose="020B0502020202020204" charset="0"/>
                    <a:ea typeface="Segoe UI Symbol" panose="020B0502040204020203" pitchFamily="34" charset="0"/>
                  </a:rPr>
                  <a:t>hingga</a:t>
                </a:r>
                <a:r>
                  <a:rPr lang="en-US" sz="1050" i="1" dirty="0">
                    <a:solidFill>
                      <a:srgbClr val="002060"/>
                    </a:solidFill>
                    <a:latin typeface="Century Gothic" panose="020B0502020202020204" charset="0"/>
                    <a:ea typeface="Segoe UI Symbol" panose="020B0502040204020203" pitchFamily="34" charset="0"/>
                  </a:rPr>
                  <a:t> </a:t>
                </a:r>
                <a:r>
                  <a:rPr lang="en-ID" sz="1050" i="1" dirty="0" err="1">
                    <a:solidFill>
                      <a:srgbClr val="002060"/>
                    </a:solidFill>
                    <a:latin typeface="Century Gothic" panose="020B0502020202020204" charset="0"/>
                    <a:ea typeface="Segoe UI Symbol" panose="020B0502040204020203" pitchFamily="34" charset="0"/>
                  </a:rPr>
                  <a:t>Desember</a:t>
                </a:r>
                <a:r>
                  <a:rPr lang="en-ID" sz="1050" i="1" dirty="0">
                    <a:solidFill>
                      <a:srgbClr val="002060"/>
                    </a:solidFill>
                    <a:latin typeface="Century Gothic" panose="020B0502020202020204" charset="0"/>
                    <a:ea typeface="Segoe UI Symbol" panose="020B0502040204020203" pitchFamily="34" charset="0"/>
                  </a:rPr>
                  <a:t> </a:t>
                </a:r>
                <a:r>
                  <a:rPr lang="en-US" sz="1050" i="1" dirty="0">
                    <a:solidFill>
                      <a:srgbClr val="002060"/>
                    </a:solidFill>
                    <a:latin typeface="Century Gothic" panose="020B0502020202020204" charset="0"/>
                    <a:ea typeface="Segoe UI Symbol" panose="020B0502040204020203" pitchFamily="34" charset="0"/>
                  </a:rPr>
                  <a:t>2018</a:t>
                </a:r>
                <a:r>
                  <a:rPr lang="en-US" sz="1050" b="1" i="1" dirty="0">
                    <a:solidFill>
                      <a:srgbClr val="002060"/>
                    </a:solidFill>
                    <a:latin typeface="Century Gothic" panose="020B0502020202020204" charset="0"/>
                    <a:ea typeface="Segoe UI Symbol" panose="020B0502040204020203" pitchFamily="34" charset="0"/>
                  </a:rPr>
                  <a:t>)</a:t>
                </a:r>
                <a:endParaRPr lang="en-ID" sz="1050" dirty="0">
                  <a:solidFill>
                    <a:srgbClr val="002060"/>
                  </a:solidFill>
                </a:endParaRPr>
              </a:p>
            </p:txBody>
          </p:sp>
          <p:grpSp>
            <p:nvGrpSpPr>
              <p:cNvPr id="12" name="Group 11"/>
              <p:cNvGrpSpPr/>
              <p:nvPr/>
            </p:nvGrpSpPr>
            <p:grpSpPr>
              <a:xfrm>
                <a:off x="1828514" y="1874952"/>
                <a:ext cx="8260831" cy="1805755"/>
                <a:chOff x="1196368" y="2136418"/>
                <a:chExt cx="9842505" cy="2151494"/>
              </a:xfrm>
            </p:grpSpPr>
            <p:pic>
              <p:nvPicPr>
                <p:cNvPr id="13" name="Picture 12"/>
                <p:cNvPicPr>
                  <a:picLocks noChangeAspect="1"/>
                </p:cNvPicPr>
                <p:nvPr/>
              </p:nvPicPr>
              <p:blipFill rotWithShape="1">
                <a:blip r:embed="rId5"/>
                <a:srcRect t="21887"/>
                <a:stretch>
                  <a:fillRect/>
                </a:stretch>
              </p:blipFill>
              <p:spPr>
                <a:xfrm>
                  <a:off x="1870206" y="2136418"/>
                  <a:ext cx="1208761" cy="916901"/>
                </a:xfrm>
                <a:prstGeom prst="rect">
                  <a:avLst/>
                </a:prstGeom>
              </p:spPr>
            </p:pic>
            <p:pic>
              <p:nvPicPr>
                <p:cNvPr id="14" name="Picture 13"/>
                <p:cNvPicPr>
                  <a:picLocks noChangeAspect="1"/>
                </p:cNvPicPr>
                <p:nvPr/>
              </p:nvPicPr>
              <p:blipFill rotWithShape="1">
                <a:blip r:embed="rId6" cstate="print">
                  <a:extLst>
                    <a:ext uri="{28A0092B-C50C-407E-A947-70E740481C1C}">
                      <a14:useLocalDpi xmlns:a14="http://schemas.microsoft.com/office/drawing/2010/main" val="0"/>
                    </a:ext>
                  </a:extLst>
                </a:blip>
                <a:srcRect l="13989" r="9877" b="26609"/>
                <a:stretch>
                  <a:fillRect/>
                </a:stretch>
              </p:blipFill>
              <p:spPr>
                <a:xfrm rot="5400000">
                  <a:off x="4010631" y="2165463"/>
                  <a:ext cx="916900" cy="883864"/>
                </a:xfrm>
                <a:prstGeom prst="rect">
                  <a:avLst/>
                </a:prstGeom>
              </p:spPr>
            </p:pic>
            <p:pic>
              <p:nvPicPr>
                <p:cNvPr id="15" name="Picture 14"/>
                <p:cNvPicPr>
                  <a:picLocks noChangeAspect="1"/>
                </p:cNvPicPr>
                <p:nvPr/>
              </p:nvPicPr>
              <p:blipFill>
                <a:blip r:embed="rId7"/>
                <a:stretch>
                  <a:fillRect/>
                </a:stretch>
              </p:blipFill>
              <p:spPr>
                <a:xfrm>
                  <a:off x="5859195" y="2136422"/>
                  <a:ext cx="976055" cy="916900"/>
                </a:xfrm>
                <a:prstGeom prst="rect">
                  <a:avLst/>
                </a:prstGeom>
              </p:spPr>
            </p:pic>
            <p:pic>
              <p:nvPicPr>
                <p:cNvPr id="16" name="Picture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780032" y="2186523"/>
                  <a:ext cx="834234" cy="834234"/>
                </a:xfrm>
                <a:prstGeom prst="rect">
                  <a:avLst/>
                </a:prstGeom>
              </p:spPr>
            </p:pic>
            <p:pic>
              <p:nvPicPr>
                <p:cNvPr id="17" name="Picture 16"/>
                <p:cNvPicPr>
                  <a:picLocks noChangeAspect="1"/>
                </p:cNvPicPr>
                <p:nvPr/>
              </p:nvPicPr>
              <p:blipFill>
                <a:blip r:embed="rId9" cstate="print">
                  <a:duotone>
                    <a:prstClr val="black"/>
                    <a:schemeClr val="tx2">
                      <a:tint val="45000"/>
                      <a:satMod val="400000"/>
                    </a:schemeClr>
                  </a:duotone>
                  <a:extLst>
                    <a:ext uri="{28A0092B-C50C-407E-A947-70E740481C1C}">
                      <a14:useLocalDpi xmlns:a14="http://schemas.microsoft.com/office/drawing/2010/main" val="0"/>
                    </a:ext>
                  </a:extLst>
                </a:blip>
                <a:stretch>
                  <a:fillRect/>
                </a:stretch>
              </p:blipFill>
              <p:spPr>
                <a:xfrm>
                  <a:off x="9615478" y="2148945"/>
                  <a:ext cx="916900" cy="916900"/>
                </a:xfrm>
                <a:prstGeom prst="rect">
                  <a:avLst/>
                </a:prstGeom>
              </p:spPr>
            </p:pic>
            <p:sp>
              <p:nvSpPr>
                <p:cNvPr id="18" name="Title 1"/>
                <p:cNvSpPr txBox="1"/>
                <p:nvPr/>
              </p:nvSpPr>
              <p:spPr>
                <a:xfrm>
                  <a:off x="1196368" y="3179527"/>
                  <a:ext cx="2330962" cy="370228"/>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200" b="1" i="1" dirty="0" err="1">
                      <a:solidFill>
                        <a:srgbClr val="002060"/>
                      </a:solidFill>
                      <a:latin typeface="Century Gothic" panose="020B0502020202020204" charset="0"/>
                      <a:ea typeface="Segoe UI Symbol" panose="020B0502040204020203" pitchFamily="34" charset="0"/>
                    </a:rPr>
                    <a:t>Desain</a:t>
                  </a:r>
                  <a:r>
                    <a:rPr lang="en-US" sz="1200" b="1" i="1" dirty="0">
                      <a:solidFill>
                        <a:srgbClr val="002060"/>
                      </a:solidFill>
                      <a:latin typeface="Century Gothic" panose="020B0502020202020204" charset="0"/>
                      <a:ea typeface="Segoe UI Symbol" panose="020B0502040204020203" pitchFamily="34" charset="0"/>
                    </a:rPr>
                    <a:t> </a:t>
                  </a:r>
                  <a:r>
                    <a:rPr lang="en-US" sz="1200" b="1" i="1" dirty="0" err="1">
                      <a:solidFill>
                        <a:srgbClr val="002060"/>
                      </a:solidFill>
                      <a:latin typeface="Century Gothic" panose="020B0502020202020204" charset="0"/>
                      <a:ea typeface="Segoe UI Symbol" panose="020B0502040204020203" pitchFamily="34" charset="0"/>
                    </a:rPr>
                    <a:t>Industri</a:t>
                  </a:r>
                  <a:endParaRPr lang="en-US" sz="1200" b="1" i="1" dirty="0">
                    <a:solidFill>
                      <a:srgbClr val="002060"/>
                    </a:solidFill>
                    <a:latin typeface="Century Gothic" panose="020B0502020202020204" charset="0"/>
                    <a:ea typeface="Segoe UI Symbol" panose="020B0502040204020203" pitchFamily="34" charset="0"/>
                  </a:endParaRPr>
                </a:p>
              </p:txBody>
            </p:sp>
            <p:sp>
              <p:nvSpPr>
                <p:cNvPr id="19" name="Title 1"/>
                <p:cNvSpPr txBox="1"/>
                <p:nvPr/>
              </p:nvSpPr>
              <p:spPr>
                <a:xfrm>
                  <a:off x="1522996" y="3584550"/>
                  <a:ext cx="1903175" cy="65836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i="1" dirty="0">
                      <a:solidFill>
                        <a:srgbClr val="FFC000"/>
                      </a:solidFill>
                      <a:latin typeface="Century Gothic" panose="020B0502020202020204" charset="0"/>
                      <a:ea typeface="Segoe UI Symbol" panose="020B0502040204020203" pitchFamily="34" charset="0"/>
                    </a:rPr>
                    <a:t>1</a:t>
                  </a:r>
                </a:p>
              </p:txBody>
            </p:sp>
            <p:sp>
              <p:nvSpPr>
                <p:cNvPr id="20" name="Title 1"/>
                <p:cNvSpPr txBox="1"/>
                <p:nvPr/>
              </p:nvSpPr>
              <p:spPr>
                <a:xfrm>
                  <a:off x="3426173" y="3150621"/>
                  <a:ext cx="2083962" cy="414742"/>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200" b="1" i="1" dirty="0">
                      <a:solidFill>
                        <a:srgbClr val="002060"/>
                      </a:solidFill>
                      <a:latin typeface="Century Gothic" panose="020B0502020202020204" charset="0"/>
                      <a:ea typeface="Segoe UI Symbol" panose="020B0502040204020203" pitchFamily="34" charset="0"/>
                    </a:rPr>
                    <a:t>Var. </a:t>
                  </a:r>
                  <a:r>
                    <a:rPr lang="en-US" sz="1200" b="1" i="1" dirty="0" err="1">
                      <a:solidFill>
                        <a:srgbClr val="002060"/>
                      </a:solidFill>
                      <a:latin typeface="Century Gothic" panose="020B0502020202020204" charset="0"/>
                      <a:ea typeface="Segoe UI Symbol" panose="020B0502040204020203" pitchFamily="34" charset="0"/>
                    </a:rPr>
                    <a:t>Tanaman</a:t>
                  </a:r>
                  <a:endParaRPr lang="en-US" sz="1200" b="1" i="1" dirty="0">
                    <a:solidFill>
                      <a:srgbClr val="002060"/>
                    </a:solidFill>
                    <a:latin typeface="Century Gothic" panose="020B0502020202020204" charset="0"/>
                    <a:ea typeface="Segoe UI Symbol" panose="020B0502040204020203" pitchFamily="34" charset="0"/>
                  </a:endParaRPr>
                </a:p>
              </p:txBody>
            </p:sp>
            <p:sp>
              <p:nvSpPr>
                <p:cNvPr id="21" name="Title 1"/>
                <p:cNvSpPr txBox="1"/>
                <p:nvPr/>
              </p:nvSpPr>
              <p:spPr>
                <a:xfrm>
                  <a:off x="3376184" y="3613866"/>
                  <a:ext cx="1903175" cy="658359"/>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i="1" dirty="0">
                      <a:solidFill>
                        <a:srgbClr val="FFC000"/>
                      </a:solidFill>
                      <a:latin typeface="Century Gothic" panose="020B0502020202020204" charset="0"/>
                      <a:ea typeface="Segoe UI Symbol" panose="020B0502040204020203" pitchFamily="34" charset="0"/>
                    </a:rPr>
                    <a:t>1</a:t>
                  </a:r>
                </a:p>
              </p:txBody>
            </p:sp>
            <p:sp>
              <p:nvSpPr>
                <p:cNvPr id="22" name="Title 1"/>
                <p:cNvSpPr txBox="1"/>
                <p:nvPr/>
              </p:nvSpPr>
              <p:spPr>
                <a:xfrm>
                  <a:off x="5329348" y="3237333"/>
                  <a:ext cx="1903175" cy="376534"/>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400" b="1" i="1" dirty="0" err="1">
                      <a:solidFill>
                        <a:srgbClr val="002060"/>
                      </a:solidFill>
                      <a:latin typeface="Century Gothic" panose="020B0502020202020204" charset="0"/>
                      <a:ea typeface="Segoe UI Symbol" panose="020B0502040204020203" pitchFamily="34" charset="0"/>
                    </a:rPr>
                    <a:t>Merek</a:t>
                  </a:r>
                  <a:endParaRPr lang="en-US" sz="1400" b="1" i="1" dirty="0">
                    <a:solidFill>
                      <a:srgbClr val="002060"/>
                    </a:solidFill>
                    <a:latin typeface="Century Gothic" panose="020B0502020202020204" charset="0"/>
                    <a:ea typeface="Segoe UI Symbol" panose="020B0502040204020203" pitchFamily="34" charset="0"/>
                  </a:endParaRPr>
                </a:p>
              </p:txBody>
            </p:sp>
            <p:sp>
              <p:nvSpPr>
                <p:cNvPr id="23" name="Title 1"/>
                <p:cNvSpPr txBox="1"/>
                <p:nvPr/>
              </p:nvSpPr>
              <p:spPr>
                <a:xfrm>
                  <a:off x="5279359" y="3634951"/>
                  <a:ext cx="1903175" cy="65296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id-ID" sz="2400" b="1" i="1" dirty="0">
                      <a:solidFill>
                        <a:srgbClr val="FFC000"/>
                      </a:solidFill>
                      <a:latin typeface="Century Gothic" panose="020B0502020202020204" charset="0"/>
                      <a:ea typeface="Segoe UI Symbol" panose="020B0502040204020203" pitchFamily="34" charset="0"/>
                    </a:rPr>
                    <a:t>3</a:t>
                  </a:r>
                  <a:endParaRPr lang="en-US" sz="2400" b="1" i="1" dirty="0">
                    <a:solidFill>
                      <a:srgbClr val="FFC000"/>
                    </a:solidFill>
                    <a:latin typeface="Century Gothic" panose="020B0502020202020204" charset="0"/>
                    <a:ea typeface="Segoe UI Symbol" panose="020B0502040204020203" pitchFamily="34" charset="0"/>
                  </a:endParaRPr>
                </a:p>
              </p:txBody>
            </p:sp>
            <p:sp>
              <p:nvSpPr>
                <p:cNvPr id="24" name="Title 1"/>
                <p:cNvSpPr txBox="1"/>
                <p:nvPr/>
              </p:nvSpPr>
              <p:spPr>
                <a:xfrm>
                  <a:off x="7232522" y="3237333"/>
                  <a:ext cx="1903175" cy="376534"/>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400" b="1" i="1" dirty="0" err="1">
                      <a:solidFill>
                        <a:srgbClr val="002060"/>
                      </a:solidFill>
                      <a:latin typeface="Century Gothic" panose="020B0502020202020204" charset="0"/>
                      <a:ea typeface="Segoe UI Symbol" panose="020B0502040204020203" pitchFamily="34" charset="0"/>
                    </a:rPr>
                    <a:t>Hak</a:t>
                  </a:r>
                  <a:r>
                    <a:rPr lang="en-US" sz="1400" b="1" i="1" dirty="0">
                      <a:solidFill>
                        <a:srgbClr val="002060"/>
                      </a:solidFill>
                      <a:latin typeface="Century Gothic" panose="020B0502020202020204" charset="0"/>
                      <a:ea typeface="Segoe UI Symbol" panose="020B0502040204020203" pitchFamily="34" charset="0"/>
                    </a:rPr>
                    <a:t> </a:t>
                  </a:r>
                  <a:r>
                    <a:rPr lang="en-US" sz="1400" b="1" i="1" dirty="0" err="1">
                      <a:solidFill>
                        <a:srgbClr val="002060"/>
                      </a:solidFill>
                      <a:latin typeface="Century Gothic" panose="020B0502020202020204" charset="0"/>
                      <a:ea typeface="Segoe UI Symbol" panose="020B0502040204020203" pitchFamily="34" charset="0"/>
                    </a:rPr>
                    <a:t>Cipta</a:t>
                  </a:r>
                  <a:endParaRPr lang="en-US" sz="1400" b="1" i="1" dirty="0">
                    <a:solidFill>
                      <a:srgbClr val="002060"/>
                    </a:solidFill>
                    <a:latin typeface="Century Gothic" panose="020B0502020202020204" charset="0"/>
                    <a:ea typeface="Segoe UI Symbol" panose="020B0502040204020203" pitchFamily="34" charset="0"/>
                  </a:endParaRPr>
                </a:p>
              </p:txBody>
            </p:sp>
            <p:sp>
              <p:nvSpPr>
                <p:cNvPr id="25" name="Title 1"/>
                <p:cNvSpPr txBox="1"/>
                <p:nvPr/>
              </p:nvSpPr>
              <p:spPr>
                <a:xfrm>
                  <a:off x="7207527" y="3634579"/>
                  <a:ext cx="1903175" cy="65296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i="1" dirty="0">
                      <a:solidFill>
                        <a:srgbClr val="FFC000"/>
                      </a:solidFill>
                      <a:latin typeface="Century Gothic" panose="020B0502020202020204" charset="0"/>
                      <a:ea typeface="Segoe UI Symbol" panose="020B0502040204020203" pitchFamily="34" charset="0"/>
                    </a:rPr>
                    <a:t>2</a:t>
                  </a:r>
                </a:p>
              </p:txBody>
            </p:sp>
            <p:sp>
              <p:nvSpPr>
                <p:cNvPr id="27" name="Title 1"/>
                <p:cNvSpPr txBox="1"/>
                <p:nvPr/>
              </p:nvSpPr>
              <p:spPr>
                <a:xfrm>
                  <a:off x="9135698" y="3237333"/>
                  <a:ext cx="1903175" cy="376534"/>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1400" b="1" i="1" dirty="0">
                      <a:solidFill>
                        <a:srgbClr val="002060"/>
                      </a:solidFill>
                      <a:latin typeface="Century Gothic" panose="020B0502020202020204" charset="0"/>
                      <a:ea typeface="Segoe UI Symbol" panose="020B0502040204020203" pitchFamily="34" charset="0"/>
                    </a:rPr>
                    <a:t>Paten</a:t>
                  </a:r>
                </a:p>
              </p:txBody>
            </p:sp>
            <p:sp>
              <p:nvSpPr>
                <p:cNvPr id="29" name="Title 1"/>
                <p:cNvSpPr txBox="1"/>
                <p:nvPr/>
              </p:nvSpPr>
              <p:spPr>
                <a:xfrm>
                  <a:off x="9122340" y="3622054"/>
                  <a:ext cx="1903175" cy="652961"/>
                </a:xfrm>
                <a:prstGeom prst="rect">
                  <a:avLst/>
                </a:prstGeom>
                <a:noFill/>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00000"/>
                    </a:lnSpc>
                  </a:pPr>
                  <a:r>
                    <a:rPr lang="en-US" sz="2400" b="1" i="1" dirty="0">
                      <a:solidFill>
                        <a:srgbClr val="FFC000"/>
                      </a:solidFill>
                      <a:latin typeface="Century Gothic" panose="020B0502020202020204" charset="0"/>
                      <a:ea typeface="Segoe UI Symbol" panose="020B0502040204020203" pitchFamily="34" charset="0"/>
                    </a:rPr>
                    <a:t>39</a:t>
                  </a:r>
                </a:p>
              </p:txBody>
            </p:sp>
          </p:grpSp>
        </p:grpSp>
        <p:sp>
          <p:nvSpPr>
            <p:cNvPr id="33" name="Rectangle 32"/>
            <p:cNvSpPr/>
            <p:nvPr/>
          </p:nvSpPr>
          <p:spPr>
            <a:xfrm>
              <a:off x="2488914" y="1313493"/>
              <a:ext cx="7281569" cy="2406151"/>
            </a:xfrm>
            <a:prstGeom prst="rect">
              <a:avLst/>
            </a:prstGeom>
            <a:no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dirty="0"/>
            </a:p>
          </p:txBody>
        </p:sp>
      </p:grpSp>
    </p:spTree>
    <p:extLst>
      <p:ext uri="{BB962C8B-B14F-4D97-AF65-F5344CB8AC3E}">
        <p14:creationId xmlns:p14="http://schemas.microsoft.com/office/powerpoint/2010/main" val="41834674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3F1077AB-0D1C-430F-BA2F-4AD3E3EC1C58}"/>
              </a:ext>
            </a:extLst>
          </p:cNvPr>
          <p:cNvGrpSpPr/>
          <p:nvPr/>
        </p:nvGrpSpPr>
        <p:grpSpPr>
          <a:xfrm>
            <a:off x="0" y="0"/>
            <a:ext cx="12192000" cy="747807"/>
            <a:chOff x="0" y="0"/>
            <a:chExt cx="12192000" cy="605471"/>
          </a:xfrm>
        </p:grpSpPr>
        <p:pic>
          <p:nvPicPr>
            <p:cNvPr id="13" name="Picture 12">
              <a:extLst>
                <a:ext uri="{FF2B5EF4-FFF2-40B4-BE49-F238E27FC236}">
                  <a16:creationId xmlns:a16="http://schemas.microsoft.com/office/drawing/2014/main" xmlns="" id="{C93D1A3E-C4DF-4E95-BE55-6C022E1F3E1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91171"/>
            <a:stretch/>
          </p:blipFill>
          <p:spPr>
            <a:xfrm>
              <a:off x="0" y="0"/>
              <a:ext cx="12192000" cy="605471"/>
            </a:xfrm>
            <a:prstGeom prst="rect">
              <a:avLst/>
            </a:prstGeom>
          </p:spPr>
        </p:pic>
        <p:graphicFrame>
          <p:nvGraphicFramePr>
            <p:cNvPr id="14" name="Object 13">
              <a:extLst>
                <a:ext uri="{FF2B5EF4-FFF2-40B4-BE49-F238E27FC236}">
                  <a16:creationId xmlns:a16="http://schemas.microsoft.com/office/drawing/2014/main" xmlns="" id="{63D2814E-A99F-4014-A65B-558728314203}"/>
                </a:ext>
              </a:extLst>
            </p:cNvPr>
            <p:cNvGraphicFramePr>
              <a:graphicFrameLocks noChangeAspect="1"/>
            </p:cNvGraphicFramePr>
            <p:nvPr/>
          </p:nvGraphicFramePr>
          <p:xfrm>
            <a:off x="10745785" y="62162"/>
            <a:ext cx="1272881" cy="487840"/>
          </p:xfrm>
          <a:graphic>
            <a:graphicData uri="http://schemas.openxmlformats.org/presentationml/2006/ole">
              <mc:AlternateContent xmlns:mc="http://schemas.openxmlformats.org/markup-compatibility/2006">
                <mc:Choice xmlns:v="urn:schemas-microsoft-com:vml" Requires="v">
                  <p:oleObj spid="_x0000_s300050" name="CorelDRAW" r:id="rId4" imgW="711200" imgH="368300" progId="CorelDraw.Graphic.15">
                    <p:embed/>
                  </p:oleObj>
                </mc:Choice>
                <mc:Fallback>
                  <p:oleObj name="CorelDRAW" r:id="rId4" imgW="711200" imgH="368300" progId="CorelDraw.Graphic.15">
                    <p:embed/>
                    <p:pic>
                      <p:nvPicPr>
                        <p:cNvPr id="14" name="Object 13">
                          <a:extLst>
                            <a:ext uri="{FF2B5EF4-FFF2-40B4-BE49-F238E27FC236}">
                              <a16:creationId xmlns:a16="http://schemas.microsoft.com/office/drawing/2014/main" xmlns="" id="{63D2814E-A99F-4014-A65B-558728314203}"/>
                            </a:ext>
                          </a:extLst>
                        </p:cNvPr>
                        <p:cNvPicPr/>
                        <p:nvPr/>
                      </p:nvPicPr>
                      <p:blipFill>
                        <a:blip r:embed="rId5"/>
                        <a:stretch>
                          <a:fillRect/>
                        </a:stretch>
                      </p:blipFill>
                      <p:spPr>
                        <a:xfrm>
                          <a:off x="10745785" y="62162"/>
                          <a:ext cx="1272881" cy="487840"/>
                        </a:xfrm>
                        <a:prstGeom prst="rect">
                          <a:avLst/>
                        </a:prstGeom>
                      </p:spPr>
                    </p:pic>
                  </p:oleObj>
                </mc:Fallback>
              </mc:AlternateContent>
            </a:graphicData>
          </a:graphic>
        </p:graphicFrame>
        <p:cxnSp>
          <p:nvCxnSpPr>
            <p:cNvPr id="15" name="Straight Connector 14">
              <a:extLst>
                <a:ext uri="{FF2B5EF4-FFF2-40B4-BE49-F238E27FC236}">
                  <a16:creationId xmlns:a16="http://schemas.microsoft.com/office/drawing/2014/main" xmlns="" id="{F37BDCFD-5BC9-4184-82B4-F890ED2376B5}"/>
                </a:ext>
              </a:extLst>
            </p:cNvPr>
            <p:cNvCxnSpPr/>
            <p:nvPr/>
          </p:nvCxnSpPr>
          <p:spPr>
            <a:xfrm>
              <a:off x="10660765" y="53192"/>
              <a:ext cx="0" cy="50400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pic>
          <p:nvPicPr>
            <p:cNvPr id="16" name="Picture 15">
              <a:extLst>
                <a:ext uri="{FF2B5EF4-FFF2-40B4-BE49-F238E27FC236}">
                  <a16:creationId xmlns:a16="http://schemas.microsoft.com/office/drawing/2014/main" xmlns="" id="{B9D28687-CD0E-40DB-9198-3836DACEF5C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073" r="70368"/>
            <a:stretch/>
          </p:blipFill>
          <p:spPr>
            <a:xfrm>
              <a:off x="9965315" y="46001"/>
              <a:ext cx="646812" cy="504001"/>
            </a:xfrm>
            <a:prstGeom prst="rect">
              <a:avLst/>
            </a:prstGeom>
          </p:spPr>
        </p:pic>
      </p:grpSp>
      <p:sp>
        <p:nvSpPr>
          <p:cNvPr id="5" name="Rectangle 4">
            <a:extLst>
              <a:ext uri="{FF2B5EF4-FFF2-40B4-BE49-F238E27FC236}">
                <a16:creationId xmlns:a16="http://schemas.microsoft.com/office/drawing/2014/main" xmlns="" id="{9ACA9B82-99F8-49A9-8525-0C44CF0D67CB}"/>
              </a:ext>
            </a:extLst>
          </p:cNvPr>
          <p:cNvSpPr/>
          <p:nvPr/>
        </p:nvSpPr>
        <p:spPr>
          <a:xfrm>
            <a:off x="145583" y="71591"/>
            <a:ext cx="9199119" cy="646331"/>
          </a:xfrm>
          <a:prstGeom prst="rect">
            <a:avLst/>
          </a:prstGeom>
        </p:spPr>
        <p:txBody>
          <a:bodyPr wrap="square">
            <a:spAutoFit/>
          </a:bodyPr>
          <a:lstStyle/>
          <a:p>
            <a:r>
              <a:rPr lang="id-ID" b="1" dirty="0">
                <a:solidFill>
                  <a:srgbClr val="FFC000"/>
                </a:solidFill>
                <a:latin typeface="Segoe UI" panose="020B0502040204020203" pitchFamily="34" charset="0"/>
                <a:cs typeface="Segoe UI" panose="020B0502040204020203" pitchFamily="34" charset="0"/>
              </a:rPr>
              <a:t>H A S I L  </a:t>
            </a:r>
            <a:r>
              <a:rPr lang="id-ID" b="1" i="1" dirty="0">
                <a:solidFill>
                  <a:srgbClr val="FFC000"/>
                </a:solidFill>
                <a:latin typeface="Segoe UI" panose="020B0502040204020203" pitchFamily="34" charset="0"/>
                <a:cs typeface="Segoe UI" panose="020B0502040204020203" pitchFamily="34" charset="0"/>
              </a:rPr>
              <a:t>D E S K  E V A L U A T I O N  </a:t>
            </a:r>
            <a:r>
              <a:rPr lang="id-ID" b="1" dirty="0">
                <a:solidFill>
                  <a:srgbClr val="FFC000"/>
                </a:solidFill>
                <a:latin typeface="Segoe UI" panose="020B0502040204020203" pitchFamily="34" charset="0"/>
                <a:cs typeface="Segoe UI" panose="020B0502040204020203" pitchFamily="34" charset="0"/>
              </a:rPr>
              <a:t>R I S P R O </a:t>
            </a:r>
          </a:p>
          <a:p>
            <a:r>
              <a:rPr lang="id-ID" b="1" i="1" dirty="0">
                <a:solidFill>
                  <a:schemeClr val="bg1"/>
                </a:solidFill>
                <a:latin typeface="Segoe UI" panose="020B0502040204020203" pitchFamily="34" charset="0"/>
                <a:cs typeface="Segoe UI" panose="020B0502040204020203" pitchFamily="34" charset="0"/>
              </a:rPr>
              <a:t>BATCH 1 TAHUN 2019 </a:t>
            </a:r>
          </a:p>
        </p:txBody>
      </p:sp>
      <p:sp>
        <p:nvSpPr>
          <p:cNvPr id="18" name="TextBox 17">
            <a:extLst>
              <a:ext uri="{FF2B5EF4-FFF2-40B4-BE49-F238E27FC236}">
                <a16:creationId xmlns:a16="http://schemas.microsoft.com/office/drawing/2014/main" xmlns="" id="{2AAE9E4E-0C42-4492-9D87-6FF0FBD0A6D5}"/>
              </a:ext>
            </a:extLst>
          </p:cNvPr>
          <p:cNvSpPr txBox="1"/>
          <p:nvPr/>
        </p:nvSpPr>
        <p:spPr>
          <a:xfrm>
            <a:off x="357503" y="867164"/>
            <a:ext cx="2476289" cy="307777"/>
          </a:xfrm>
          <a:prstGeom prst="rect">
            <a:avLst/>
          </a:prstGeom>
          <a:solidFill>
            <a:schemeClr val="tx2"/>
          </a:solidFill>
          <a:ln>
            <a:noFill/>
          </a:ln>
          <a:effectLst>
            <a:outerShdw dist="127000" dir="8400000" sx="95000" sy="95000" algn="ctr" rotWithShape="0">
              <a:srgbClr val="000000">
                <a:alpha val="17000"/>
              </a:srgbClr>
            </a:outerShdw>
          </a:effectLst>
        </p:spPr>
        <p:txBody>
          <a:bodyPr wrap="square" rtlCol="0" anchor="ctr">
            <a:spAutoFit/>
          </a:bodyPr>
          <a:lstStyle/>
          <a:p>
            <a:pPr algn="ctr"/>
            <a:r>
              <a:rPr lang="en-US" sz="1400" b="1" i="1" dirty="0" err="1">
                <a:solidFill>
                  <a:schemeClr val="bg1"/>
                </a:solidFill>
                <a:latin typeface="Segoe UI" panose="020B0502040204020203" pitchFamily="34" charset="0"/>
                <a:cs typeface="Segoe UI" panose="020B0502040204020203" pitchFamily="34" charset="0"/>
              </a:rPr>
              <a:t>berdasarkan</a:t>
            </a:r>
            <a:r>
              <a:rPr lang="en-US" sz="1400" b="1" i="1" dirty="0">
                <a:solidFill>
                  <a:schemeClr val="bg1"/>
                </a:solidFill>
                <a:latin typeface="Segoe UI" panose="020B0502040204020203" pitchFamily="34" charset="0"/>
                <a:cs typeface="Segoe UI" panose="020B0502040204020203" pitchFamily="34" charset="0"/>
              </a:rPr>
              <a:t> </a:t>
            </a:r>
            <a:r>
              <a:rPr lang="id-ID" sz="1400" b="1" i="1" dirty="0">
                <a:solidFill>
                  <a:schemeClr val="bg1"/>
                </a:solidFill>
                <a:latin typeface="Segoe UI" panose="020B0502040204020203" pitchFamily="34" charset="0"/>
                <a:cs typeface="Segoe UI" panose="020B0502040204020203" pitchFamily="34" charset="0"/>
              </a:rPr>
              <a:t>SKEMA</a:t>
            </a:r>
            <a:r>
              <a:rPr lang="en-US" sz="1400" b="1" i="1" dirty="0">
                <a:solidFill>
                  <a:schemeClr val="bg1"/>
                </a:solidFill>
                <a:latin typeface="Segoe UI" panose="020B0502040204020203" pitchFamily="34" charset="0"/>
                <a:cs typeface="Segoe UI" panose="020B0502040204020203" pitchFamily="34" charset="0"/>
              </a:rPr>
              <a:t> Riset</a:t>
            </a:r>
            <a:endParaRPr lang="id-ID" sz="1400" b="1" i="1" dirty="0">
              <a:solidFill>
                <a:schemeClr val="bg1"/>
              </a:solidFill>
              <a:latin typeface="Segoe UI" panose="020B0502040204020203" pitchFamily="34" charset="0"/>
              <a:cs typeface="Segoe UI" panose="020B0502040204020203" pitchFamily="34" charset="0"/>
            </a:endParaRPr>
          </a:p>
        </p:txBody>
      </p:sp>
      <p:graphicFrame>
        <p:nvGraphicFramePr>
          <p:cNvPr id="19" name="Table 18">
            <a:extLst>
              <a:ext uri="{FF2B5EF4-FFF2-40B4-BE49-F238E27FC236}">
                <a16:creationId xmlns:a16="http://schemas.microsoft.com/office/drawing/2014/main" xmlns="" id="{7DE9206E-8341-47C7-B406-30F1310B75F9}"/>
              </a:ext>
            </a:extLst>
          </p:cNvPr>
          <p:cNvGraphicFramePr>
            <a:graphicFrameLocks noGrp="1"/>
          </p:cNvGraphicFramePr>
          <p:nvPr/>
        </p:nvGraphicFramePr>
        <p:xfrm>
          <a:off x="357503" y="1294298"/>
          <a:ext cx="11476993" cy="3402282"/>
        </p:xfrm>
        <a:graphic>
          <a:graphicData uri="http://schemas.openxmlformats.org/drawingml/2006/table">
            <a:tbl>
              <a:tblPr firstRow="1" firstCol="1" bandRow="1">
                <a:tableStyleId>{5C22544A-7EE6-4342-B048-85BDC9FD1C3A}</a:tableStyleId>
              </a:tblPr>
              <a:tblGrid>
                <a:gridCol w="1614036">
                  <a:extLst>
                    <a:ext uri="{9D8B030D-6E8A-4147-A177-3AD203B41FA5}">
                      <a16:colId xmlns:a16="http://schemas.microsoft.com/office/drawing/2014/main" xmlns="" val="85377688"/>
                    </a:ext>
                  </a:extLst>
                </a:gridCol>
                <a:gridCol w="942238">
                  <a:extLst>
                    <a:ext uri="{9D8B030D-6E8A-4147-A177-3AD203B41FA5}">
                      <a16:colId xmlns:a16="http://schemas.microsoft.com/office/drawing/2014/main" xmlns="" val="3950650642"/>
                    </a:ext>
                  </a:extLst>
                </a:gridCol>
                <a:gridCol w="1019468">
                  <a:extLst>
                    <a:ext uri="{9D8B030D-6E8A-4147-A177-3AD203B41FA5}">
                      <a16:colId xmlns:a16="http://schemas.microsoft.com/office/drawing/2014/main" xmlns="" val="3283186952"/>
                    </a:ext>
                  </a:extLst>
                </a:gridCol>
                <a:gridCol w="988576">
                  <a:extLst>
                    <a:ext uri="{9D8B030D-6E8A-4147-A177-3AD203B41FA5}">
                      <a16:colId xmlns:a16="http://schemas.microsoft.com/office/drawing/2014/main" xmlns="" val="3046251497"/>
                    </a:ext>
                  </a:extLst>
                </a:gridCol>
                <a:gridCol w="1220273">
                  <a:extLst>
                    <a:ext uri="{9D8B030D-6E8A-4147-A177-3AD203B41FA5}">
                      <a16:colId xmlns:a16="http://schemas.microsoft.com/office/drawing/2014/main" xmlns="" val="1034582338"/>
                    </a:ext>
                  </a:extLst>
                </a:gridCol>
                <a:gridCol w="1173934">
                  <a:extLst>
                    <a:ext uri="{9D8B030D-6E8A-4147-A177-3AD203B41FA5}">
                      <a16:colId xmlns:a16="http://schemas.microsoft.com/office/drawing/2014/main" xmlns="" val="2711455271"/>
                    </a:ext>
                  </a:extLst>
                </a:gridCol>
                <a:gridCol w="1221087">
                  <a:extLst>
                    <a:ext uri="{9D8B030D-6E8A-4147-A177-3AD203B41FA5}">
                      <a16:colId xmlns:a16="http://schemas.microsoft.com/office/drawing/2014/main" xmlns="" val="3219799425"/>
                    </a:ext>
                  </a:extLst>
                </a:gridCol>
                <a:gridCol w="1385455">
                  <a:extLst>
                    <a:ext uri="{9D8B030D-6E8A-4147-A177-3AD203B41FA5}">
                      <a16:colId xmlns:a16="http://schemas.microsoft.com/office/drawing/2014/main" xmlns="" val="278729788"/>
                    </a:ext>
                  </a:extLst>
                </a:gridCol>
                <a:gridCol w="1911926">
                  <a:extLst>
                    <a:ext uri="{9D8B030D-6E8A-4147-A177-3AD203B41FA5}">
                      <a16:colId xmlns:a16="http://schemas.microsoft.com/office/drawing/2014/main" xmlns="" val="2802921572"/>
                    </a:ext>
                  </a:extLst>
                </a:gridCol>
              </a:tblGrid>
              <a:tr h="1193976">
                <a:tc>
                  <a:txBody>
                    <a:bodyPr/>
                    <a:lstStyle/>
                    <a:p>
                      <a:pPr algn="ctr">
                        <a:lnSpc>
                          <a:spcPct val="115000"/>
                        </a:lnSpc>
                        <a:spcAft>
                          <a:spcPts val="0"/>
                        </a:spcAft>
                      </a:pPr>
                      <a:r>
                        <a:rPr lang="id-ID" sz="1400" b="1" i="1" dirty="0">
                          <a:effectLst/>
                          <a:latin typeface="Segoe UI" panose="020B0502040204020203" pitchFamily="34" charset="0"/>
                          <a:cs typeface="Segoe UI" panose="020B0502040204020203" pitchFamily="34" charset="0"/>
                        </a:rPr>
                        <a:t>RISPRO</a:t>
                      </a:r>
                      <a:endParaRPr lang="id-ID" sz="1400" b="1" i="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15000"/>
                        </a:lnSpc>
                        <a:spcAft>
                          <a:spcPts val="0"/>
                        </a:spcAft>
                      </a:pPr>
                      <a:r>
                        <a:rPr lang="id-ID" sz="1400" b="1" i="1" dirty="0">
                          <a:effectLst/>
                          <a:latin typeface="Segoe UI" panose="020B0502040204020203" pitchFamily="34" charset="0"/>
                          <a:cs typeface="Segoe UI" panose="020B0502040204020203" pitchFamily="34" charset="0"/>
                        </a:rPr>
                        <a:t>Submit</a:t>
                      </a:r>
                      <a:endParaRPr lang="id-ID" sz="1400" b="1" i="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15000"/>
                        </a:lnSpc>
                        <a:spcAft>
                          <a:spcPts val="0"/>
                        </a:spcAft>
                      </a:pPr>
                      <a:r>
                        <a:rPr lang="id-ID" sz="1400" b="1" i="1" dirty="0">
                          <a:effectLst/>
                          <a:latin typeface="Segoe UI" panose="020B0502040204020203" pitchFamily="34" charset="0"/>
                          <a:cs typeface="Segoe UI" panose="020B0502040204020203" pitchFamily="34" charset="0"/>
                        </a:rPr>
                        <a:t>Belum Dinilai Institusi</a:t>
                      </a:r>
                      <a:endParaRPr lang="id-ID" sz="1400" b="1" i="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15000"/>
                        </a:lnSpc>
                        <a:spcAft>
                          <a:spcPts val="0"/>
                        </a:spcAft>
                      </a:pPr>
                      <a:r>
                        <a:rPr lang="id-ID" sz="1400" b="1" i="1" dirty="0">
                          <a:effectLst/>
                          <a:latin typeface="Segoe UI" panose="020B0502040204020203" pitchFamily="34" charset="0"/>
                          <a:cs typeface="Segoe UI" panose="020B0502040204020203" pitchFamily="34" charset="0"/>
                        </a:rPr>
                        <a:t>Telah Dinilai Institusi</a:t>
                      </a:r>
                      <a:endParaRPr lang="id-ID" sz="1400" b="1" i="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15000"/>
                        </a:lnSpc>
                        <a:spcAft>
                          <a:spcPts val="0"/>
                        </a:spcAft>
                      </a:pPr>
                      <a:r>
                        <a:rPr lang="id-ID" sz="1400" b="1" i="1" dirty="0">
                          <a:effectLst/>
                          <a:latin typeface="Segoe UI" panose="020B0502040204020203" pitchFamily="34" charset="0"/>
                          <a:cs typeface="Segoe UI" panose="020B0502040204020203" pitchFamily="34" charset="0"/>
                        </a:rPr>
                        <a:t>Tidak Lulus Penilaian Institusi</a:t>
                      </a:r>
                      <a:endParaRPr lang="id-ID" sz="1400" b="1" i="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15000"/>
                        </a:lnSpc>
                        <a:spcAft>
                          <a:spcPts val="0"/>
                        </a:spcAft>
                      </a:pPr>
                      <a:r>
                        <a:rPr lang="id-ID" sz="1400" b="1" i="1" dirty="0">
                          <a:effectLst/>
                          <a:latin typeface="Segoe UI" panose="020B0502040204020203" pitchFamily="34" charset="0"/>
                          <a:cs typeface="Segoe UI" panose="020B0502040204020203" pitchFamily="34" charset="0"/>
                        </a:rPr>
                        <a:t>Lulus Penilaian Institusi</a:t>
                      </a:r>
                      <a:endParaRPr lang="id-ID" sz="1400" b="1" i="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algn="ctr">
                        <a:lnSpc>
                          <a:spcPct val="115000"/>
                        </a:lnSpc>
                        <a:spcAft>
                          <a:spcPts val="0"/>
                        </a:spcAft>
                      </a:pPr>
                      <a:r>
                        <a:rPr lang="id-ID" sz="1400" b="1" i="1" dirty="0">
                          <a:effectLst/>
                          <a:latin typeface="Segoe UI" panose="020B0502040204020203" pitchFamily="34" charset="0"/>
                          <a:cs typeface="Segoe UI" panose="020B0502040204020203" pitchFamily="34" charset="0"/>
                        </a:rPr>
                        <a:t>Lulus Seleksi Administrasi (*)</a:t>
                      </a:r>
                      <a:endParaRPr lang="id-ID" sz="1400" b="1" i="1" dirty="0">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tc>
                <a:tc>
                  <a:txBody>
                    <a:bodyPr/>
                    <a:lstStyle/>
                    <a:p>
                      <a:pPr marL="0" algn="ctr" defTabSz="914400" rtl="0" eaLnBrk="1" latinLnBrk="0" hangingPunct="1">
                        <a:lnSpc>
                          <a:spcPct val="115000"/>
                        </a:lnSpc>
                        <a:spcAft>
                          <a:spcPts val="0"/>
                        </a:spcAft>
                      </a:pPr>
                      <a:r>
                        <a:rPr lang="id-ID" sz="1400" b="1" i="1" kern="1200" dirty="0">
                          <a:solidFill>
                            <a:schemeClr val="lt1"/>
                          </a:solidFill>
                          <a:effectLst/>
                          <a:latin typeface="Segoe UI" panose="020B0502040204020203" pitchFamily="34" charset="0"/>
                          <a:ea typeface="+mn-ea"/>
                          <a:cs typeface="Segoe UI" panose="020B0502040204020203" pitchFamily="34" charset="0"/>
                        </a:rPr>
                        <a:t>Lulus</a:t>
                      </a:r>
                    </a:p>
                    <a:p>
                      <a:pPr marL="0" algn="ctr" defTabSz="914400" rtl="0" eaLnBrk="1" latinLnBrk="0" hangingPunct="1">
                        <a:lnSpc>
                          <a:spcPct val="115000"/>
                        </a:lnSpc>
                        <a:spcAft>
                          <a:spcPts val="0"/>
                        </a:spcAft>
                      </a:pPr>
                      <a:r>
                        <a:rPr lang="id-ID" sz="1400" b="1" i="1" kern="1200" dirty="0">
                          <a:solidFill>
                            <a:schemeClr val="lt1"/>
                          </a:solidFill>
                          <a:effectLst/>
                          <a:latin typeface="Segoe UI" panose="020B0502040204020203" pitchFamily="34" charset="0"/>
                          <a:ea typeface="+mn-ea"/>
                          <a:cs typeface="Segoe UI" panose="020B0502040204020203" pitchFamily="34" charset="0"/>
                        </a:rPr>
                        <a:t>Desk Evaluation</a:t>
                      </a:r>
                    </a:p>
                    <a:p>
                      <a:pPr marL="0" algn="ctr" defTabSz="914400" rtl="0" eaLnBrk="1" latinLnBrk="0" hangingPunct="1">
                        <a:lnSpc>
                          <a:spcPct val="115000"/>
                        </a:lnSpc>
                        <a:spcAft>
                          <a:spcPts val="0"/>
                        </a:spcAft>
                      </a:pPr>
                      <a:r>
                        <a:rPr lang="id-ID" sz="1400" b="1" i="1" kern="1200" dirty="0">
                          <a:solidFill>
                            <a:schemeClr val="lt1"/>
                          </a:solidFill>
                          <a:effectLst/>
                          <a:latin typeface="Segoe UI" panose="020B0502040204020203" pitchFamily="34" charset="0"/>
                          <a:ea typeface="+mn-ea"/>
                          <a:cs typeface="Segoe UI" panose="020B0502040204020203" pitchFamily="34" charset="0"/>
                        </a:rPr>
                        <a:t>(**)</a:t>
                      </a:r>
                    </a:p>
                  </a:txBody>
                  <a:tcPr marL="68580" marR="68580" marT="0" marB="0" anchor="ctr"/>
                </a:tc>
                <a:tc>
                  <a:txBody>
                    <a:bodyPr/>
                    <a:lstStyle/>
                    <a:p>
                      <a:pPr marL="0" algn="ctr" defTabSz="914400" rtl="0" eaLnBrk="1" latinLnBrk="0" hangingPunct="1">
                        <a:lnSpc>
                          <a:spcPct val="115000"/>
                        </a:lnSpc>
                        <a:spcAft>
                          <a:spcPts val="0"/>
                        </a:spcAft>
                      </a:pPr>
                      <a:r>
                        <a:rPr lang="id-ID" sz="1400" b="1" i="1" kern="1200" dirty="0">
                          <a:solidFill>
                            <a:schemeClr val="lt1"/>
                          </a:solidFill>
                          <a:effectLst/>
                          <a:latin typeface="Segoe UI" panose="020B0502040204020203" pitchFamily="34" charset="0"/>
                          <a:ea typeface="+mn-ea"/>
                          <a:cs typeface="Segoe UI" panose="020B0502040204020203" pitchFamily="34" charset="0"/>
                        </a:rPr>
                        <a:t>% Kelulusan Desk Evaluation terhadap Proposal Lulus Penilaian Institusi</a:t>
                      </a:r>
                    </a:p>
                  </a:txBody>
                  <a:tcPr marL="68580" marR="68580" marT="0" marB="0" anchor="ctr"/>
                </a:tc>
                <a:extLst>
                  <a:ext uri="{0D108BD9-81ED-4DB2-BD59-A6C34878D82A}">
                    <a16:rowId xmlns:a16="http://schemas.microsoft.com/office/drawing/2014/main" xmlns="" val="2079355497"/>
                  </a:ext>
                </a:extLst>
              </a:tr>
              <a:tr h="377449">
                <a:tc>
                  <a:txBody>
                    <a:bodyPr/>
                    <a:lstStyle/>
                    <a:p>
                      <a:pPr marL="0" lvl="0" indent="0">
                        <a:lnSpc>
                          <a:spcPct val="115000"/>
                        </a:lnSpc>
                        <a:spcAft>
                          <a:spcPts val="0"/>
                        </a:spcAft>
                        <a:buFont typeface="+mj-lt"/>
                        <a:buNone/>
                      </a:pPr>
                      <a:r>
                        <a:rPr lang="id-ID" sz="1600" b="1" i="1" dirty="0">
                          <a:solidFill>
                            <a:schemeClr val="bg1"/>
                          </a:solidFill>
                          <a:effectLst/>
                          <a:latin typeface="Segoe UI" panose="020B0502040204020203" pitchFamily="34" charset="0"/>
                          <a:cs typeface="Segoe UI" panose="020B0502040204020203" pitchFamily="34" charset="0"/>
                        </a:rPr>
                        <a:t>Kompetisi</a:t>
                      </a:r>
                      <a:endParaRPr lang="id-ID" sz="1600" b="1" i="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75000"/>
                      </a:schemeClr>
                    </a:solidFill>
                  </a:tcPr>
                </a:tc>
                <a:tc>
                  <a:txBody>
                    <a:bodyPr/>
                    <a:lstStyle/>
                    <a:p>
                      <a:pPr algn="ctr">
                        <a:lnSpc>
                          <a:spcPct val="115000"/>
                        </a:lnSpc>
                        <a:spcAft>
                          <a:spcPts val="0"/>
                        </a:spcAft>
                      </a:pPr>
                      <a:r>
                        <a:rPr lang="id-ID" sz="1600" b="1" i="1" dirty="0">
                          <a:solidFill>
                            <a:schemeClr val="bg1"/>
                          </a:solidFill>
                          <a:effectLst/>
                          <a:latin typeface="Segoe UI" panose="020B0502040204020203" pitchFamily="34" charset="0"/>
                          <a:cs typeface="Segoe UI" panose="020B0502040204020203" pitchFamily="34" charset="0"/>
                        </a:rPr>
                        <a:t>273</a:t>
                      </a:r>
                      <a:endParaRPr lang="id-ID" sz="1600" b="1" i="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75000"/>
                      </a:schemeClr>
                    </a:solidFill>
                  </a:tcPr>
                </a:tc>
                <a:tc>
                  <a:txBody>
                    <a:bodyPr/>
                    <a:lstStyle/>
                    <a:p>
                      <a:pPr algn="ctr">
                        <a:lnSpc>
                          <a:spcPct val="115000"/>
                        </a:lnSpc>
                        <a:spcAft>
                          <a:spcPts val="0"/>
                        </a:spcAft>
                      </a:pPr>
                      <a:r>
                        <a:rPr lang="id-ID" sz="1600" b="1" i="1" dirty="0">
                          <a:solidFill>
                            <a:schemeClr val="bg1"/>
                          </a:solidFill>
                          <a:effectLst/>
                          <a:latin typeface="Segoe UI" panose="020B0502040204020203" pitchFamily="34" charset="0"/>
                          <a:cs typeface="Segoe UI" panose="020B0502040204020203" pitchFamily="34" charset="0"/>
                        </a:rPr>
                        <a:t>89</a:t>
                      </a:r>
                      <a:endParaRPr lang="id-ID" sz="1600" b="1" i="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75000"/>
                      </a:schemeClr>
                    </a:solidFill>
                  </a:tcPr>
                </a:tc>
                <a:tc>
                  <a:txBody>
                    <a:bodyPr/>
                    <a:lstStyle/>
                    <a:p>
                      <a:pPr algn="ctr">
                        <a:lnSpc>
                          <a:spcPct val="115000"/>
                        </a:lnSpc>
                        <a:spcAft>
                          <a:spcPts val="0"/>
                        </a:spcAft>
                      </a:pPr>
                      <a:r>
                        <a:rPr lang="id-ID" sz="1600" b="1" i="1" dirty="0">
                          <a:solidFill>
                            <a:schemeClr val="bg1"/>
                          </a:solidFill>
                          <a:effectLst/>
                          <a:latin typeface="Segoe UI" panose="020B0502040204020203" pitchFamily="34" charset="0"/>
                          <a:cs typeface="Segoe UI" panose="020B0502040204020203" pitchFamily="34" charset="0"/>
                        </a:rPr>
                        <a:t>184</a:t>
                      </a:r>
                      <a:endParaRPr lang="id-ID" sz="1600" b="1" i="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75000"/>
                      </a:schemeClr>
                    </a:solidFill>
                  </a:tcPr>
                </a:tc>
                <a:tc>
                  <a:txBody>
                    <a:bodyPr/>
                    <a:lstStyle/>
                    <a:p>
                      <a:pPr algn="ctr">
                        <a:lnSpc>
                          <a:spcPct val="115000"/>
                        </a:lnSpc>
                        <a:spcAft>
                          <a:spcPts val="0"/>
                        </a:spcAft>
                      </a:pPr>
                      <a:r>
                        <a:rPr lang="id-ID" sz="1600" b="1" i="1" dirty="0">
                          <a:solidFill>
                            <a:schemeClr val="bg1"/>
                          </a:solidFill>
                          <a:effectLst/>
                          <a:latin typeface="Segoe UI" panose="020B0502040204020203" pitchFamily="34" charset="0"/>
                          <a:cs typeface="Segoe UI" panose="020B0502040204020203" pitchFamily="34" charset="0"/>
                        </a:rPr>
                        <a:t>15</a:t>
                      </a:r>
                      <a:endParaRPr lang="id-ID" sz="1600" b="1" i="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75000"/>
                      </a:schemeClr>
                    </a:solidFill>
                  </a:tcPr>
                </a:tc>
                <a:tc>
                  <a:txBody>
                    <a:bodyPr/>
                    <a:lstStyle/>
                    <a:p>
                      <a:pPr algn="ctr">
                        <a:lnSpc>
                          <a:spcPct val="115000"/>
                        </a:lnSpc>
                        <a:spcAft>
                          <a:spcPts val="0"/>
                        </a:spcAft>
                      </a:pPr>
                      <a:r>
                        <a:rPr lang="id-ID" sz="1600" b="1" i="1" dirty="0">
                          <a:solidFill>
                            <a:schemeClr val="bg1"/>
                          </a:solidFill>
                          <a:effectLst/>
                          <a:latin typeface="Segoe UI" panose="020B0502040204020203" pitchFamily="34" charset="0"/>
                          <a:cs typeface="Segoe UI" panose="020B0502040204020203" pitchFamily="34" charset="0"/>
                        </a:rPr>
                        <a:t>169</a:t>
                      </a:r>
                      <a:endParaRPr lang="id-ID" sz="1600" b="1" i="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75000"/>
                      </a:schemeClr>
                    </a:solidFill>
                  </a:tcPr>
                </a:tc>
                <a:tc>
                  <a:txBody>
                    <a:bodyPr/>
                    <a:lstStyle/>
                    <a:p>
                      <a:pPr algn="ctr">
                        <a:lnSpc>
                          <a:spcPct val="115000"/>
                        </a:lnSpc>
                        <a:spcAft>
                          <a:spcPts val="0"/>
                        </a:spcAft>
                      </a:pPr>
                      <a:r>
                        <a:rPr lang="id-ID" sz="1600" b="1" i="1" dirty="0">
                          <a:solidFill>
                            <a:schemeClr val="bg1"/>
                          </a:solidFill>
                          <a:effectLst/>
                          <a:latin typeface="Segoe UI" panose="020B0502040204020203" pitchFamily="34" charset="0"/>
                          <a:cs typeface="Segoe UI" panose="020B0502040204020203" pitchFamily="34" charset="0"/>
                        </a:rPr>
                        <a:t>121</a:t>
                      </a:r>
                      <a:endParaRPr lang="id-ID" sz="1600" b="1" i="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75000"/>
                      </a:schemeClr>
                    </a:solidFill>
                  </a:tcPr>
                </a:tc>
                <a:tc>
                  <a:txBody>
                    <a:bodyPr/>
                    <a:lstStyle/>
                    <a:p>
                      <a:pPr marL="0" algn="ctr" defTabSz="914400" rtl="0" eaLnBrk="1" latinLnBrk="0" hangingPunct="1">
                        <a:lnSpc>
                          <a:spcPct val="115000"/>
                        </a:lnSpc>
                        <a:spcAft>
                          <a:spcPts val="0"/>
                        </a:spcAft>
                      </a:pPr>
                      <a:r>
                        <a:rPr lang="id-ID" sz="1400" b="1" i="1" kern="1200" dirty="0">
                          <a:solidFill>
                            <a:schemeClr val="lt1"/>
                          </a:solidFill>
                          <a:effectLst/>
                          <a:latin typeface="Segoe UI" panose="020B0502040204020203" pitchFamily="34" charset="0"/>
                          <a:ea typeface="+mn-ea"/>
                          <a:cs typeface="Segoe UI" panose="020B0502040204020203" pitchFamily="34" charset="0"/>
                        </a:rPr>
                        <a:t>55</a:t>
                      </a:r>
                    </a:p>
                  </a:txBody>
                  <a:tcPr marL="68580" marR="68580" marT="0" marB="0" anchor="ctr">
                    <a:solidFill>
                      <a:schemeClr val="accent1">
                        <a:lumMod val="75000"/>
                      </a:schemeClr>
                    </a:solidFill>
                  </a:tcPr>
                </a:tc>
                <a:tc>
                  <a:txBody>
                    <a:bodyPr/>
                    <a:lstStyle/>
                    <a:p>
                      <a:pPr marL="0" algn="ctr" defTabSz="914400" rtl="0" eaLnBrk="1" fontAlgn="b" latinLnBrk="0" hangingPunct="1">
                        <a:lnSpc>
                          <a:spcPct val="115000"/>
                        </a:lnSpc>
                        <a:spcAft>
                          <a:spcPts val="0"/>
                        </a:spcAft>
                      </a:pPr>
                      <a:r>
                        <a:rPr lang="id-ID" sz="1400" b="1" i="1" kern="1200" dirty="0">
                          <a:solidFill>
                            <a:schemeClr val="lt1"/>
                          </a:solidFill>
                          <a:effectLst/>
                          <a:latin typeface="Segoe UI" panose="020B0502040204020203" pitchFamily="34" charset="0"/>
                          <a:ea typeface="+mn-ea"/>
                          <a:cs typeface="Segoe UI" panose="020B0502040204020203" pitchFamily="34" charset="0"/>
                        </a:rPr>
                        <a:t>32,54%</a:t>
                      </a:r>
                    </a:p>
                  </a:txBody>
                  <a:tcPr marL="9525" marR="9525" marT="9525" marB="0" anchor="ctr">
                    <a:solidFill>
                      <a:schemeClr val="accent1">
                        <a:lumMod val="75000"/>
                      </a:schemeClr>
                    </a:solidFill>
                  </a:tcPr>
                </a:tc>
                <a:extLst>
                  <a:ext uri="{0D108BD9-81ED-4DB2-BD59-A6C34878D82A}">
                    <a16:rowId xmlns:a16="http://schemas.microsoft.com/office/drawing/2014/main" xmlns="" val="2106322734"/>
                  </a:ext>
                </a:extLst>
              </a:tr>
              <a:tr h="419129">
                <a:tc>
                  <a:txBody>
                    <a:bodyPr/>
                    <a:lstStyle/>
                    <a:p>
                      <a:pPr marL="0" lvl="0" indent="0" algn="r">
                        <a:lnSpc>
                          <a:spcPct val="115000"/>
                        </a:lnSpc>
                        <a:spcAft>
                          <a:spcPts val="0"/>
                        </a:spcAft>
                        <a:buFont typeface="+mj-lt"/>
                        <a:buNone/>
                      </a:pPr>
                      <a:r>
                        <a:rPr lang="id-ID" sz="1600" b="0" dirty="0">
                          <a:solidFill>
                            <a:schemeClr val="accent1">
                              <a:lumMod val="50000"/>
                            </a:schemeClr>
                          </a:solidFill>
                          <a:effectLst/>
                          <a:latin typeface="Segoe UI" panose="020B0502040204020203" pitchFamily="34" charset="0"/>
                          <a:cs typeface="Segoe UI" panose="020B0502040204020203" pitchFamily="34" charset="0"/>
                        </a:rPr>
                        <a:t>Komersial</a:t>
                      </a:r>
                      <a:endParaRPr lang="id-ID" sz="1600" b="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144</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40</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104</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9</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95</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78</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marL="0" algn="ctr" defTabSz="914400" rtl="0" eaLnBrk="1" latinLnBrk="0" hangingPunct="1">
                        <a:lnSpc>
                          <a:spcPct val="115000"/>
                        </a:lnSpc>
                        <a:spcAft>
                          <a:spcPts val="0"/>
                        </a:spcAft>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39</a:t>
                      </a:r>
                    </a:p>
                  </a:txBody>
                  <a:tcPr marL="68580" marR="68580" marT="0" marB="0" anchor="ctr">
                    <a:solidFill>
                      <a:schemeClr val="accent1">
                        <a:lumMod val="40000"/>
                        <a:lumOff val="60000"/>
                      </a:schemeClr>
                    </a:solidFill>
                  </a:tcPr>
                </a:tc>
                <a:tc>
                  <a:txBody>
                    <a:bodyPr/>
                    <a:lstStyle/>
                    <a:p>
                      <a:pPr marL="0" algn="ctr" defTabSz="914400" rtl="0" eaLnBrk="1" fontAlgn="b" latinLnBrk="0" hangingPunct="1">
                        <a:lnSpc>
                          <a:spcPct val="115000"/>
                        </a:lnSpc>
                        <a:spcAft>
                          <a:spcPts val="0"/>
                        </a:spcAft>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23,08%</a:t>
                      </a:r>
                    </a:p>
                  </a:txBody>
                  <a:tcPr marL="9525" marR="9525" marT="9525" marB="0" anchor="ctr">
                    <a:solidFill>
                      <a:schemeClr val="accent1">
                        <a:lumMod val="40000"/>
                        <a:lumOff val="60000"/>
                      </a:schemeClr>
                    </a:solidFill>
                  </a:tcPr>
                </a:tc>
                <a:extLst>
                  <a:ext uri="{0D108BD9-81ED-4DB2-BD59-A6C34878D82A}">
                    <a16:rowId xmlns:a16="http://schemas.microsoft.com/office/drawing/2014/main" xmlns="" val="3639521468"/>
                  </a:ext>
                </a:extLst>
              </a:tr>
              <a:tr h="437481">
                <a:tc>
                  <a:txBody>
                    <a:bodyPr/>
                    <a:lstStyle/>
                    <a:p>
                      <a:pPr marL="0" lvl="0" indent="0" algn="r">
                        <a:lnSpc>
                          <a:spcPct val="115000"/>
                        </a:lnSpc>
                        <a:spcAft>
                          <a:spcPts val="0"/>
                        </a:spcAft>
                        <a:buFont typeface="+mj-lt"/>
                        <a:buNone/>
                      </a:pPr>
                      <a:r>
                        <a:rPr lang="id-ID" sz="1600" b="0" dirty="0">
                          <a:solidFill>
                            <a:schemeClr val="accent1">
                              <a:lumMod val="50000"/>
                            </a:schemeClr>
                          </a:solidFill>
                          <a:effectLst/>
                          <a:latin typeface="Segoe UI" panose="020B0502040204020203" pitchFamily="34" charset="0"/>
                          <a:cs typeface="Segoe UI" panose="020B0502040204020203" pitchFamily="34" charset="0"/>
                        </a:rPr>
                        <a:t>Kebijakan/</a:t>
                      </a:r>
                      <a:endParaRPr lang="en-GB" sz="1600" b="0" dirty="0">
                        <a:solidFill>
                          <a:schemeClr val="accent1">
                            <a:lumMod val="50000"/>
                          </a:schemeClr>
                        </a:solidFill>
                        <a:effectLst/>
                        <a:latin typeface="Segoe UI" panose="020B0502040204020203" pitchFamily="34" charset="0"/>
                        <a:cs typeface="Segoe UI" panose="020B0502040204020203" pitchFamily="34" charset="0"/>
                      </a:endParaRPr>
                    </a:p>
                    <a:p>
                      <a:pPr marL="0" lvl="0" indent="0" algn="r">
                        <a:lnSpc>
                          <a:spcPct val="115000"/>
                        </a:lnSpc>
                        <a:spcAft>
                          <a:spcPts val="0"/>
                        </a:spcAft>
                        <a:buFont typeface="+mj-lt"/>
                        <a:buNone/>
                      </a:pPr>
                      <a:r>
                        <a:rPr lang="id-ID" sz="1600" b="0" dirty="0">
                          <a:solidFill>
                            <a:schemeClr val="accent1">
                              <a:lumMod val="50000"/>
                            </a:schemeClr>
                          </a:solidFill>
                          <a:effectLst/>
                          <a:latin typeface="Segoe UI" panose="020B0502040204020203" pitchFamily="34" charset="0"/>
                          <a:cs typeface="Segoe UI" panose="020B0502040204020203" pitchFamily="34" charset="0"/>
                        </a:rPr>
                        <a:t>Tata Kelola</a:t>
                      </a:r>
                      <a:endParaRPr lang="id-ID" sz="1600" b="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129</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49</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80</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6</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74</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algn="ctr">
                        <a:lnSpc>
                          <a:spcPct val="115000"/>
                        </a:lnSpc>
                        <a:spcAft>
                          <a:spcPts val="0"/>
                        </a:spcAft>
                      </a:pPr>
                      <a:r>
                        <a:rPr lang="id-ID" sz="1600" dirty="0">
                          <a:solidFill>
                            <a:schemeClr val="accent1">
                              <a:lumMod val="50000"/>
                            </a:schemeClr>
                          </a:solidFill>
                          <a:effectLst/>
                          <a:latin typeface="Segoe UI" panose="020B0502040204020203" pitchFamily="34" charset="0"/>
                          <a:cs typeface="Segoe UI" panose="020B0502040204020203" pitchFamily="34" charset="0"/>
                        </a:rPr>
                        <a:t>43</a:t>
                      </a:r>
                      <a:endParaRPr lang="id-ID" sz="160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marL="0" algn="ctr" defTabSz="914400" rtl="0" eaLnBrk="1" latinLnBrk="0" hangingPunct="1">
                        <a:lnSpc>
                          <a:spcPct val="115000"/>
                        </a:lnSpc>
                        <a:spcAft>
                          <a:spcPts val="0"/>
                        </a:spcAft>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16</a:t>
                      </a:r>
                    </a:p>
                  </a:txBody>
                  <a:tcPr marL="68580" marR="68580" marT="0" marB="0" anchor="ctr">
                    <a:solidFill>
                      <a:schemeClr val="accent1">
                        <a:lumMod val="40000"/>
                        <a:lumOff val="60000"/>
                      </a:schemeClr>
                    </a:solidFill>
                  </a:tcPr>
                </a:tc>
                <a:tc>
                  <a:txBody>
                    <a:bodyPr/>
                    <a:lstStyle/>
                    <a:p>
                      <a:pPr marL="0" algn="ctr" defTabSz="914400" rtl="0" eaLnBrk="1" fontAlgn="b" latinLnBrk="0" hangingPunct="1">
                        <a:lnSpc>
                          <a:spcPct val="115000"/>
                        </a:lnSpc>
                        <a:spcAft>
                          <a:spcPts val="0"/>
                        </a:spcAft>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9,47%</a:t>
                      </a:r>
                    </a:p>
                  </a:txBody>
                  <a:tcPr marL="9525" marR="9525" marT="9525" marB="0" anchor="ctr">
                    <a:solidFill>
                      <a:schemeClr val="accent1">
                        <a:lumMod val="40000"/>
                        <a:lumOff val="60000"/>
                      </a:schemeClr>
                    </a:solidFill>
                  </a:tcPr>
                </a:tc>
                <a:extLst>
                  <a:ext uri="{0D108BD9-81ED-4DB2-BD59-A6C34878D82A}">
                    <a16:rowId xmlns:a16="http://schemas.microsoft.com/office/drawing/2014/main" xmlns="" val="2857879062"/>
                  </a:ext>
                </a:extLst>
              </a:tr>
              <a:tr h="437481">
                <a:tc>
                  <a:txBody>
                    <a:bodyPr/>
                    <a:lstStyle/>
                    <a:p>
                      <a:pPr marL="0" lvl="0" indent="0">
                        <a:lnSpc>
                          <a:spcPct val="115000"/>
                        </a:lnSpc>
                        <a:spcAft>
                          <a:spcPts val="0"/>
                        </a:spcAft>
                        <a:buFont typeface="+mj-lt"/>
                        <a:buNone/>
                      </a:pPr>
                      <a:r>
                        <a:rPr lang="id-ID" sz="1600" b="1" i="1" dirty="0">
                          <a:solidFill>
                            <a:schemeClr val="bg1"/>
                          </a:solidFill>
                          <a:effectLst/>
                          <a:latin typeface="Segoe UI" panose="020B0502040204020203" pitchFamily="34" charset="0"/>
                          <a:cs typeface="Segoe UI" panose="020B0502040204020203" pitchFamily="34" charset="0"/>
                        </a:rPr>
                        <a:t>Invitasi</a:t>
                      </a:r>
                      <a:endParaRPr lang="id-ID" sz="1600" b="1" i="1" dirty="0">
                        <a:solidFill>
                          <a:schemeClr val="bg1"/>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75000"/>
                      </a:schemeClr>
                    </a:solidFill>
                  </a:tcPr>
                </a:tc>
                <a:tc>
                  <a:txBody>
                    <a:bodyPr/>
                    <a:lstStyle/>
                    <a:p>
                      <a:pPr marL="0" algn="ctr" defTabSz="914400" rtl="0" eaLnBrk="1" latinLnBrk="0" hangingPunct="1">
                        <a:lnSpc>
                          <a:spcPct val="115000"/>
                        </a:lnSpc>
                        <a:spcAft>
                          <a:spcPts val="0"/>
                        </a:spcAft>
                      </a:pPr>
                      <a:r>
                        <a:rPr lang="id-ID" sz="1600" b="1" i="1" kern="1200" dirty="0">
                          <a:solidFill>
                            <a:schemeClr val="bg1"/>
                          </a:solidFill>
                          <a:effectLst/>
                          <a:latin typeface="Segoe UI" panose="020B0502040204020203" pitchFamily="34" charset="0"/>
                          <a:ea typeface="+mn-ea"/>
                          <a:cs typeface="Segoe UI" panose="020B0502040204020203" pitchFamily="34" charset="0"/>
                        </a:rPr>
                        <a:t>60</a:t>
                      </a:r>
                    </a:p>
                  </a:txBody>
                  <a:tcPr marL="68580" marR="68580" marT="0" marB="0" anchor="ctr">
                    <a:solidFill>
                      <a:schemeClr val="accent1">
                        <a:lumMod val="75000"/>
                      </a:schemeClr>
                    </a:solidFill>
                  </a:tcPr>
                </a:tc>
                <a:tc>
                  <a:txBody>
                    <a:bodyPr/>
                    <a:lstStyle/>
                    <a:p>
                      <a:pPr marL="0" algn="ctr" defTabSz="914400" rtl="0" eaLnBrk="1" latinLnBrk="0" hangingPunct="1">
                        <a:lnSpc>
                          <a:spcPct val="115000"/>
                        </a:lnSpc>
                        <a:spcAft>
                          <a:spcPts val="0"/>
                        </a:spcAft>
                      </a:pPr>
                      <a:r>
                        <a:rPr lang="id-ID" sz="1600" b="1" i="1" kern="1200" dirty="0">
                          <a:solidFill>
                            <a:schemeClr val="bg1"/>
                          </a:solidFill>
                          <a:effectLst/>
                          <a:latin typeface="Segoe UI" panose="020B0502040204020203" pitchFamily="34" charset="0"/>
                          <a:ea typeface="+mn-ea"/>
                          <a:cs typeface="Segoe UI" panose="020B0502040204020203" pitchFamily="34" charset="0"/>
                        </a:rPr>
                        <a:t>11</a:t>
                      </a:r>
                    </a:p>
                  </a:txBody>
                  <a:tcPr marL="68580" marR="68580" marT="0" marB="0" anchor="ctr">
                    <a:solidFill>
                      <a:schemeClr val="accent1">
                        <a:lumMod val="75000"/>
                      </a:schemeClr>
                    </a:solidFill>
                  </a:tcPr>
                </a:tc>
                <a:tc>
                  <a:txBody>
                    <a:bodyPr/>
                    <a:lstStyle/>
                    <a:p>
                      <a:pPr marL="0" algn="ctr" defTabSz="914400" rtl="0" eaLnBrk="1" latinLnBrk="0" hangingPunct="1">
                        <a:lnSpc>
                          <a:spcPct val="115000"/>
                        </a:lnSpc>
                        <a:spcAft>
                          <a:spcPts val="0"/>
                        </a:spcAft>
                      </a:pPr>
                      <a:r>
                        <a:rPr lang="id-ID" sz="1600" b="1" i="1" kern="1200">
                          <a:solidFill>
                            <a:schemeClr val="bg1"/>
                          </a:solidFill>
                          <a:effectLst/>
                          <a:latin typeface="Segoe UI" panose="020B0502040204020203" pitchFamily="34" charset="0"/>
                          <a:ea typeface="+mn-ea"/>
                          <a:cs typeface="Segoe UI" panose="020B0502040204020203" pitchFamily="34" charset="0"/>
                        </a:rPr>
                        <a:t>49</a:t>
                      </a:r>
                    </a:p>
                  </a:txBody>
                  <a:tcPr marL="68580" marR="68580" marT="0" marB="0" anchor="ctr">
                    <a:solidFill>
                      <a:schemeClr val="accent1">
                        <a:lumMod val="75000"/>
                      </a:schemeClr>
                    </a:solidFill>
                  </a:tcPr>
                </a:tc>
                <a:tc>
                  <a:txBody>
                    <a:bodyPr/>
                    <a:lstStyle/>
                    <a:p>
                      <a:pPr marL="0" algn="ctr" defTabSz="914400" rtl="0" eaLnBrk="1" latinLnBrk="0" hangingPunct="1">
                        <a:lnSpc>
                          <a:spcPct val="115000"/>
                        </a:lnSpc>
                        <a:spcAft>
                          <a:spcPts val="0"/>
                        </a:spcAft>
                      </a:pPr>
                      <a:r>
                        <a:rPr lang="id-ID" sz="1600" b="1" i="1" kern="1200" dirty="0">
                          <a:solidFill>
                            <a:schemeClr val="bg1"/>
                          </a:solidFill>
                          <a:effectLst/>
                          <a:latin typeface="Segoe UI" panose="020B0502040204020203" pitchFamily="34" charset="0"/>
                          <a:ea typeface="+mn-ea"/>
                          <a:cs typeface="Segoe UI" panose="020B0502040204020203" pitchFamily="34" charset="0"/>
                        </a:rPr>
                        <a:t>12</a:t>
                      </a:r>
                    </a:p>
                  </a:txBody>
                  <a:tcPr marL="68580" marR="68580" marT="0" marB="0" anchor="ctr">
                    <a:solidFill>
                      <a:schemeClr val="accent1">
                        <a:lumMod val="75000"/>
                      </a:schemeClr>
                    </a:solidFill>
                  </a:tcPr>
                </a:tc>
                <a:tc>
                  <a:txBody>
                    <a:bodyPr/>
                    <a:lstStyle/>
                    <a:p>
                      <a:pPr marL="0" algn="ctr" defTabSz="914400" rtl="0" eaLnBrk="1" latinLnBrk="0" hangingPunct="1">
                        <a:lnSpc>
                          <a:spcPct val="115000"/>
                        </a:lnSpc>
                        <a:spcAft>
                          <a:spcPts val="0"/>
                        </a:spcAft>
                      </a:pPr>
                      <a:r>
                        <a:rPr lang="id-ID" sz="1600" b="1" i="1" kern="1200" dirty="0">
                          <a:solidFill>
                            <a:schemeClr val="bg1"/>
                          </a:solidFill>
                          <a:effectLst/>
                          <a:latin typeface="Segoe UI" panose="020B0502040204020203" pitchFamily="34" charset="0"/>
                          <a:ea typeface="+mn-ea"/>
                          <a:cs typeface="Segoe UI" panose="020B0502040204020203" pitchFamily="34" charset="0"/>
                        </a:rPr>
                        <a:t>37</a:t>
                      </a:r>
                    </a:p>
                  </a:txBody>
                  <a:tcPr marL="68580" marR="68580" marT="0" marB="0" anchor="ctr">
                    <a:solidFill>
                      <a:schemeClr val="accent1">
                        <a:lumMod val="75000"/>
                      </a:schemeClr>
                    </a:solidFill>
                  </a:tcPr>
                </a:tc>
                <a:tc>
                  <a:txBody>
                    <a:bodyPr/>
                    <a:lstStyle/>
                    <a:p>
                      <a:pPr marL="0" algn="ctr" defTabSz="914400" rtl="0" eaLnBrk="1" latinLnBrk="0" hangingPunct="1">
                        <a:lnSpc>
                          <a:spcPct val="115000"/>
                        </a:lnSpc>
                        <a:spcAft>
                          <a:spcPts val="0"/>
                        </a:spcAft>
                      </a:pPr>
                      <a:r>
                        <a:rPr lang="id-ID" sz="1600" b="1" i="1" kern="1200" dirty="0">
                          <a:solidFill>
                            <a:schemeClr val="bg1"/>
                          </a:solidFill>
                          <a:effectLst/>
                          <a:latin typeface="Segoe UI" panose="020B0502040204020203" pitchFamily="34" charset="0"/>
                          <a:ea typeface="+mn-ea"/>
                          <a:cs typeface="Segoe UI" panose="020B0502040204020203" pitchFamily="34" charset="0"/>
                        </a:rPr>
                        <a:t>36</a:t>
                      </a:r>
                    </a:p>
                  </a:txBody>
                  <a:tcPr marL="68580" marR="68580" marT="0" marB="0" anchor="ctr">
                    <a:solidFill>
                      <a:schemeClr val="accent1">
                        <a:lumMod val="75000"/>
                      </a:schemeClr>
                    </a:solidFill>
                  </a:tcPr>
                </a:tc>
                <a:tc>
                  <a:txBody>
                    <a:bodyPr/>
                    <a:lstStyle/>
                    <a:p>
                      <a:pPr marL="0" algn="ctr" defTabSz="914400" rtl="0" eaLnBrk="1" latinLnBrk="0" hangingPunct="1">
                        <a:lnSpc>
                          <a:spcPct val="115000"/>
                        </a:lnSpc>
                        <a:spcAft>
                          <a:spcPts val="0"/>
                        </a:spcAft>
                      </a:pPr>
                      <a:r>
                        <a:rPr lang="id-ID" sz="1600" b="1" i="1" kern="1200" dirty="0">
                          <a:solidFill>
                            <a:schemeClr val="bg1"/>
                          </a:solidFill>
                          <a:effectLst/>
                          <a:latin typeface="Segoe UI" panose="020B0502040204020203" pitchFamily="34" charset="0"/>
                          <a:ea typeface="+mn-ea"/>
                          <a:cs typeface="Segoe UI" panose="020B0502040204020203" pitchFamily="34" charset="0"/>
                        </a:rPr>
                        <a:t>(***)</a:t>
                      </a:r>
                    </a:p>
                  </a:txBody>
                  <a:tcPr marL="68580" marR="68580" marT="0" marB="0" anchor="ctr">
                    <a:solidFill>
                      <a:schemeClr val="accent1">
                        <a:lumMod val="75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id-ID" sz="1600" b="1" i="1" kern="1200" dirty="0">
                          <a:solidFill>
                            <a:schemeClr val="bg1"/>
                          </a:solidFill>
                          <a:effectLst/>
                          <a:latin typeface="Segoe UI" panose="020B0502040204020203" pitchFamily="34" charset="0"/>
                          <a:ea typeface="+mn-ea"/>
                          <a:cs typeface="Segoe UI" panose="020B0502040204020203" pitchFamily="34" charset="0"/>
                        </a:rPr>
                        <a:t>(***)</a:t>
                      </a:r>
                    </a:p>
                  </a:txBody>
                  <a:tcPr marL="68580" marR="68580" marT="0" marB="0" anchor="ctr">
                    <a:solidFill>
                      <a:schemeClr val="accent1">
                        <a:lumMod val="75000"/>
                      </a:schemeClr>
                    </a:solidFill>
                  </a:tcPr>
                </a:tc>
                <a:extLst>
                  <a:ext uri="{0D108BD9-81ED-4DB2-BD59-A6C34878D82A}">
                    <a16:rowId xmlns:a16="http://schemas.microsoft.com/office/drawing/2014/main" xmlns="" val="1544726441"/>
                  </a:ext>
                </a:extLst>
              </a:tr>
              <a:tr h="437481">
                <a:tc>
                  <a:txBody>
                    <a:bodyPr/>
                    <a:lstStyle/>
                    <a:p>
                      <a:pPr marL="0" lvl="0" indent="0" algn="r">
                        <a:lnSpc>
                          <a:spcPct val="115000"/>
                        </a:lnSpc>
                        <a:spcAft>
                          <a:spcPts val="0"/>
                        </a:spcAft>
                        <a:buFont typeface="+mj-lt"/>
                        <a:buNone/>
                      </a:pPr>
                      <a:r>
                        <a:rPr lang="id-ID" sz="1600" b="0" dirty="0">
                          <a:solidFill>
                            <a:schemeClr val="accent1">
                              <a:lumMod val="50000"/>
                            </a:schemeClr>
                          </a:solidFill>
                          <a:effectLst/>
                          <a:latin typeface="Segoe UI" panose="020B0502040204020203" pitchFamily="34" charset="0"/>
                          <a:cs typeface="Segoe UI" panose="020B0502040204020203" pitchFamily="34" charset="0"/>
                        </a:rPr>
                        <a:t>Farmasi &amp; Alkes</a:t>
                      </a:r>
                      <a:endParaRPr lang="id-ID" sz="1600" b="0" dirty="0">
                        <a:solidFill>
                          <a:schemeClr val="accent1">
                            <a:lumMod val="50000"/>
                          </a:schemeClr>
                        </a:solidFill>
                        <a:effectLst/>
                        <a:latin typeface="Segoe UI" panose="020B0502040204020203" pitchFamily="34" charset="0"/>
                        <a:ea typeface="Calibri" panose="020F0502020204030204" pitchFamily="34" charset="0"/>
                        <a:cs typeface="Segoe UI" panose="020B0502040204020203" pitchFamily="34" charset="0"/>
                      </a:endParaRPr>
                    </a:p>
                  </a:txBody>
                  <a:tcPr marL="68580" marR="68580" marT="0" marB="0" anchor="ctr">
                    <a:solidFill>
                      <a:schemeClr val="accent1">
                        <a:lumMod val="40000"/>
                        <a:lumOff val="60000"/>
                      </a:schemeClr>
                    </a:solidFill>
                  </a:tcPr>
                </a:tc>
                <a:tc>
                  <a:txBody>
                    <a:bodyPr/>
                    <a:lstStyle/>
                    <a:p>
                      <a:pPr marL="0" algn="ctr" defTabSz="914400" rtl="0" eaLnBrk="1" latinLnBrk="0" hangingPunct="1">
                        <a:lnSpc>
                          <a:spcPct val="115000"/>
                        </a:lnSpc>
                        <a:spcAft>
                          <a:spcPts val="0"/>
                        </a:spcAft>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60</a:t>
                      </a:r>
                    </a:p>
                  </a:txBody>
                  <a:tcPr marL="68580" marR="68580" marT="0" marB="0" anchor="ctr">
                    <a:solidFill>
                      <a:schemeClr val="accent1">
                        <a:lumMod val="40000"/>
                        <a:lumOff val="60000"/>
                      </a:schemeClr>
                    </a:solidFill>
                  </a:tcPr>
                </a:tc>
                <a:tc>
                  <a:txBody>
                    <a:bodyPr/>
                    <a:lstStyle/>
                    <a:p>
                      <a:pPr marL="0" algn="ctr" defTabSz="914400" rtl="0" eaLnBrk="1" latinLnBrk="0" hangingPunct="1">
                        <a:lnSpc>
                          <a:spcPct val="115000"/>
                        </a:lnSpc>
                        <a:spcAft>
                          <a:spcPts val="0"/>
                        </a:spcAft>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11</a:t>
                      </a:r>
                    </a:p>
                  </a:txBody>
                  <a:tcPr marL="68580" marR="68580" marT="0" marB="0" anchor="ctr">
                    <a:solidFill>
                      <a:schemeClr val="accent1">
                        <a:lumMod val="40000"/>
                        <a:lumOff val="60000"/>
                      </a:schemeClr>
                    </a:solidFill>
                  </a:tcPr>
                </a:tc>
                <a:tc>
                  <a:txBody>
                    <a:bodyPr/>
                    <a:lstStyle/>
                    <a:p>
                      <a:pPr marL="0" algn="ctr" defTabSz="914400" rtl="0" eaLnBrk="1" latinLnBrk="0" hangingPunct="1">
                        <a:lnSpc>
                          <a:spcPct val="115000"/>
                        </a:lnSpc>
                        <a:spcAft>
                          <a:spcPts val="0"/>
                        </a:spcAft>
                      </a:pPr>
                      <a:r>
                        <a:rPr lang="id-ID" sz="1600" kern="1200">
                          <a:solidFill>
                            <a:schemeClr val="accent1">
                              <a:lumMod val="50000"/>
                            </a:schemeClr>
                          </a:solidFill>
                          <a:effectLst/>
                          <a:latin typeface="Segoe UI" panose="020B0502040204020203" pitchFamily="34" charset="0"/>
                          <a:ea typeface="+mn-ea"/>
                          <a:cs typeface="Segoe UI" panose="020B0502040204020203" pitchFamily="34" charset="0"/>
                        </a:rPr>
                        <a:t>49</a:t>
                      </a:r>
                    </a:p>
                  </a:txBody>
                  <a:tcPr marL="68580" marR="68580" marT="0" marB="0" anchor="ctr">
                    <a:solidFill>
                      <a:schemeClr val="accent1">
                        <a:lumMod val="40000"/>
                        <a:lumOff val="60000"/>
                      </a:schemeClr>
                    </a:solidFill>
                  </a:tcPr>
                </a:tc>
                <a:tc>
                  <a:txBody>
                    <a:bodyPr/>
                    <a:lstStyle/>
                    <a:p>
                      <a:pPr marL="0" algn="ctr" defTabSz="914400" rtl="0" eaLnBrk="1" latinLnBrk="0" hangingPunct="1">
                        <a:lnSpc>
                          <a:spcPct val="115000"/>
                        </a:lnSpc>
                        <a:spcAft>
                          <a:spcPts val="0"/>
                        </a:spcAft>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12</a:t>
                      </a:r>
                    </a:p>
                  </a:txBody>
                  <a:tcPr marL="68580" marR="68580" marT="0" marB="0" anchor="ctr">
                    <a:solidFill>
                      <a:schemeClr val="accent1">
                        <a:lumMod val="40000"/>
                        <a:lumOff val="60000"/>
                      </a:schemeClr>
                    </a:solidFill>
                  </a:tcPr>
                </a:tc>
                <a:tc>
                  <a:txBody>
                    <a:bodyPr/>
                    <a:lstStyle/>
                    <a:p>
                      <a:pPr marL="0" algn="ctr" defTabSz="914400" rtl="0" eaLnBrk="1" latinLnBrk="0" hangingPunct="1">
                        <a:lnSpc>
                          <a:spcPct val="115000"/>
                        </a:lnSpc>
                        <a:spcAft>
                          <a:spcPts val="0"/>
                        </a:spcAft>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37</a:t>
                      </a:r>
                    </a:p>
                  </a:txBody>
                  <a:tcPr marL="68580" marR="68580" marT="0" marB="0" anchor="ctr">
                    <a:solidFill>
                      <a:schemeClr val="accent1">
                        <a:lumMod val="40000"/>
                        <a:lumOff val="60000"/>
                      </a:schemeClr>
                    </a:solidFill>
                  </a:tcPr>
                </a:tc>
                <a:tc>
                  <a:txBody>
                    <a:bodyPr/>
                    <a:lstStyle/>
                    <a:p>
                      <a:pPr marL="0" algn="ctr" defTabSz="914400" rtl="0" eaLnBrk="1" latinLnBrk="0" hangingPunct="1">
                        <a:lnSpc>
                          <a:spcPct val="115000"/>
                        </a:lnSpc>
                        <a:spcAft>
                          <a:spcPts val="0"/>
                        </a:spcAft>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36</a:t>
                      </a:r>
                    </a:p>
                  </a:txBody>
                  <a:tcPr marL="68580" marR="68580" marT="0" marB="0" anchor="ctr">
                    <a:solidFill>
                      <a:schemeClr val="accent1">
                        <a:lumMod val="40000"/>
                        <a:lumOff val="60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a:t>
                      </a:r>
                    </a:p>
                  </a:txBody>
                  <a:tcPr marL="68580" marR="68580" marT="0" marB="0" anchor="ctr">
                    <a:solidFill>
                      <a:schemeClr val="accent1">
                        <a:lumMod val="40000"/>
                        <a:lumOff val="60000"/>
                      </a:schemeClr>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id-ID" sz="1600" kern="1200" dirty="0">
                          <a:solidFill>
                            <a:schemeClr val="accent1">
                              <a:lumMod val="50000"/>
                            </a:schemeClr>
                          </a:solidFill>
                          <a:effectLst/>
                          <a:latin typeface="Segoe UI" panose="020B0502040204020203" pitchFamily="34" charset="0"/>
                          <a:ea typeface="+mn-ea"/>
                          <a:cs typeface="Segoe UI" panose="020B0502040204020203" pitchFamily="34" charset="0"/>
                        </a:rPr>
                        <a:t>(***)</a:t>
                      </a:r>
                    </a:p>
                  </a:txBody>
                  <a:tcPr marL="68580" marR="68580" marT="0" marB="0" anchor="ctr">
                    <a:solidFill>
                      <a:schemeClr val="accent1">
                        <a:lumMod val="40000"/>
                        <a:lumOff val="60000"/>
                      </a:schemeClr>
                    </a:solidFill>
                  </a:tcPr>
                </a:tc>
                <a:extLst>
                  <a:ext uri="{0D108BD9-81ED-4DB2-BD59-A6C34878D82A}">
                    <a16:rowId xmlns:a16="http://schemas.microsoft.com/office/drawing/2014/main" xmlns="" val="2461115035"/>
                  </a:ext>
                </a:extLst>
              </a:tr>
            </a:tbl>
          </a:graphicData>
        </a:graphic>
      </p:graphicFrame>
      <p:sp>
        <p:nvSpPr>
          <p:cNvPr id="2" name="Rectangle 1">
            <a:extLst>
              <a:ext uri="{FF2B5EF4-FFF2-40B4-BE49-F238E27FC236}">
                <a16:creationId xmlns:a16="http://schemas.microsoft.com/office/drawing/2014/main" xmlns="" id="{C3895B28-8B44-41BA-ACD2-FCAAF96C614B}"/>
              </a:ext>
            </a:extLst>
          </p:cNvPr>
          <p:cNvSpPr/>
          <p:nvPr/>
        </p:nvSpPr>
        <p:spPr>
          <a:xfrm>
            <a:off x="357503" y="4772814"/>
            <a:ext cx="10388282" cy="664926"/>
          </a:xfrm>
          <a:prstGeom prst="rect">
            <a:avLst/>
          </a:prstGeom>
        </p:spPr>
        <p:txBody>
          <a:bodyPr wrap="square">
            <a:spAutoFit/>
          </a:bodyPr>
          <a:lstStyle/>
          <a:p>
            <a:pPr>
              <a:lnSpc>
                <a:spcPct val="115000"/>
              </a:lnSpc>
            </a:pPr>
            <a:r>
              <a:rPr lang="id-ID" sz="1100" i="1" baseline="30000" dirty="0">
                <a:latin typeface="Calibri" panose="020F0502020204030204" pitchFamily="34" charset="0"/>
                <a:ea typeface="Calibri" panose="020F0502020204030204" pitchFamily="34" charset="0"/>
                <a:cs typeface="Calibri" panose="020F0502020204030204" pitchFamily="34" charset="0"/>
              </a:rPr>
              <a:t>(*)      </a:t>
            </a:r>
            <a:r>
              <a:rPr lang="id-ID" sz="1100" i="1" dirty="0">
                <a:latin typeface="Calibri" panose="020F0502020204030204" pitchFamily="34" charset="0"/>
                <a:ea typeface="Calibri" panose="020F0502020204030204" pitchFamily="34" charset="0"/>
                <a:cs typeface="Calibri" panose="020F0502020204030204" pitchFamily="34" charset="0"/>
              </a:rPr>
              <a:t>proposal yang dilakukan seleksi administrasi adalah proposal yang telah dinilai lulus oleh institusi pengusul</a:t>
            </a:r>
          </a:p>
          <a:p>
            <a:pPr>
              <a:lnSpc>
                <a:spcPct val="115000"/>
              </a:lnSpc>
            </a:pPr>
            <a:r>
              <a:rPr lang="id-ID" sz="1100" i="1" baseline="30000" dirty="0">
                <a:latin typeface="Calibri" panose="020F0502020204030204" pitchFamily="34" charset="0"/>
                <a:cs typeface="Calibri" panose="020F0502020204030204" pitchFamily="34" charset="0"/>
              </a:rPr>
              <a:t>(**)   </a:t>
            </a:r>
            <a:r>
              <a:rPr lang="id-ID" sz="1100" i="1" dirty="0">
                <a:effectLst/>
                <a:latin typeface="Calibri" panose="020F0502020204030204" pitchFamily="34" charset="0"/>
                <a:ea typeface="Calibri" panose="020F0502020204030204" pitchFamily="34" charset="0"/>
                <a:cs typeface="Calibri" panose="020F0502020204030204" pitchFamily="34" charset="0"/>
              </a:rPr>
              <a:t>desk Evaluation dilakukan oleh 124 Reviewer</a:t>
            </a:r>
          </a:p>
          <a:p>
            <a:pPr>
              <a:lnSpc>
                <a:spcPct val="115000"/>
              </a:lnSpc>
            </a:pPr>
            <a:r>
              <a:rPr lang="id-ID" sz="1100" i="1" baseline="30000" dirty="0">
                <a:latin typeface="Calibri" panose="020F0502020204030204" pitchFamily="34" charset="0"/>
                <a:cs typeface="Calibri" panose="020F0502020204030204" pitchFamily="34" charset="0"/>
              </a:rPr>
              <a:t>(***) </a:t>
            </a:r>
            <a:r>
              <a:rPr lang="id-ID" sz="1100" i="1" dirty="0">
                <a:latin typeface="Calibri" panose="020F0502020204030204" pitchFamily="34" charset="0"/>
                <a:ea typeface="Calibri" panose="020F0502020204030204" pitchFamily="34" charset="0"/>
                <a:cs typeface="Calibri" panose="020F0502020204030204" pitchFamily="34" charset="0"/>
              </a:rPr>
              <a:t>RISPRO INVITASI masih dalam proses seleksi substansi</a:t>
            </a:r>
            <a:endParaRPr lang="id-ID"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Slide Number Placeholder 25">
            <a:extLst>
              <a:ext uri="{FF2B5EF4-FFF2-40B4-BE49-F238E27FC236}">
                <a16:creationId xmlns:a16="http://schemas.microsoft.com/office/drawing/2014/main" xmlns="" id="{77E331E7-B905-4BCE-B0BF-851FD461E886}"/>
              </a:ext>
            </a:extLst>
          </p:cNvPr>
          <p:cNvSpPr txBox="1">
            <a:spLocks/>
          </p:cNvSpPr>
          <p:nvPr/>
        </p:nvSpPr>
        <p:spPr>
          <a:xfrm>
            <a:off x="11174413" y="6538913"/>
            <a:ext cx="1017587" cy="365125"/>
          </a:xfrm>
          <a:prstGeom prst="rect">
            <a:avLst/>
          </a:prstGeom>
        </p:spPr>
        <p:txBody>
          <a:bodyPr/>
          <a:lstStyle>
            <a:defPPr>
              <a:defRPr lang="en-US"/>
            </a:defPPr>
            <a:lvl1pPr marL="0" algn="l" defTabSz="914400" rtl="0" eaLnBrk="1" latinLnBrk="0" hangingPunct="1">
              <a:defRPr sz="1800" b="0" kern="1200">
                <a:solidFill>
                  <a:schemeClr val="bg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968B721-5F74-419E-99CF-829E93200176}" type="slidenum">
              <a:rPr lang="en-US" smtClean="0"/>
              <a:pPr/>
              <a:t>5</a:t>
            </a:fld>
            <a:endParaRPr lang="en-US" dirty="0"/>
          </a:p>
        </p:txBody>
      </p:sp>
      <p:sp>
        <p:nvSpPr>
          <p:cNvPr id="12" name="Footer Placeholder 6">
            <a:extLst>
              <a:ext uri="{FF2B5EF4-FFF2-40B4-BE49-F238E27FC236}">
                <a16:creationId xmlns:a16="http://schemas.microsoft.com/office/drawing/2014/main" xmlns="" id="{8E7662D9-BB8D-4234-B4ED-57EE492F124C}"/>
              </a:ext>
            </a:extLst>
          </p:cNvPr>
          <p:cNvSpPr>
            <a:spLocks noGrp="1"/>
          </p:cNvSpPr>
          <p:nvPr>
            <p:ph type="ftr" sz="quarter" idx="3"/>
          </p:nvPr>
        </p:nvSpPr>
        <p:spPr>
          <a:xfrm>
            <a:off x="1743075" y="6510336"/>
            <a:ext cx="2228850" cy="365125"/>
          </a:xfrm>
        </p:spPr>
        <p:txBody>
          <a:bodyPr/>
          <a:lstStyle/>
          <a:p>
            <a:r>
              <a:rPr lang="en-US" dirty="0"/>
              <a:t>www.lpdp.kemenkeu.go.id</a:t>
            </a:r>
          </a:p>
        </p:txBody>
      </p:sp>
    </p:spTree>
    <p:extLst>
      <p:ext uri="{BB962C8B-B14F-4D97-AF65-F5344CB8AC3E}">
        <p14:creationId xmlns:p14="http://schemas.microsoft.com/office/powerpoint/2010/main" val="359899421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itle 1"/>
          <p:cNvSpPr txBox="1"/>
          <p:nvPr/>
        </p:nvSpPr>
        <p:spPr>
          <a:xfrm>
            <a:off x="4948517" y="1772573"/>
            <a:ext cx="6671313" cy="3126427"/>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Century Gothic" panose="020B0502020202020204" charset="0"/>
                <a:ea typeface="Century Gothic" panose="020B0502020202020204" charset="0"/>
                <a:cs typeface="Century Gothic" panose="020B0502020202020204" charset="0"/>
              </a:defRPr>
            </a:lvl1pPr>
          </a:lstStyle>
          <a:p>
            <a:r>
              <a:rPr lang="en-US" b="1" i="1" dirty="0">
                <a:solidFill>
                  <a:srgbClr val="FFC000"/>
                </a:solidFill>
              </a:rPr>
              <a:t>RISPRO</a:t>
            </a:r>
            <a:r>
              <a:rPr lang="en-US" b="1" i="1" dirty="0">
                <a:solidFill>
                  <a:schemeClr val="bg1"/>
                </a:solidFill>
              </a:rPr>
              <a:t> </a:t>
            </a:r>
            <a:r>
              <a:rPr lang="en-US" sz="3200" b="1" i="1" dirty="0" err="1">
                <a:solidFill>
                  <a:schemeClr val="bg1"/>
                </a:solidFill>
              </a:rPr>
              <a:t>Kompetisi</a:t>
            </a:r>
            <a:endParaRPr lang="en-US" sz="6000" b="1" i="1" dirty="0">
              <a:solidFill>
                <a:schemeClr val="bg1"/>
              </a:solidFill>
            </a:endParaRPr>
          </a:p>
        </p:txBody>
      </p:sp>
      <p:sp>
        <p:nvSpPr>
          <p:cNvPr id="7" name="Isosceles Triangle 6"/>
          <p:cNvSpPr/>
          <p:nvPr/>
        </p:nvSpPr>
        <p:spPr>
          <a:xfrm rot="13233551">
            <a:off x="4232315" y="3040994"/>
            <a:ext cx="482140" cy="420357"/>
          </a:xfrm>
          <a:prstGeom prst="triangle">
            <a:avLst/>
          </a:prstGeom>
          <a:no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Isosceles Triangle 16"/>
          <p:cNvSpPr/>
          <p:nvPr/>
        </p:nvSpPr>
        <p:spPr>
          <a:xfrm rot="13233551">
            <a:off x="4198760" y="3033567"/>
            <a:ext cx="276698" cy="241241"/>
          </a:xfrm>
          <a:prstGeom prst="triangle">
            <a:avLst/>
          </a:prstGeom>
          <a:solidFill>
            <a:schemeClr val="bg1"/>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xmlns="" id="{0269B25F-E86C-4B3B-B35D-F7A2F57556DA}"/>
              </a:ext>
            </a:extLst>
          </p:cNvPr>
          <p:cNvSpPr/>
          <p:nvPr/>
        </p:nvSpPr>
        <p:spPr>
          <a:xfrm>
            <a:off x="298544" y="4384441"/>
            <a:ext cx="3289482" cy="2031325"/>
          </a:xfrm>
          <a:prstGeom prst="rect">
            <a:avLst/>
          </a:prstGeom>
          <a:solidFill>
            <a:srgbClr val="284174"/>
          </a:solidFill>
        </p:spPr>
        <p:txBody>
          <a:bodyPr wrap="square">
            <a:spAutoFit/>
          </a:bodyPr>
          <a:lstStyle/>
          <a:p>
            <a:r>
              <a:rPr lang="id-ID" sz="1400" i="1" dirty="0">
                <a:solidFill>
                  <a:schemeClr val="bg1"/>
                </a:solidFill>
                <a:latin typeface="Segoe UI" panose="020B0502040204020203" pitchFamily="34" charset="0"/>
                <a:cs typeface="Segoe UI" panose="020B0502040204020203" pitchFamily="34" charset="0"/>
              </a:rPr>
              <a:t>Lembaga Pengelola Dana Pendidikan </a:t>
            </a:r>
          </a:p>
          <a:p>
            <a:endParaRPr lang="id-ID" sz="1400" i="1" dirty="0">
              <a:solidFill>
                <a:schemeClr val="bg1"/>
              </a:solidFill>
              <a:latin typeface="Segoe UI" panose="020B0502040204020203" pitchFamily="34" charset="0"/>
              <a:cs typeface="Segoe UI" panose="020B0502040204020203" pitchFamily="34" charset="0"/>
            </a:endParaRPr>
          </a:p>
          <a:p>
            <a:r>
              <a:rPr lang="it-IT" sz="1400" i="1" dirty="0">
                <a:solidFill>
                  <a:schemeClr val="bg1"/>
                </a:solidFill>
                <a:latin typeface="Segoe UI" panose="020B0502040204020203" pitchFamily="34" charset="0"/>
                <a:cs typeface="Segoe UI" panose="020B0502040204020203" pitchFamily="34" charset="0"/>
              </a:rPr>
              <a:t>Gedung Danadyaksa Cikini</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Jl. Cikini Raya No.91A-D, Menteng</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Jakarta Pusat 10330</a:t>
            </a:r>
            <a:br>
              <a:rPr lang="it-IT" sz="1400" i="1" dirty="0">
                <a:solidFill>
                  <a:schemeClr val="bg1"/>
                </a:solidFill>
                <a:latin typeface="Segoe UI" panose="020B0502040204020203" pitchFamily="34" charset="0"/>
                <a:cs typeface="Segoe UI" panose="020B0502040204020203" pitchFamily="34" charset="0"/>
              </a:rPr>
            </a:br>
            <a:r>
              <a:rPr lang="it-IT" sz="1400" i="1" dirty="0">
                <a:solidFill>
                  <a:schemeClr val="bg1"/>
                </a:solidFill>
                <a:latin typeface="Segoe UI" panose="020B0502040204020203" pitchFamily="34" charset="0"/>
                <a:cs typeface="Segoe UI" panose="020B0502040204020203" pitchFamily="34" charset="0"/>
              </a:rPr>
              <a:t/>
            </a:r>
            <a:br>
              <a:rPr lang="it-IT" sz="1400" i="1" dirty="0">
                <a:solidFill>
                  <a:schemeClr val="bg1"/>
                </a:solidFill>
                <a:latin typeface="Segoe UI" panose="020B0502040204020203" pitchFamily="34" charset="0"/>
                <a:cs typeface="Segoe UI" panose="020B0502040204020203" pitchFamily="34" charset="0"/>
              </a:rPr>
            </a:br>
            <a:r>
              <a:rPr lang="id-ID" sz="1400" i="1" dirty="0">
                <a:solidFill>
                  <a:schemeClr val="bg1"/>
                </a:solidFill>
                <a:latin typeface="Segoe UI" panose="020B0502040204020203" pitchFamily="34" charset="0"/>
                <a:cs typeface="Segoe UI" panose="020B0502040204020203" pitchFamily="34" charset="0"/>
              </a:rPr>
              <a:t>1500652</a:t>
            </a:r>
          </a:p>
          <a:p>
            <a:r>
              <a:rPr lang="it-IT" sz="1400" i="1" dirty="0">
                <a:solidFill>
                  <a:schemeClr val="bg1"/>
                </a:solidFill>
                <a:latin typeface="Segoe UI" panose="020B0502040204020203" pitchFamily="34" charset="0"/>
                <a:cs typeface="Segoe UI" panose="020B0502040204020203" pitchFamily="34" charset="0"/>
              </a:rPr>
              <a:t>www.lpdp.kemenkeu.go.id</a:t>
            </a:r>
          </a:p>
          <a:p>
            <a:endParaRPr lang="id-ID" sz="1400" i="1" dirty="0">
              <a:solidFill>
                <a:schemeClr val="bg1"/>
              </a:solidFill>
              <a:latin typeface="Segoe UI" panose="020B0502040204020203" pitchFamily="34" charset="0"/>
              <a:cs typeface="Segoe UI" panose="020B0502040204020203"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Slide Number Placeholder 25"/>
          <p:cNvSpPr>
            <a:spLocks noGrp="1"/>
          </p:cNvSpPr>
          <p:nvPr>
            <p:ph type="sldNum" sz="quarter" idx="4294967295"/>
          </p:nvPr>
        </p:nvSpPr>
        <p:spPr>
          <a:xfrm>
            <a:off x="11174413" y="6538913"/>
            <a:ext cx="1017587" cy="365125"/>
          </a:xfrm>
        </p:spPr>
        <p:txBody>
          <a:bodyPr/>
          <a:lstStyle/>
          <a:p>
            <a:fld id="{0968B721-5F74-419E-99CF-829E93200176}" type="slidenum">
              <a:rPr lang="en-US" smtClean="0"/>
              <a:t>7</a:t>
            </a:fld>
            <a:endParaRPr lang="en-US" dirty="0"/>
          </a:p>
        </p:txBody>
      </p:sp>
      <p:sp>
        <p:nvSpPr>
          <p:cNvPr id="28" name="Footer Placeholder 6"/>
          <p:cNvSpPr>
            <a:spLocks noGrp="1"/>
          </p:cNvSpPr>
          <p:nvPr>
            <p:ph type="ftr" sz="quarter" idx="3"/>
          </p:nvPr>
        </p:nvSpPr>
        <p:spPr>
          <a:xfrm>
            <a:off x="1743075" y="6510336"/>
            <a:ext cx="2228850" cy="365125"/>
          </a:xfrm>
        </p:spPr>
        <p:txBody>
          <a:bodyPr/>
          <a:lstStyle/>
          <a:p>
            <a:r>
              <a:rPr lang="en-US" dirty="0"/>
              <a:t>www.lpdp.kemenkeu.go.id</a:t>
            </a:r>
          </a:p>
        </p:txBody>
      </p:sp>
      <p:cxnSp>
        <p:nvCxnSpPr>
          <p:cNvPr id="79" name="Straight Connector 78"/>
          <p:cNvCxnSpPr/>
          <p:nvPr/>
        </p:nvCxnSpPr>
        <p:spPr>
          <a:xfrm>
            <a:off x="8266495" y="994030"/>
            <a:ext cx="0" cy="502920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80" name="Right Arrow 1"/>
          <p:cNvSpPr/>
          <p:nvPr/>
        </p:nvSpPr>
        <p:spPr>
          <a:xfrm>
            <a:off x="875095" y="2791678"/>
            <a:ext cx="6343650" cy="671584"/>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Rounded Rectangle 2"/>
          <p:cNvSpPr/>
          <p:nvPr/>
        </p:nvSpPr>
        <p:spPr>
          <a:xfrm>
            <a:off x="875095" y="2848828"/>
            <a:ext cx="8134350" cy="519184"/>
          </a:xfrm>
          <a:prstGeom prst="roundRect">
            <a:avLst>
              <a:gd name="adj" fmla="val 9204"/>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r>
              <a:rPr lang="en-US" sz="1700" b="1" dirty="0">
                <a:solidFill>
                  <a:schemeClr val="tx1"/>
                </a:solidFill>
                <a:latin typeface="Century Gothic" panose="020B0502020202020204" charset="0"/>
              </a:rPr>
              <a:t>                      Tingkat </a:t>
            </a:r>
            <a:r>
              <a:rPr lang="en-US" sz="1700" b="1" dirty="0" err="1">
                <a:solidFill>
                  <a:schemeClr val="tx1"/>
                </a:solidFill>
                <a:latin typeface="Century Gothic" panose="020B0502020202020204" charset="0"/>
              </a:rPr>
              <a:t>Kesiapterapan</a:t>
            </a:r>
            <a:r>
              <a:rPr lang="en-US" sz="1700" b="1" dirty="0">
                <a:solidFill>
                  <a:schemeClr val="tx1"/>
                </a:solidFill>
                <a:latin typeface="Century Gothic" panose="020B0502020202020204" charset="0"/>
              </a:rPr>
              <a:t> </a:t>
            </a:r>
            <a:r>
              <a:rPr lang="en-US" sz="1700" b="1" dirty="0" err="1">
                <a:solidFill>
                  <a:schemeClr val="tx1"/>
                </a:solidFill>
                <a:latin typeface="Century Gothic" panose="020B0502020202020204" charset="0"/>
              </a:rPr>
              <a:t>Teknologi</a:t>
            </a:r>
            <a:endParaRPr lang="en-US" sz="1700" b="1" dirty="0">
              <a:solidFill>
                <a:schemeClr val="tx1"/>
              </a:solidFill>
              <a:latin typeface="Century Gothic" panose="020B0502020202020204" charset="0"/>
            </a:endParaRPr>
          </a:p>
        </p:txBody>
      </p:sp>
      <p:graphicFrame>
        <p:nvGraphicFramePr>
          <p:cNvPr id="82" name="Table 81"/>
          <p:cNvGraphicFramePr>
            <a:graphicFrameLocks noGrp="1"/>
          </p:cNvGraphicFramePr>
          <p:nvPr/>
        </p:nvGraphicFramePr>
        <p:xfrm>
          <a:off x="868746" y="2369396"/>
          <a:ext cx="6350004" cy="370840"/>
        </p:xfrm>
        <a:graphic>
          <a:graphicData uri="http://schemas.openxmlformats.org/drawingml/2006/table">
            <a:tbl>
              <a:tblPr firstRow="1" bandRow="1">
                <a:tableStyleId>{5C22544A-7EE6-4342-B048-85BDC9FD1C3A}</a:tableStyleId>
              </a:tblPr>
              <a:tblGrid>
                <a:gridCol w="705556">
                  <a:extLst>
                    <a:ext uri="{9D8B030D-6E8A-4147-A177-3AD203B41FA5}">
                      <a16:colId xmlns:a16="http://schemas.microsoft.com/office/drawing/2014/main" xmlns="" val="20000"/>
                    </a:ext>
                  </a:extLst>
                </a:gridCol>
                <a:gridCol w="705556">
                  <a:extLst>
                    <a:ext uri="{9D8B030D-6E8A-4147-A177-3AD203B41FA5}">
                      <a16:colId xmlns:a16="http://schemas.microsoft.com/office/drawing/2014/main" xmlns="" val="20001"/>
                    </a:ext>
                  </a:extLst>
                </a:gridCol>
                <a:gridCol w="705556">
                  <a:extLst>
                    <a:ext uri="{9D8B030D-6E8A-4147-A177-3AD203B41FA5}">
                      <a16:colId xmlns:a16="http://schemas.microsoft.com/office/drawing/2014/main" xmlns="" val="20002"/>
                    </a:ext>
                  </a:extLst>
                </a:gridCol>
                <a:gridCol w="705556">
                  <a:extLst>
                    <a:ext uri="{9D8B030D-6E8A-4147-A177-3AD203B41FA5}">
                      <a16:colId xmlns:a16="http://schemas.microsoft.com/office/drawing/2014/main" xmlns="" val="20003"/>
                    </a:ext>
                  </a:extLst>
                </a:gridCol>
                <a:gridCol w="705556">
                  <a:extLst>
                    <a:ext uri="{9D8B030D-6E8A-4147-A177-3AD203B41FA5}">
                      <a16:colId xmlns:a16="http://schemas.microsoft.com/office/drawing/2014/main" xmlns="" val="20004"/>
                    </a:ext>
                  </a:extLst>
                </a:gridCol>
                <a:gridCol w="705556">
                  <a:extLst>
                    <a:ext uri="{9D8B030D-6E8A-4147-A177-3AD203B41FA5}">
                      <a16:colId xmlns:a16="http://schemas.microsoft.com/office/drawing/2014/main" xmlns="" val="20005"/>
                    </a:ext>
                  </a:extLst>
                </a:gridCol>
                <a:gridCol w="705556">
                  <a:extLst>
                    <a:ext uri="{9D8B030D-6E8A-4147-A177-3AD203B41FA5}">
                      <a16:colId xmlns:a16="http://schemas.microsoft.com/office/drawing/2014/main" xmlns="" val="20006"/>
                    </a:ext>
                  </a:extLst>
                </a:gridCol>
                <a:gridCol w="705556">
                  <a:extLst>
                    <a:ext uri="{9D8B030D-6E8A-4147-A177-3AD203B41FA5}">
                      <a16:colId xmlns:a16="http://schemas.microsoft.com/office/drawing/2014/main" xmlns="" val="20007"/>
                    </a:ext>
                  </a:extLst>
                </a:gridCol>
                <a:gridCol w="705556">
                  <a:extLst>
                    <a:ext uri="{9D8B030D-6E8A-4147-A177-3AD203B41FA5}">
                      <a16:colId xmlns:a16="http://schemas.microsoft.com/office/drawing/2014/main" xmlns="" val="20008"/>
                    </a:ext>
                  </a:extLst>
                </a:gridCol>
              </a:tblGrid>
              <a:tr h="370840">
                <a:tc>
                  <a:txBody>
                    <a:bodyPr/>
                    <a:lstStyle/>
                    <a:p>
                      <a:pPr algn="ctr"/>
                      <a:r>
                        <a:rPr lang="en-US" dirty="0">
                          <a:solidFill>
                            <a:schemeClr val="bg1"/>
                          </a:solidFill>
                        </a:rPr>
                        <a:t>1</a:t>
                      </a:r>
                    </a:p>
                  </a:txBody>
                  <a:tcPr>
                    <a:solidFill>
                      <a:schemeClr val="tx1">
                        <a:lumMod val="95000"/>
                        <a:lumOff val="5000"/>
                      </a:schemeClr>
                    </a:solidFill>
                  </a:tcPr>
                </a:tc>
                <a:tc>
                  <a:txBody>
                    <a:bodyPr/>
                    <a:lstStyle/>
                    <a:p>
                      <a:pPr algn="ctr"/>
                      <a:r>
                        <a:rPr lang="en-US" dirty="0">
                          <a:solidFill>
                            <a:schemeClr val="bg1"/>
                          </a:solidFill>
                        </a:rPr>
                        <a:t>2</a:t>
                      </a:r>
                    </a:p>
                  </a:txBody>
                  <a:tcPr>
                    <a:solidFill>
                      <a:schemeClr val="tx1">
                        <a:lumMod val="75000"/>
                        <a:lumOff val="25000"/>
                      </a:schemeClr>
                    </a:solidFill>
                  </a:tcPr>
                </a:tc>
                <a:tc>
                  <a:txBody>
                    <a:bodyPr/>
                    <a:lstStyle/>
                    <a:p>
                      <a:pPr algn="ctr"/>
                      <a:r>
                        <a:rPr lang="en-US" dirty="0">
                          <a:solidFill>
                            <a:schemeClr val="bg1"/>
                          </a:solidFill>
                        </a:rPr>
                        <a:t>3</a:t>
                      </a:r>
                    </a:p>
                  </a:txBody>
                  <a:tcPr>
                    <a:solidFill>
                      <a:schemeClr val="tx1">
                        <a:lumMod val="65000"/>
                        <a:lumOff val="35000"/>
                      </a:schemeClr>
                    </a:solidFill>
                  </a:tcPr>
                </a:tc>
                <a:tc>
                  <a:txBody>
                    <a:bodyPr/>
                    <a:lstStyle/>
                    <a:p>
                      <a:pPr algn="ctr"/>
                      <a:r>
                        <a:rPr lang="en-US" dirty="0">
                          <a:solidFill>
                            <a:schemeClr val="tx1"/>
                          </a:solidFill>
                        </a:rPr>
                        <a:t>4</a:t>
                      </a:r>
                    </a:p>
                  </a:txBody>
                  <a:tcPr>
                    <a:solidFill>
                      <a:schemeClr val="tx1">
                        <a:lumMod val="50000"/>
                        <a:lumOff val="50000"/>
                      </a:schemeClr>
                    </a:solidFill>
                  </a:tcPr>
                </a:tc>
                <a:tc>
                  <a:txBody>
                    <a:bodyPr/>
                    <a:lstStyle/>
                    <a:p>
                      <a:pPr algn="ctr"/>
                      <a:r>
                        <a:rPr lang="en-US" dirty="0">
                          <a:solidFill>
                            <a:schemeClr val="tx1"/>
                          </a:solidFill>
                        </a:rPr>
                        <a:t>5</a:t>
                      </a:r>
                    </a:p>
                  </a:txBody>
                  <a:tcPr>
                    <a:solidFill>
                      <a:schemeClr val="bg1">
                        <a:lumMod val="65000"/>
                      </a:schemeClr>
                    </a:solidFill>
                  </a:tcPr>
                </a:tc>
                <a:tc>
                  <a:txBody>
                    <a:bodyPr/>
                    <a:lstStyle/>
                    <a:p>
                      <a:pPr algn="ctr"/>
                      <a:r>
                        <a:rPr lang="en-US" dirty="0">
                          <a:solidFill>
                            <a:schemeClr val="tx1"/>
                          </a:solidFill>
                        </a:rPr>
                        <a:t>6</a:t>
                      </a:r>
                    </a:p>
                  </a:txBody>
                  <a:tcPr>
                    <a:solidFill>
                      <a:schemeClr val="bg1">
                        <a:lumMod val="75000"/>
                      </a:schemeClr>
                    </a:solidFill>
                  </a:tcPr>
                </a:tc>
                <a:tc>
                  <a:txBody>
                    <a:bodyPr/>
                    <a:lstStyle/>
                    <a:p>
                      <a:pPr algn="ctr"/>
                      <a:r>
                        <a:rPr lang="en-US" dirty="0">
                          <a:solidFill>
                            <a:schemeClr val="tx1"/>
                          </a:solidFill>
                        </a:rPr>
                        <a:t>7</a:t>
                      </a:r>
                    </a:p>
                  </a:txBody>
                  <a:tcPr>
                    <a:solidFill>
                      <a:schemeClr val="bg2">
                        <a:lumMod val="90000"/>
                      </a:schemeClr>
                    </a:solidFill>
                  </a:tcPr>
                </a:tc>
                <a:tc>
                  <a:txBody>
                    <a:bodyPr/>
                    <a:lstStyle/>
                    <a:p>
                      <a:pPr algn="ctr"/>
                      <a:r>
                        <a:rPr lang="en-US" dirty="0">
                          <a:solidFill>
                            <a:schemeClr val="tx1"/>
                          </a:solidFill>
                        </a:rPr>
                        <a:t>8</a:t>
                      </a:r>
                    </a:p>
                  </a:txBody>
                  <a:tcPr>
                    <a:solidFill>
                      <a:schemeClr val="tx2">
                        <a:lumMod val="20000"/>
                        <a:lumOff val="80000"/>
                      </a:schemeClr>
                    </a:solidFill>
                  </a:tcPr>
                </a:tc>
                <a:tc>
                  <a:txBody>
                    <a:bodyPr/>
                    <a:lstStyle/>
                    <a:p>
                      <a:pPr algn="ctr"/>
                      <a:r>
                        <a:rPr lang="en-US" dirty="0">
                          <a:solidFill>
                            <a:schemeClr val="tx1"/>
                          </a:solidFill>
                        </a:rPr>
                        <a:t>9</a:t>
                      </a:r>
                    </a:p>
                  </a:txBody>
                  <a:tcPr>
                    <a:solidFill>
                      <a:schemeClr val="bg1">
                        <a:lumMod val="95000"/>
                      </a:schemeClr>
                    </a:solidFill>
                  </a:tcPr>
                </a:tc>
                <a:extLst>
                  <a:ext uri="{0D108BD9-81ED-4DB2-BD59-A6C34878D82A}">
                    <a16:rowId xmlns:a16="http://schemas.microsoft.com/office/drawing/2014/main" xmlns="" val="10000"/>
                  </a:ext>
                </a:extLst>
              </a:tr>
            </a:tbl>
          </a:graphicData>
        </a:graphic>
      </p:graphicFrame>
      <p:graphicFrame>
        <p:nvGraphicFramePr>
          <p:cNvPr id="83" name="Table 82"/>
          <p:cNvGraphicFramePr>
            <a:graphicFrameLocks noGrp="1"/>
          </p:cNvGraphicFramePr>
          <p:nvPr/>
        </p:nvGraphicFramePr>
        <p:xfrm>
          <a:off x="5109729" y="3558210"/>
          <a:ext cx="6343650" cy="370840"/>
        </p:xfrm>
        <a:graphic>
          <a:graphicData uri="http://schemas.openxmlformats.org/drawingml/2006/table">
            <a:tbl>
              <a:tblPr firstRow="1" bandRow="1">
                <a:tableStyleId>{5C22544A-7EE6-4342-B048-85BDC9FD1C3A}</a:tableStyleId>
              </a:tblPr>
              <a:tblGrid>
                <a:gridCol w="1057275">
                  <a:extLst>
                    <a:ext uri="{9D8B030D-6E8A-4147-A177-3AD203B41FA5}">
                      <a16:colId xmlns:a16="http://schemas.microsoft.com/office/drawing/2014/main" xmlns="" val="20000"/>
                    </a:ext>
                  </a:extLst>
                </a:gridCol>
                <a:gridCol w="1057275">
                  <a:extLst>
                    <a:ext uri="{9D8B030D-6E8A-4147-A177-3AD203B41FA5}">
                      <a16:colId xmlns:a16="http://schemas.microsoft.com/office/drawing/2014/main" xmlns="" val="20001"/>
                    </a:ext>
                  </a:extLst>
                </a:gridCol>
                <a:gridCol w="1057275">
                  <a:extLst>
                    <a:ext uri="{9D8B030D-6E8A-4147-A177-3AD203B41FA5}">
                      <a16:colId xmlns:a16="http://schemas.microsoft.com/office/drawing/2014/main" xmlns="" val="20002"/>
                    </a:ext>
                  </a:extLst>
                </a:gridCol>
                <a:gridCol w="1057275">
                  <a:extLst>
                    <a:ext uri="{9D8B030D-6E8A-4147-A177-3AD203B41FA5}">
                      <a16:colId xmlns:a16="http://schemas.microsoft.com/office/drawing/2014/main" xmlns="" val="20003"/>
                    </a:ext>
                  </a:extLst>
                </a:gridCol>
                <a:gridCol w="1057275">
                  <a:extLst>
                    <a:ext uri="{9D8B030D-6E8A-4147-A177-3AD203B41FA5}">
                      <a16:colId xmlns:a16="http://schemas.microsoft.com/office/drawing/2014/main" xmlns="" val="20004"/>
                    </a:ext>
                  </a:extLst>
                </a:gridCol>
                <a:gridCol w="1057275">
                  <a:extLst>
                    <a:ext uri="{9D8B030D-6E8A-4147-A177-3AD203B41FA5}">
                      <a16:colId xmlns:a16="http://schemas.microsoft.com/office/drawing/2014/main" xmlns="" val="20005"/>
                    </a:ext>
                  </a:extLst>
                </a:gridCol>
              </a:tblGrid>
              <a:tr h="370840">
                <a:tc>
                  <a:txBody>
                    <a:bodyPr/>
                    <a:lstStyle/>
                    <a:p>
                      <a:pPr algn="ctr"/>
                      <a:r>
                        <a:rPr lang="en-US" dirty="0"/>
                        <a:t>1</a:t>
                      </a:r>
                    </a:p>
                  </a:txBody>
                  <a:tcPr>
                    <a:solidFill>
                      <a:schemeClr val="tx1"/>
                    </a:solidFill>
                  </a:tcPr>
                </a:tc>
                <a:tc>
                  <a:txBody>
                    <a:bodyPr/>
                    <a:lstStyle/>
                    <a:p>
                      <a:pPr algn="ctr"/>
                      <a:r>
                        <a:rPr lang="en-US" dirty="0"/>
                        <a:t>2</a:t>
                      </a:r>
                    </a:p>
                  </a:txBody>
                  <a:tcPr>
                    <a:solidFill>
                      <a:schemeClr val="bg2">
                        <a:lumMod val="25000"/>
                      </a:schemeClr>
                    </a:solidFill>
                  </a:tcPr>
                </a:tc>
                <a:tc>
                  <a:txBody>
                    <a:bodyPr/>
                    <a:lstStyle/>
                    <a:p>
                      <a:pPr algn="ctr"/>
                      <a:r>
                        <a:rPr lang="en-US" dirty="0"/>
                        <a:t>3</a:t>
                      </a:r>
                    </a:p>
                  </a:txBody>
                  <a:tcPr>
                    <a:solidFill>
                      <a:schemeClr val="bg2">
                        <a:lumMod val="50000"/>
                      </a:schemeClr>
                    </a:solidFill>
                  </a:tcPr>
                </a:tc>
                <a:tc>
                  <a:txBody>
                    <a:bodyPr/>
                    <a:lstStyle/>
                    <a:p>
                      <a:pPr algn="ctr"/>
                      <a:r>
                        <a:rPr lang="en-US" dirty="0">
                          <a:solidFill>
                            <a:schemeClr val="tx1"/>
                          </a:solidFill>
                        </a:rPr>
                        <a:t>4</a:t>
                      </a:r>
                    </a:p>
                  </a:txBody>
                  <a:tcPr>
                    <a:solidFill>
                      <a:schemeClr val="bg1">
                        <a:lumMod val="65000"/>
                      </a:schemeClr>
                    </a:solidFill>
                  </a:tcPr>
                </a:tc>
                <a:tc>
                  <a:txBody>
                    <a:bodyPr/>
                    <a:lstStyle/>
                    <a:p>
                      <a:pPr algn="ctr"/>
                      <a:r>
                        <a:rPr lang="en-US" dirty="0">
                          <a:solidFill>
                            <a:schemeClr val="tx1"/>
                          </a:solidFill>
                        </a:rPr>
                        <a:t>5</a:t>
                      </a:r>
                    </a:p>
                  </a:txBody>
                  <a:tcPr>
                    <a:solidFill>
                      <a:schemeClr val="bg1">
                        <a:lumMod val="75000"/>
                      </a:schemeClr>
                    </a:solidFill>
                  </a:tcPr>
                </a:tc>
                <a:tc>
                  <a:txBody>
                    <a:bodyPr/>
                    <a:lstStyle/>
                    <a:p>
                      <a:pPr algn="ctr"/>
                      <a:r>
                        <a:rPr lang="en-US" dirty="0">
                          <a:solidFill>
                            <a:schemeClr val="tx1"/>
                          </a:solidFill>
                        </a:rPr>
                        <a:t>6</a:t>
                      </a:r>
                    </a:p>
                  </a:txBody>
                  <a:tcPr>
                    <a:solidFill>
                      <a:schemeClr val="bg1">
                        <a:lumMod val="85000"/>
                      </a:schemeClr>
                    </a:solidFill>
                  </a:tcPr>
                </a:tc>
                <a:extLst>
                  <a:ext uri="{0D108BD9-81ED-4DB2-BD59-A6C34878D82A}">
                    <a16:rowId xmlns:a16="http://schemas.microsoft.com/office/drawing/2014/main" xmlns="" val="10000"/>
                  </a:ext>
                </a:extLst>
              </a:tr>
            </a:tbl>
          </a:graphicData>
        </a:graphic>
      </p:graphicFrame>
      <p:sp>
        <p:nvSpPr>
          <p:cNvPr id="84" name="Right Arrow 5"/>
          <p:cNvSpPr/>
          <p:nvPr/>
        </p:nvSpPr>
        <p:spPr>
          <a:xfrm>
            <a:off x="5137691" y="3893399"/>
            <a:ext cx="6840000" cy="671584"/>
          </a:xfrm>
          <a:prstGeom prst="rightArrow">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Rounded Rectangle 6"/>
          <p:cNvSpPr/>
          <p:nvPr/>
        </p:nvSpPr>
        <p:spPr>
          <a:xfrm>
            <a:off x="3836019" y="3954229"/>
            <a:ext cx="6164025" cy="519184"/>
          </a:xfrm>
          <a:prstGeom prst="roundRect">
            <a:avLst>
              <a:gd name="adj" fmla="val 9204"/>
            </a:avLst>
          </a:prstGeom>
          <a:noFill/>
          <a:ln>
            <a:noFill/>
          </a:ln>
        </p:spPr>
        <p:style>
          <a:lnRef idx="3">
            <a:schemeClr val="lt1"/>
          </a:lnRef>
          <a:fillRef idx="1">
            <a:schemeClr val="accent4"/>
          </a:fillRef>
          <a:effectRef idx="1">
            <a:schemeClr val="accent4"/>
          </a:effectRef>
          <a:fontRef idx="minor">
            <a:schemeClr val="lt1"/>
          </a:fontRef>
        </p:style>
        <p:txBody>
          <a:bodyPr rtlCol="0" anchor="ctr"/>
          <a:lstStyle/>
          <a:p>
            <a:pPr algn="ctr"/>
            <a:r>
              <a:rPr lang="en-US" sz="1700" b="1" dirty="0">
                <a:solidFill>
                  <a:schemeClr val="tx1"/>
                </a:solidFill>
                <a:latin typeface="Century Gothic" panose="020B0502020202020204" charset="0"/>
              </a:rPr>
              <a:t>Tingkat </a:t>
            </a:r>
            <a:r>
              <a:rPr lang="en-US" sz="1700" b="1" dirty="0" err="1">
                <a:solidFill>
                  <a:schemeClr val="tx1"/>
                </a:solidFill>
                <a:latin typeface="Century Gothic" panose="020B0502020202020204" charset="0"/>
              </a:rPr>
              <a:t>Kesiapterapan</a:t>
            </a:r>
            <a:r>
              <a:rPr lang="en-US" sz="1700" b="1" dirty="0">
                <a:solidFill>
                  <a:schemeClr val="tx1"/>
                </a:solidFill>
                <a:latin typeface="Century Gothic" panose="020B0502020202020204" charset="0"/>
              </a:rPr>
              <a:t> </a:t>
            </a:r>
            <a:r>
              <a:rPr lang="en-US" sz="1700" b="1" dirty="0" err="1">
                <a:solidFill>
                  <a:schemeClr val="tx1"/>
                </a:solidFill>
                <a:latin typeface="Century Gothic" panose="020B0502020202020204" charset="0"/>
              </a:rPr>
              <a:t>Komersial</a:t>
            </a:r>
            <a:endParaRPr lang="en-US" sz="1700" b="1" dirty="0">
              <a:solidFill>
                <a:schemeClr val="tx1"/>
              </a:solidFill>
              <a:latin typeface="Century Gothic" panose="020B0502020202020204" charset="0"/>
            </a:endParaRPr>
          </a:p>
        </p:txBody>
      </p:sp>
      <p:sp>
        <p:nvSpPr>
          <p:cNvPr id="86" name="Rounded Rectangle 8"/>
          <p:cNvSpPr/>
          <p:nvPr/>
        </p:nvSpPr>
        <p:spPr>
          <a:xfrm>
            <a:off x="939569" y="1176960"/>
            <a:ext cx="4107475" cy="324000"/>
          </a:xfrm>
          <a:prstGeom prst="roundRect">
            <a:avLst>
              <a:gd name="adj" fmla="val 10787"/>
            </a:avLst>
          </a:prstGeom>
          <a:solidFill>
            <a:schemeClr val="bg2">
              <a:lumMod val="2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id-ID" dirty="0"/>
              <a:t>Penelitian &amp; Pengembangan</a:t>
            </a:r>
            <a:endParaRPr lang="en-US" dirty="0"/>
          </a:p>
        </p:txBody>
      </p:sp>
      <p:sp>
        <p:nvSpPr>
          <p:cNvPr id="87" name="Rounded Rectangle 9"/>
          <p:cNvSpPr/>
          <p:nvPr/>
        </p:nvSpPr>
        <p:spPr>
          <a:xfrm>
            <a:off x="5137691" y="1176960"/>
            <a:ext cx="3074541" cy="331420"/>
          </a:xfrm>
          <a:prstGeom prst="roundRect">
            <a:avLst>
              <a:gd name="adj" fmla="val 10787"/>
            </a:avLst>
          </a:prstGeom>
          <a:solidFill>
            <a:schemeClr val="bg2">
              <a:lumMod val="50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a:t>Demonstrasi</a:t>
            </a:r>
            <a:endParaRPr lang="en-US" dirty="0"/>
          </a:p>
        </p:txBody>
      </p:sp>
      <p:sp>
        <p:nvSpPr>
          <p:cNvPr id="88" name="Rounded Rectangle 10"/>
          <p:cNvSpPr/>
          <p:nvPr/>
        </p:nvSpPr>
        <p:spPr>
          <a:xfrm>
            <a:off x="8317731" y="1176960"/>
            <a:ext cx="3035558" cy="331420"/>
          </a:xfrm>
          <a:prstGeom prst="roundRect">
            <a:avLst>
              <a:gd name="adj" fmla="val 10787"/>
            </a:avLst>
          </a:prstGeom>
          <a:solidFill>
            <a:schemeClr val="bg2">
              <a:lumMod val="75000"/>
            </a:schemeClr>
          </a:solidFill>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dirty="0" err="1">
                <a:solidFill>
                  <a:schemeClr val="tx1"/>
                </a:solidFill>
              </a:rPr>
              <a:t>Penyebaran</a:t>
            </a:r>
            <a:endParaRPr lang="en-US" dirty="0">
              <a:solidFill>
                <a:schemeClr val="tx1"/>
              </a:solidFill>
            </a:endParaRPr>
          </a:p>
        </p:txBody>
      </p:sp>
      <p:sp>
        <p:nvSpPr>
          <p:cNvPr id="89" name="Rounded Rectangular Callout 16"/>
          <p:cNvSpPr/>
          <p:nvPr/>
        </p:nvSpPr>
        <p:spPr>
          <a:xfrm>
            <a:off x="7253789" y="2658630"/>
            <a:ext cx="958443" cy="567632"/>
          </a:xfrm>
          <a:prstGeom prst="wedgeRoundRectCallout">
            <a:avLst>
              <a:gd name="adj1" fmla="val 49359"/>
              <a:gd name="adj2" fmla="val 99605"/>
              <a:gd name="adj3" fmla="val 16667"/>
            </a:avLst>
          </a:prstGeom>
          <a:solidFill>
            <a:srgbClr val="FBBD1C"/>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en-US" sz="1000" b="1" i="1" dirty="0" err="1">
                <a:solidFill>
                  <a:schemeClr val="tx1"/>
                </a:solidFill>
                <a:latin typeface="Century Gothic" panose="020B0502020202020204" charset="0"/>
              </a:rPr>
              <a:t>Produk</a:t>
            </a:r>
            <a:r>
              <a:rPr lang="en-US" sz="1000" b="1" i="1" dirty="0">
                <a:solidFill>
                  <a:schemeClr val="tx1"/>
                </a:solidFill>
                <a:latin typeface="Century Gothic" panose="020B0502020202020204" charset="0"/>
              </a:rPr>
              <a:t>/ </a:t>
            </a:r>
            <a:r>
              <a:rPr lang="en-US" sz="1000" b="1" i="1" dirty="0" err="1">
                <a:solidFill>
                  <a:schemeClr val="tx1"/>
                </a:solidFill>
                <a:latin typeface="Century Gothic" panose="020B0502020202020204" charset="0"/>
              </a:rPr>
              <a:t>Peluncuran</a:t>
            </a:r>
            <a:r>
              <a:rPr lang="en-US" sz="1000" b="1" i="1" dirty="0">
                <a:solidFill>
                  <a:schemeClr val="tx1"/>
                </a:solidFill>
                <a:latin typeface="Century Gothic" panose="020B0502020202020204" charset="0"/>
              </a:rPr>
              <a:t> </a:t>
            </a:r>
            <a:r>
              <a:rPr lang="en-US" sz="1000" b="1" i="1" dirty="0" err="1">
                <a:solidFill>
                  <a:schemeClr val="tx1"/>
                </a:solidFill>
                <a:latin typeface="Century Gothic" panose="020B0502020202020204" charset="0"/>
              </a:rPr>
              <a:t>Teknologi</a:t>
            </a:r>
            <a:endParaRPr lang="en-US" sz="1000" b="1" i="1" dirty="0">
              <a:solidFill>
                <a:schemeClr val="tx1"/>
              </a:solidFill>
              <a:latin typeface="Century Gothic" panose="020B0502020202020204" charset="0"/>
            </a:endParaRPr>
          </a:p>
        </p:txBody>
      </p:sp>
      <p:sp>
        <p:nvSpPr>
          <p:cNvPr id="90" name="Rounded Rectangular Callout 17"/>
          <p:cNvSpPr/>
          <p:nvPr/>
        </p:nvSpPr>
        <p:spPr>
          <a:xfrm>
            <a:off x="8342695" y="2662558"/>
            <a:ext cx="1426418" cy="574014"/>
          </a:xfrm>
          <a:prstGeom prst="wedgeRoundRectCallout">
            <a:avLst>
              <a:gd name="adj1" fmla="val 16171"/>
              <a:gd name="adj2" fmla="val 100478"/>
              <a:gd name="adj3" fmla="val 16667"/>
            </a:avLst>
          </a:prstGeom>
          <a:solidFill>
            <a:schemeClr val="accent4">
              <a:lumMod val="75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en-US" sz="1000" b="1" i="1" dirty="0" err="1">
                <a:latin typeface="Century Gothic" panose="020B0502020202020204" charset="0"/>
              </a:rPr>
              <a:t>Sukses</a:t>
            </a:r>
            <a:r>
              <a:rPr lang="en-US" sz="1000" b="1" i="1" dirty="0">
                <a:latin typeface="Century Gothic" panose="020B0502020202020204" charset="0"/>
              </a:rPr>
              <a:t> </a:t>
            </a:r>
            <a:r>
              <a:rPr lang="en-US" sz="1000" b="1" i="1" dirty="0" err="1">
                <a:latin typeface="Century Gothic" panose="020B0502020202020204" charset="0"/>
              </a:rPr>
              <a:t>sebagai</a:t>
            </a:r>
            <a:r>
              <a:rPr lang="en-US" sz="1000" b="1" i="1" dirty="0">
                <a:latin typeface="Century Gothic" panose="020B0502020202020204" charset="0"/>
              </a:rPr>
              <a:t> </a:t>
            </a:r>
            <a:r>
              <a:rPr lang="en-US" sz="1000" b="1" i="1" dirty="0" err="1">
                <a:latin typeface="Century Gothic" panose="020B0502020202020204" charset="0"/>
              </a:rPr>
              <a:t>Produk</a:t>
            </a:r>
            <a:r>
              <a:rPr lang="en-US" sz="1000" b="1" i="1" dirty="0">
                <a:latin typeface="Century Gothic" panose="020B0502020202020204" charset="0"/>
              </a:rPr>
              <a:t> </a:t>
            </a:r>
            <a:r>
              <a:rPr lang="en-US" sz="1000" b="1" i="1" dirty="0" err="1">
                <a:latin typeface="Century Gothic" panose="020B0502020202020204" charset="0"/>
              </a:rPr>
              <a:t>Baru</a:t>
            </a:r>
            <a:endParaRPr lang="en-US" sz="1000" b="1" i="1" dirty="0">
              <a:latin typeface="Century Gothic" panose="020B0502020202020204" charset="0"/>
            </a:endParaRPr>
          </a:p>
        </p:txBody>
      </p:sp>
      <p:cxnSp>
        <p:nvCxnSpPr>
          <p:cNvPr id="91" name="Straight Connector 90"/>
          <p:cNvCxnSpPr/>
          <p:nvPr/>
        </p:nvCxnSpPr>
        <p:spPr>
          <a:xfrm flipV="1">
            <a:off x="330447" y="4502874"/>
            <a:ext cx="11377033" cy="585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2" name="Pentagon 21"/>
          <p:cNvSpPr/>
          <p:nvPr/>
        </p:nvSpPr>
        <p:spPr>
          <a:xfrm>
            <a:off x="924526" y="5860940"/>
            <a:ext cx="6386414" cy="272926"/>
          </a:xfrm>
          <a:prstGeom prst="homePlat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i="1" dirty="0">
              <a:solidFill>
                <a:schemeClr val="tx1"/>
              </a:solidFill>
            </a:endParaRPr>
          </a:p>
          <a:p>
            <a:pPr algn="ctr"/>
            <a:endParaRPr lang="en-US" sz="1000" b="1" i="1" dirty="0">
              <a:solidFill>
                <a:schemeClr val="tx1"/>
              </a:solidFill>
            </a:endParaRPr>
          </a:p>
          <a:p>
            <a:pPr algn="ctr"/>
            <a:r>
              <a:rPr lang="en-US" sz="1600" b="1" i="1" dirty="0" err="1">
                <a:solidFill>
                  <a:schemeClr val="tx1"/>
                </a:solidFill>
              </a:rPr>
              <a:t>Investasi</a:t>
            </a:r>
            <a:r>
              <a:rPr lang="en-US" sz="1600" b="1" i="1" dirty="0">
                <a:solidFill>
                  <a:schemeClr val="tx1"/>
                </a:solidFill>
              </a:rPr>
              <a:t> </a:t>
            </a:r>
            <a:r>
              <a:rPr lang="en-US" sz="1600" b="1" i="1" dirty="0" err="1">
                <a:solidFill>
                  <a:schemeClr val="tx1"/>
                </a:solidFill>
              </a:rPr>
              <a:t>Publik</a:t>
            </a:r>
            <a:r>
              <a:rPr lang="en-US" sz="1600" b="1" i="1" dirty="0">
                <a:solidFill>
                  <a:schemeClr val="tx1"/>
                </a:solidFill>
              </a:rPr>
              <a:t>/</a:t>
            </a:r>
            <a:r>
              <a:rPr lang="en-US" sz="1600" b="1" i="1" dirty="0" err="1">
                <a:solidFill>
                  <a:schemeClr val="tx1"/>
                </a:solidFill>
              </a:rPr>
              <a:t>Pemerintah</a:t>
            </a:r>
            <a:endParaRPr lang="en-US" sz="1600" b="1" i="1" dirty="0">
              <a:solidFill>
                <a:schemeClr val="tx1"/>
              </a:solidFill>
            </a:endParaRPr>
          </a:p>
          <a:p>
            <a:pPr algn="ctr"/>
            <a:endParaRPr lang="en-US" sz="3200" b="1" dirty="0">
              <a:solidFill>
                <a:schemeClr val="tx1"/>
              </a:solidFill>
            </a:endParaRPr>
          </a:p>
        </p:txBody>
      </p:sp>
      <p:sp>
        <p:nvSpPr>
          <p:cNvPr id="93" name="Chevron 22"/>
          <p:cNvSpPr/>
          <p:nvPr/>
        </p:nvSpPr>
        <p:spPr>
          <a:xfrm>
            <a:off x="10000045" y="5860939"/>
            <a:ext cx="1756801" cy="256502"/>
          </a:xfrm>
          <a:prstGeom prst="chevron">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a:solidFill>
                  <a:schemeClr val="tx1"/>
                </a:solidFill>
              </a:rPr>
              <a:t>Bankable</a:t>
            </a:r>
            <a:endParaRPr lang="en-US" sz="1600" b="1" dirty="0">
              <a:solidFill>
                <a:schemeClr val="tx1"/>
              </a:solidFill>
            </a:endParaRPr>
          </a:p>
        </p:txBody>
      </p:sp>
      <p:sp>
        <p:nvSpPr>
          <p:cNvPr id="94" name="Chevron 23"/>
          <p:cNvSpPr/>
          <p:nvPr/>
        </p:nvSpPr>
        <p:spPr>
          <a:xfrm>
            <a:off x="7257074" y="5860937"/>
            <a:ext cx="2793696" cy="256504"/>
          </a:xfrm>
          <a:prstGeom prst="chevron">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i="1" dirty="0" err="1">
                <a:solidFill>
                  <a:schemeClr val="tx1"/>
                </a:solidFill>
              </a:rPr>
              <a:t>Investasi</a:t>
            </a:r>
            <a:r>
              <a:rPr lang="en-US" sz="1600" b="1" i="1" dirty="0">
                <a:solidFill>
                  <a:schemeClr val="tx1"/>
                </a:solidFill>
              </a:rPr>
              <a:t> </a:t>
            </a:r>
            <a:r>
              <a:rPr lang="en-US" sz="1600" b="1" i="1" dirty="0" err="1">
                <a:solidFill>
                  <a:schemeClr val="tx1"/>
                </a:solidFill>
              </a:rPr>
              <a:t>Swasta</a:t>
            </a:r>
            <a:endParaRPr lang="en-US" sz="1600" b="1" dirty="0">
              <a:solidFill>
                <a:schemeClr val="tx1"/>
              </a:solidFill>
            </a:endParaRPr>
          </a:p>
        </p:txBody>
      </p:sp>
      <p:sp>
        <p:nvSpPr>
          <p:cNvPr id="95" name="Rectangle 94"/>
          <p:cNvSpPr/>
          <p:nvPr/>
        </p:nvSpPr>
        <p:spPr>
          <a:xfrm>
            <a:off x="924526" y="4576821"/>
            <a:ext cx="7305073" cy="314156"/>
          </a:xfrm>
          <a:prstGeom prst="rect">
            <a:avLst/>
          </a:prstGeom>
          <a:solidFill>
            <a:schemeClr val="accent1">
              <a:lumMod val="75000"/>
            </a:schemeClr>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1600" b="1" dirty="0">
                <a:solidFill>
                  <a:schemeClr val="tx1"/>
                </a:solidFill>
                <a:latin typeface="Century Gothic" panose="020B0502020202020204" charset="0"/>
              </a:rPr>
              <a:t>KEMRISTEKDIKTI [PT/BPPT]</a:t>
            </a:r>
          </a:p>
        </p:txBody>
      </p:sp>
      <p:sp>
        <p:nvSpPr>
          <p:cNvPr id="96" name="TextBox 95"/>
          <p:cNvSpPr txBox="1"/>
          <p:nvPr/>
        </p:nvSpPr>
        <p:spPr>
          <a:xfrm rot="16200000">
            <a:off x="-192109" y="5071667"/>
            <a:ext cx="1568332" cy="523220"/>
          </a:xfrm>
          <a:prstGeom prst="rect">
            <a:avLst/>
          </a:prstGeom>
          <a:solidFill>
            <a:schemeClr val="tx1">
              <a:lumMod val="85000"/>
              <a:lumOff val="15000"/>
            </a:schemeClr>
          </a:solidFill>
        </p:spPr>
        <p:txBody>
          <a:bodyPr wrap="square" rtlCol="0">
            <a:spAutoFit/>
          </a:bodyPr>
          <a:lstStyle/>
          <a:p>
            <a:pPr algn="ctr"/>
            <a:r>
              <a:rPr lang="en-US" sz="1400" dirty="0">
                <a:solidFill>
                  <a:schemeClr val="bg1"/>
                </a:solidFill>
              </a:rPr>
              <a:t>Dana </a:t>
            </a:r>
            <a:r>
              <a:rPr lang="en-US" sz="1400" dirty="0" err="1">
                <a:solidFill>
                  <a:schemeClr val="bg1"/>
                </a:solidFill>
              </a:rPr>
              <a:t>Riset</a:t>
            </a:r>
            <a:r>
              <a:rPr lang="en-US" sz="1400" dirty="0">
                <a:solidFill>
                  <a:schemeClr val="bg1"/>
                </a:solidFill>
              </a:rPr>
              <a:t>/</a:t>
            </a:r>
            <a:r>
              <a:rPr lang="en-US" sz="1400" dirty="0" err="1">
                <a:solidFill>
                  <a:schemeClr val="bg1"/>
                </a:solidFill>
              </a:rPr>
              <a:t>Investasi</a:t>
            </a:r>
            <a:endParaRPr lang="en-US" sz="1400" dirty="0">
              <a:solidFill>
                <a:schemeClr val="bg1"/>
              </a:solidFill>
            </a:endParaRPr>
          </a:p>
        </p:txBody>
      </p:sp>
      <p:sp>
        <p:nvSpPr>
          <p:cNvPr id="97" name="TextBox 96"/>
          <p:cNvSpPr txBox="1"/>
          <p:nvPr/>
        </p:nvSpPr>
        <p:spPr>
          <a:xfrm rot="16200000">
            <a:off x="-879962" y="2826094"/>
            <a:ext cx="2958046" cy="307777"/>
          </a:xfrm>
          <a:prstGeom prst="rect">
            <a:avLst/>
          </a:prstGeom>
          <a:solidFill>
            <a:schemeClr val="tx1">
              <a:lumMod val="85000"/>
              <a:lumOff val="15000"/>
            </a:schemeClr>
          </a:solidFill>
        </p:spPr>
        <p:txBody>
          <a:bodyPr wrap="square" rtlCol="0">
            <a:spAutoFit/>
          </a:bodyPr>
          <a:lstStyle/>
          <a:p>
            <a:pPr algn="ctr"/>
            <a:r>
              <a:rPr lang="id-ID" sz="1400" dirty="0" err="1">
                <a:solidFill>
                  <a:schemeClr val="bg1"/>
                </a:solidFill>
              </a:rPr>
              <a:t>Kesiapan</a:t>
            </a:r>
            <a:r>
              <a:rPr lang="id-ID" sz="1400" dirty="0">
                <a:solidFill>
                  <a:schemeClr val="bg1"/>
                </a:solidFill>
              </a:rPr>
              <a:t> Teknologi &amp; Komersial</a:t>
            </a:r>
            <a:endParaRPr lang="en-US" sz="1400" dirty="0">
              <a:solidFill>
                <a:schemeClr val="bg1"/>
              </a:solidFill>
            </a:endParaRPr>
          </a:p>
        </p:txBody>
      </p:sp>
      <p:sp>
        <p:nvSpPr>
          <p:cNvPr id="98" name="TextBox 97"/>
          <p:cNvSpPr txBox="1"/>
          <p:nvPr/>
        </p:nvSpPr>
        <p:spPr>
          <a:xfrm>
            <a:off x="7743119" y="809951"/>
            <a:ext cx="1046751" cy="215444"/>
          </a:xfrm>
          <a:prstGeom prst="rect">
            <a:avLst/>
          </a:prstGeom>
          <a:noFill/>
        </p:spPr>
        <p:txBody>
          <a:bodyPr wrap="square" rtlCol="0">
            <a:spAutoFit/>
          </a:bodyPr>
          <a:lstStyle/>
          <a:p>
            <a:pPr algn="ctr"/>
            <a:r>
              <a:rPr lang="en-US" sz="800" i="1" dirty="0" err="1"/>
              <a:t>Pendapatan</a:t>
            </a:r>
            <a:r>
              <a:rPr lang="en-US" sz="800" i="1" dirty="0"/>
              <a:t>/</a:t>
            </a:r>
            <a:r>
              <a:rPr lang="en-US" sz="800" i="1" dirty="0" err="1"/>
              <a:t>Biaya</a:t>
            </a:r>
            <a:endParaRPr lang="en-US" sz="800" i="1" dirty="0"/>
          </a:p>
        </p:txBody>
      </p:sp>
      <p:sp>
        <p:nvSpPr>
          <p:cNvPr id="99" name="TextBox 98"/>
          <p:cNvSpPr txBox="1"/>
          <p:nvPr/>
        </p:nvSpPr>
        <p:spPr>
          <a:xfrm>
            <a:off x="11337430" y="4503608"/>
            <a:ext cx="461986" cy="215444"/>
          </a:xfrm>
          <a:prstGeom prst="rect">
            <a:avLst/>
          </a:prstGeom>
          <a:noFill/>
        </p:spPr>
        <p:txBody>
          <a:bodyPr wrap="none" rtlCol="0">
            <a:spAutoFit/>
          </a:bodyPr>
          <a:lstStyle/>
          <a:p>
            <a:pPr algn="ctr"/>
            <a:r>
              <a:rPr lang="en-US" sz="800" i="1" dirty="0" err="1"/>
              <a:t>Waktu</a:t>
            </a:r>
            <a:endParaRPr lang="en-US" sz="800" i="1" dirty="0"/>
          </a:p>
        </p:txBody>
      </p:sp>
      <p:sp>
        <p:nvSpPr>
          <p:cNvPr id="100" name="Rounded Rectangular Callout 29"/>
          <p:cNvSpPr/>
          <p:nvPr/>
        </p:nvSpPr>
        <p:spPr>
          <a:xfrm>
            <a:off x="9845312" y="2658629"/>
            <a:ext cx="1577949" cy="559043"/>
          </a:xfrm>
          <a:prstGeom prst="wedgeRoundRectCallout">
            <a:avLst>
              <a:gd name="adj1" fmla="val -18129"/>
              <a:gd name="adj2" fmla="val 104986"/>
              <a:gd name="adj3" fmla="val 16667"/>
            </a:avLst>
          </a:prstGeom>
          <a:solidFill>
            <a:schemeClr val="accent4">
              <a:lumMod val="50000"/>
            </a:schemeClr>
          </a:solidFill>
          <a:ln>
            <a:noFill/>
          </a:ln>
        </p:spPr>
        <p:style>
          <a:lnRef idx="1">
            <a:schemeClr val="dk1"/>
          </a:lnRef>
          <a:fillRef idx="3">
            <a:schemeClr val="dk1"/>
          </a:fillRef>
          <a:effectRef idx="2">
            <a:schemeClr val="dk1"/>
          </a:effectRef>
          <a:fontRef idx="minor">
            <a:schemeClr val="lt1"/>
          </a:fontRef>
        </p:style>
        <p:txBody>
          <a:bodyPr rtlCol="0" anchor="ctr"/>
          <a:lstStyle/>
          <a:p>
            <a:pPr algn="ctr"/>
            <a:r>
              <a:rPr lang="en-US" sz="1000" b="1" i="1" dirty="0" err="1">
                <a:latin typeface="Century Gothic" panose="020B0502020202020204" charset="0"/>
              </a:rPr>
              <a:t>Keberhasilan</a:t>
            </a:r>
            <a:r>
              <a:rPr lang="en-US" sz="1000" b="1" i="1" dirty="0">
                <a:latin typeface="Century Gothic" panose="020B0502020202020204" charset="0"/>
              </a:rPr>
              <a:t> </a:t>
            </a:r>
            <a:r>
              <a:rPr lang="en-US" sz="1000" b="1" i="1" dirty="0" err="1">
                <a:latin typeface="Century Gothic" panose="020B0502020202020204" charset="0"/>
              </a:rPr>
              <a:t>sebagai</a:t>
            </a:r>
            <a:r>
              <a:rPr lang="en-US" sz="1000" b="1" i="1" dirty="0">
                <a:latin typeface="Century Gothic" panose="020B0502020202020204" charset="0"/>
              </a:rPr>
              <a:t> </a:t>
            </a:r>
            <a:r>
              <a:rPr lang="en-US" sz="1000" b="1" i="1" dirty="0" err="1">
                <a:latin typeface="Century Gothic" panose="020B0502020202020204" charset="0"/>
              </a:rPr>
              <a:t>Bisnis</a:t>
            </a:r>
            <a:endParaRPr lang="en-US" sz="1000" b="1" i="1" dirty="0">
              <a:latin typeface="Century Gothic" panose="020B0502020202020204" charset="0"/>
            </a:endParaRPr>
          </a:p>
        </p:txBody>
      </p:sp>
      <p:sp>
        <p:nvSpPr>
          <p:cNvPr id="101" name="Rectangle 100"/>
          <p:cNvSpPr/>
          <p:nvPr/>
        </p:nvSpPr>
        <p:spPr>
          <a:xfrm>
            <a:off x="924526" y="5548725"/>
            <a:ext cx="3519947" cy="277693"/>
          </a:xfrm>
          <a:prstGeom prst="rect">
            <a:avLst/>
          </a:prstGeom>
          <a:solidFill>
            <a:schemeClr val="accent5">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err="1">
                <a:solidFill>
                  <a:schemeClr val="tx1"/>
                </a:solidFill>
                <a:latin typeface="Century Gothic" panose="020B0502020202020204" charset="0"/>
              </a:rPr>
              <a:t>Balitbang</a:t>
            </a:r>
            <a:r>
              <a:rPr lang="en-US" sz="1600" b="1" dirty="0">
                <a:solidFill>
                  <a:schemeClr val="tx1"/>
                </a:solidFill>
                <a:latin typeface="Century Gothic" panose="020B0502020202020204" charset="0"/>
              </a:rPr>
              <a:t> KL/</a:t>
            </a:r>
            <a:r>
              <a:rPr lang="en-US" sz="1600" b="1" dirty="0" err="1">
                <a:solidFill>
                  <a:schemeClr val="tx1"/>
                </a:solidFill>
                <a:latin typeface="Century Gothic" panose="020B0502020202020204" charset="0"/>
              </a:rPr>
              <a:t>Pemda</a:t>
            </a:r>
            <a:endParaRPr lang="en-US" sz="1600" b="1" dirty="0">
              <a:solidFill>
                <a:schemeClr val="tx1"/>
              </a:solidFill>
              <a:latin typeface="Century Gothic" panose="020B0502020202020204" charset="0"/>
            </a:endParaRPr>
          </a:p>
        </p:txBody>
      </p:sp>
      <p:pic>
        <p:nvPicPr>
          <p:cNvPr id="102" name="Picture 101"/>
          <p:cNvPicPr>
            <a:picLocks noChangeAspect="1"/>
          </p:cNvPicPr>
          <p:nvPr/>
        </p:nvPicPr>
        <p:blipFill>
          <a:blip r:embed="rId2" cstate="print">
            <a:extLst>
              <a:ext uri="{BEBA8EAE-BF5A-486C-A8C5-ECC9F3942E4B}">
                <a14:imgProps xmlns:a14="http://schemas.microsoft.com/office/drawing/2010/main">
                  <a14:imgLayer r:embed="rId3">
                    <a14:imgEffect>
                      <a14:saturation sat="400000"/>
                    </a14:imgEffect>
                  </a14:imgLayer>
                </a14:imgProps>
              </a:ext>
              <a:ext uri="{28A0092B-C50C-407E-A947-70E740481C1C}">
                <a14:useLocalDpi xmlns:a14="http://schemas.microsoft.com/office/drawing/2010/main" val="0"/>
              </a:ext>
            </a:extLst>
          </a:blip>
          <a:stretch>
            <a:fillRect/>
          </a:stretch>
        </p:blipFill>
        <p:spPr>
          <a:xfrm>
            <a:off x="8210629" y="5011271"/>
            <a:ext cx="1942662" cy="772772"/>
          </a:xfrm>
          <a:prstGeom prst="rect">
            <a:avLst/>
          </a:prstGeom>
        </p:spPr>
      </p:pic>
      <p:pic>
        <p:nvPicPr>
          <p:cNvPr id="103" name="Picture 10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0679" y="4608851"/>
            <a:ext cx="1756801" cy="1205410"/>
          </a:xfrm>
          <a:prstGeom prst="rect">
            <a:avLst/>
          </a:prstGeom>
        </p:spPr>
      </p:pic>
      <p:sp>
        <p:nvSpPr>
          <p:cNvPr id="104" name="Rectangle 103"/>
          <p:cNvSpPr/>
          <p:nvPr/>
        </p:nvSpPr>
        <p:spPr>
          <a:xfrm>
            <a:off x="925317" y="5231039"/>
            <a:ext cx="3519946" cy="281986"/>
          </a:xfrm>
          <a:prstGeom prst="rect">
            <a:avLst/>
          </a:prstGeom>
          <a:solidFill>
            <a:schemeClr val="accent2"/>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a:solidFill>
                  <a:schemeClr val="tx1"/>
                </a:solidFill>
                <a:latin typeface="Century Gothic" panose="020B0502020202020204" charset="0"/>
              </a:rPr>
              <a:t>DIPI</a:t>
            </a:r>
          </a:p>
        </p:txBody>
      </p:sp>
      <p:sp>
        <p:nvSpPr>
          <p:cNvPr id="105" name="Rectangle 104"/>
          <p:cNvSpPr/>
          <p:nvPr/>
        </p:nvSpPr>
        <p:spPr>
          <a:xfrm>
            <a:off x="912898" y="4911920"/>
            <a:ext cx="4196831" cy="277693"/>
          </a:xfrm>
          <a:prstGeom prst="rect">
            <a:avLst/>
          </a:prstGeom>
          <a:solidFill>
            <a:schemeClr val="accent6">
              <a:lumMod val="60000"/>
              <a:lumOff val="40000"/>
            </a:schemeClr>
          </a:solidFill>
          <a:ln>
            <a:noFill/>
          </a:ln>
        </p:spPr>
        <p:style>
          <a:lnRef idx="3">
            <a:schemeClr val="lt1"/>
          </a:lnRef>
          <a:fillRef idx="1">
            <a:schemeClr val="accent2"/>
          </a:fillRef>
          <a:effectRef idx="1">
            <a:schemeClr val="accent2"/>
          </a:effectRef>
          <a:fontRef idx="minor">
            <a:schemeClr val="lt1"/>
          </a:fontRef>
        </p:style>
        <p:txBody>
          <a:bodyPr rtlCol="0" anchor="ctr"/>
          <a:lstStyle/>
          <a:p>
            <a:pPr algn="ctr"/>
            <a:r>
              <a:rPr lang="en-US" sz="1600" b="1" dirty="0">
                <a:solidFill>
                  <a:schemeClr val="tx1"/>
                </a:solidFill>
                <a:latin typeface="Century Gothic" panose="020B0502020202020204" charset="0"/>
              </a:rPr>
              <a:t>LIPI </a:t>
            </a:r>
          </a:p>
        </p:txBody>
      </p:sp>
      <p:sp>
        <p:nvSpPr>
          <p:cNvPr id="106" name="TextBox 105"/>
          <p:cNvSpPr txBox="1"/>
          <p:nvPr/>
        </p:nvSpPr>
        <p:spPr>
          <a:xfrm>
            <a:off x="231535" y="6117150"/>
            <a:ext cx="5959930" cy="246221"/>
          </a:xfrm>
          <a:prstGeom prst="rect">
            <a:avLst/>
          </a:prstGeom>
          <a:noFill/>
        </p:spPr>
        <p:txBody>
          <a:bodyPr wrap="square" rtlCol="0">
            <a:spAutoFit/>
          </a:bodyPr>
          <a:lstStyle/>
          <a:p>
            <a:r>
              <a:rPr lang="en-US" sz="1000" i="1" dirty="0" err="1">
                <a:latin typeface="Segoe UI" panose="020B0502040204020203" pitchFamily="34" charset="0"/>
                <a:cs typeface="Segoe UI" panose="020B0502040204020203" pitchFamily="34" charset="0"/>
              </a:rPr>
              <a:t>Sumber</a:t>
            </a:r>
            <a:r>
              <a:rPr lang="en-US" sz="1000" i="1" dirty="0">
                <a:latin typeface="Segoe UI" panose="020B0502040204020203" pitchFamily="34" charset="0"/>
                <a:cs typeface="Segoe UI" panose="020B0502040204020203" pitchFamily="34" charset="0"/>
              </a:rPr>
              <a:t> : </a:t>
            </a:r>
            <a:r>
              <a:rPr lang="en-US" sz="1000" i="1" dirty="0" err="1">
                <a:latin typeface="Segoe UI" panose="020B0502040204020203" pitchFamily="34" charset="0"/>
                <a:cs typeface="Segoe UI" panose="020B0502040204020203" pitchFamily="34" charset="0"/>
              </a:rPr>
              <a:t>Kemenristekdikti</a:t>
            </a:r>
            <a:r>
              <a:rPr lang="en-US" sz="1000" i="1" dirty="0">
                <a:latin typeface="Segoe UI" panose="020B0502040204020203" pitchFamily="34" charset="0"/>
                <a:cs typeface="Segoe UI" panose="020B0502040204020203" pitchFamily="34" charset="0"/>
              </a:rPr>
              <a:t>, 2017 dan Australian Renewable Energy Agency, 2014, </a:t>
            </a:r>
            <a:r>
              <a:rPr lang="en-US" sz="1000" i="1" dirty="0" err="1">
                <a:latin typeface="Segoe UI" panose="020B0502040204020203" pitchFamily="34" charset="0"/>
                <a:cs typeface="Segoe UI" panose="020B0502040204020203" pitchFamily="34" charset="0"/>
              </a:rPr>
              <a:t>diolah</a:t>
            </a:r>
            <a:r>
              <a:rPr lang="en-US" sz="1000" i="1" dirty="0">
                <a:latin typeface="Segoe UI" panose="020B0502040204020203" pitchFamily="34" charset="0"/>
                <a:cs typeface="Segoe UI" panose="020B0502040204020203" pitchFamily="34" charset="0"/>
              </a:rPr>
              <a:t>.</a:t>
            </a:r>
          </a:p>
        </p:txBody>
      </p:sp>
      <p:sp>
        <p:nvSpPr>
          <p:cNvPr id="107" name="Rectangle 106"/>
          <p:cNvSpPr/>
          <p:nvPr/>
        </p:nvSpPr>
        <p:spPr>
          <a:xfrm>
            <a:off x="4463523" y="5216817"/>
            <a:ext cx="3763679" cy="609601"/>
          </a:xfrm>
          <a:prstGeom prst="rect">
            <a:avLst/>
          </a:prstGeom>
          <a:solidFill>
            <a:srgbClr val="FFC000"/>
          </a:solidFill>
          <a:ln>
            <a:no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2400" b="1" dirty="0">
                <a:solidFill>
                  <a:sysClr val="windowText" lastClr="000000"/>
                </a:solidFill>
                <a:latin typeface="Century Gothic" panose="020B0502020202020204" charset="0"/>
              </a:rPr>
              <a:t>L P D P</a:t>
            </a:r>
            <a:endParaRPr lang="en-US" sz="1600" b="1" dirty="0">
              <a:solidFill>
                <a:sysClr val="windowText" lastClr="000000"/>
              </a:solidFill>
              <a:latin typeface="Century Gothic" panose="020B0502020202020204" charset="0"/>
            </a:endParaRPr>
          </a:p>
        </p:txBody>
      </p:sp>
      <p:sp>
        <p:nvSpPr>
          <p:cNvPr id="108" name="Rounded Rectangular Callout 16"/>
          <p:cNvSpPr/>
          <p:nvPr/>
        </p:nvSpPr>
        <p:spPr>
          <a:xfrm>
            <a:off x="939569" y="1544829"/>
            <a:ext cx="3376574" cy="755882"/>
          </a:xfrm>
          <a:prstGeom prst="wedgeRoundRectCallout">
            <a:avLst>
              <a:gd name="adj1" fmla="val 50167"/>
              <a:gd name="adj2" fmla="val 62103"/>
              <a:gd name="adj3" fmla="val 16667"/>
            </a:avLst>
          </a:prstGeom>
          <a:solidFill>
            <a:srgbClr val="FBBD1C"/>
          </a:solidFill>
          <a:ln>
            <a:noFill/>
          </a:ln>
        </p:spPr>
        <p:style>
          <a:lnRef idx="1">
            <a:schemeClr val="dk1"/>
          </a:lnRef>
          <a:fillRef idx="3">
            <a:schemeClr val="dk1"/>
          </a:fillRef>
          <a:effectRef idx="2">
            <a:schemeClr val="dk1"/>
          </a:effectRef>
          <a:fontRef idx="minor">
            <a:schemeClr val="lt1"/>
          </a:fontRef>
        </p:style>
        <p:txBody>
          <a:bodyPr rtlCol="0" anchor="ctr"/>
          <a:lstStyle/>
          <a:p>
            <a:r>
              <a:rPr lang="en-US" sz="750" b="1" i="1" u="sng" dirty="0">
                <a:solidFill>
                  <a:schemeClr val="tx1"/>
                </a:solidFill>
                <a:latin typeface="Century Gothic" panose="020B0502020202020204" charset="0"/>
              </a:rPr>
              <a:t>Entry Level:</a:t>
            </a:r>
          </a:p>
          <a:p>
            <a:pPr marL="171450" indent="-171450">
              <a:buFont typeface="Wingdings" panose="05000000000000000000" pitchFamily="2" charset="2"/>
              <a:buChar char="§"/>
            </a:pPr>
            <a:r>
              <a:rPr lang="en-US" sz="900" b="1" i="1" dirty="0">
                <a:solidFill>
                  <a:schemeClr val="tx1"/>
                </a:solidFill>
                <a:latin typeface="Century Gothic" panose="020B0502020202020204" charset="0"/>
              </a:rPr>
              <a:t>RISPRO-</a:t>
            </a:r>
            <a:r>
              <a:rPr lang="en-US" sz="900" b="1" i="1" dirty="0" err="1">
                <a:solidFill>
                  <a:schemeClr val="tx1"/>
                </a:solidFill>
                <a:latin typeface="Century Gothic" panose="020B0502020202020204" charset="0"/>
              </a:rPr>
              <a:t>Komersial</a:t>
            </a:r>
            <a:r>
              <a:rPr lang="en-US" sz="900" b="1" i="1" dirty="0">
                <a:solidFill>
                  <a:schemeClr val="tx1"/>
                </a:solidFill>
                <a:latin typeface="Century Gothic" panose="020B0502020202020204" charset="0"/>
              </a:rPr>
              <a:t> </a:t>
            </a:r>
            <a:r>
              <a:rPr lang="en-US" sz="900" b="1" i="1" dirty="0">
                <a:solidFill>
                  <a:schemeClr val="tx1"/>
                </a:solidFill>
                <a:latin typeface="Century Gothic" panose="020B0502020202020204" charset="0"/>
                <a:sym typeface="Wingdings" panose="05000000000000000000" pitchFamily="2" charset="2"/>
              </a:rPr>
              <a:t> </a:t>
            </a:r>
            <a:r>
              <a:rPr lang="id-ID" sz="900" b="1" dirty="0">
                <a:solidFill>
                  <a:schemeClr val="tx1"/>
                </a:solidFill>
              </a:rPr>
              <a:t>Validasi Teknologi di Lingkungan Lab &amp; Relevan</a:t>
            </a:r>
            <a:endParaRPr lang="en-US" sz="900" b="1" i="1" dirty="0">
              <a:solidFill>
                <a:schemeClr val="tx1"/>
              </a:solidFill>
              <a:latin typeface="Century Gothic" panose="020B0502020202020204" charset="0"/>
            </a:endParaRPr>
          </a:p>
          <a:p>
            <a:pPr marL="171450" indent="-171450">
              <a:buFont typeface="Wingdings" panose="05000000000000000000" pitchFamily="2" charset="2"/>
              <a:buChar char="§"/>
            </a:pPr>
            <a:r>
              <a:rPr lang="en-US" sz="900" b="1" i="1" dirty="0">
                <a:solidFill>
                  <a:schemeClr val="tx1"/>
                </a:solidFill>
                <a:latin typeface="Century Gothic" panose="020B0502020202020204" charset="0"/>
              </a:rPr>
              <a:t>RISPRO-</a:t>
            </a:r>
            <a:r>
              <a:rPr lang="en-US" sz="900" b="1" i="1" dirty="0" err="1">
                <a:solidFill>
                  <a:schemeClr val="tx1"/>
                </a:solidFill>
                <a:latin typeface="Century Gothic" panose="020B0502020202020204" charset="0"/>
              </a:rPr>
              <a:t>Implementatif</a:t>
            </a:r>
            <a:r>
              <a:rPr lang="en-US" sz="900" b="1" i="1" dirty="0">
                <a:solidFill>
                  <a:schemeClr val="tx1"/>
                </a:solidFill>
                <a:latin typeface="Century Gothic" panose="020B0502020202020204" charset="0"/>
              </a:rPr>
              <a:t> </a:t>
            </a:r>
            <a:r>
              <a:rPr lang="en-US" sz="900" b="1" i="1" dirty="0">
                <a:solidFill>
                  <a:schemeClr val="tx1"/>
                </a:solidFill>
                <a:latin typeface="Century Gothic" panose="020B0502020202020204" charset="0"/>
                <a:sym typeface="Wingdings" panose="05000000000000000000" pitchFamily="2" charset="2"/>
              </a:rPr>
              <a:t> </a:t>
            </a:r>
            <a:r>
              <a:rPr lang="en-US" sz="900" b="1" i="1" dirty="0" err="1">
                <a:solidFill>
                  <a:schemeClr val="tx1"/>
                </a:solidFill>
                <a:latin typeface="Century Gothic" panose="020B0502020202020204" charset="0"/>
              </a:rPr>
              <a:t>pengujian</a:t>
            </a:r>
            <a:r>
              <a:rPr lang="en-US" sz="900" b="1" i="1" dirty="0">
                <a:solidFill>
                  <a:schemeClr val="tx1"/>
                </a:solidFill>
                <a:latin typeface="Century Gothic" panose="020B0502020202020204" charset="0"/>
              </a:rPr>
              <a:t>/</a:t>
            </a:r>
            <a:r>
              <a:rPr lang="en-US" sz="900" b="1" i="1" dirty="0" err="1">
                <a:solidFill>
                  <a:schemeClr val="tx1"/>
                </a:solidFill>
                <a:latin typeface="Century Gothic" panose="020B0502020202020204" charset="0"/>
              </a:rPr>
              <a:t>simulasi</a:t>
            </a:r>
            <a:r>
              <a:rPr lang="en-US" sz="900" b="1" i="1" dirty="0">
                <a:solidFill>
                  <a:schemeClr val="tx1"/>
                </a:solidFill>
                <a:latin typeface="Century Gothic" panose="020B0502020202020204" charset="0"/>
              </a:rPr>
              <a:t> </a:t>
            </a:r>
            <a:r>
              <a:rPr lang="en-US" sz="900" b="1" i="1" dirty="0" err="1">
                <a:solidFill>
                  <a:schemeClr val="tx1"/>
                </a:solidFill>
                <a:latin typeface="Century Gothic" panose="020B0502020202020204" charset="0"/>
              </a:rPr>
              <a:t>konsep</a:t>
            </a:r>
            <a:r>
              <a:rPr lang="en-US" sz="900" b="1" i="1" dirty="0">
                <a:solidFill>
                  <a:schemeClr val="tx1"/>
                </a:solidFill>
                <a:latin typeface="Century Gothic" panose="020B0502020202020204" charset="0"/>
              </a:rPr>
              <a:t> </a:t>
            </a:r>
            <a:r>
              <a:rPr lang="en-US" sz="900" b="1" i="1" dirty="0" err="1">
                <a:solidFill>
                  <a:schemeClr val="tx1"/>
                </a:solidFill>
                <a:latin typeface="Century Gothic" panose="020B0502020202020204" charset="0"/>
              </a:rPr>
              <a:t>secara</a:t>
            </a:r>
            <a:r>
              <a:rPr lang="en-US" sz="900" b="1" i="1" dirty="0">
                <a:solidFill>
                  <a:schemeClr val="tx1"/>
                </a:solidFill>
                <a:latin typeface="Century Gothic" panose="020B0502020202020204" charset="0"/>
              </a:rPr>
              <a:t> </a:t>
            </a:r>
            <a:r>
              <a:rPr lang="en-US" sz="900" b="1" i="1" dirty="0" err="1">
                <a:solidFill>
                  <a:schemeClr val="tx1"/>
                </a:solidFill>
                <a:latin typeface="Century Gothic" panose="020B0502020202020204" charset="0"/>
              </a:rPr>
              <a:t>teoritis</a:t>
            </a:r>
            <a:r>
              <a:rPr lang="en-US" sz="900" b="1" i="1" dirty="0">
                <a:solidFill>
                  <a:schemeClr val="tx1"/>
                </a:solidFill>
                <a:latin typeface="Century Gothic" panose="020B0502020202020204" charset="0"/>
              </a:rPr>
              <a:t> oleh para </a:t>
            </a:r>
            <a:r>
              <a:rPr lang="en-US" sz="900" b="1" i="1" dirty="0" err="1">
                <a:solidFill>
                  <a:schemeClr val="tx1"/>
                </a:solidFill>
                <a:latin typeface="Century Gothic" panose="020B0502020202020204" charset="0"/>
              </a:rPr>
              <a:t>pakar</a:t>
            </a:r>
            <a:r>
              <a:rPr lang="en-US" sz="900" b="1" i="1" dirty="0">
                <a:solidFill>
                  <a:schemeClr val="tx1"/>
                </a:solidFill>
                <a:latin typeface="Century Gothic" panose="020B0502020202020204" charset="0"/>
              </a:rPr>
              <a:t>/</a:t>
            </a:r>
            <a:r>
              <a:rPr lang="en-US" sz="900" b="1" i="1" dirty="0" err="1">
                <a:solidFill>
                  <a:schemeClr val="tx1"/>
                </a:solidFill>
                <a:latin typeface="Century Gothic" panose="020B0502020202020204" charset="0"/>
              </a:rPr>
              <a:t>ahli</a:t>
            </a:r>
            <a:r>
              <a:rPr lang="en-US" sz="900" b="1" i="1" dirty="0">
                <a:solidFill>
                  <a:schemeClr val="tx1"/>
                </a:solidFill>
                <a:latin typeface="Century Gothic" panose="020B0502020202020204" charset="0"/>
              </a:rPr>
              <a:t> yang </a:t>
            </a:r>
            <a:r>
              <a:rPr lang="en-US" sz="900" b="1" i="1" dirty="0" err="1">
                <a:solidFill>
                  <a:schemeClr val="tx1"/>
                </a:solidFill>
                <a:latin typeface="Century Gothic" panose="020B0502020202020204" charset="0"/>
              </a:rPr>
              <a:t>relevan</a:t>
            </a:r>
            <a:endParaRPr lang="en-US" sz="900" b="1" i="1" dirty="0">
              <a:solidFill>
                <a:schemeClr val="tx1"/>
              </a:solidFill>
              <a:latin typeface="Century Gothic" panose="020B0502020202020204" charset="0"/>
            </a:endParaRPr>
          </a:p>
        </p:txBody>
      </p:sp>
      <p:sp>
        <p:nvSpPr>
          <p:cNvPr id="109" name="Right Arrow 1"/>
          <p:cNvSpPr/>
          <p:nvPr/>
        </p:nvSpPr>
        <p:spPr>
          <a:xfrm>
            <a:off x="4413245" y="1530089"/>
            <a:ext cx="3830890" cy="846614"/>
          </a:xfrm>
          <a:prstGeom prst="rightArrow">
            <a:avLst>
              <a:gd name="adj1" fmla="val 50000"/>
              <a:gd name="adj2" fmla="val 50934"/>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300" b="1" dirty="0">
                <a:solidFill>
                  <a:sysClr val="windowText" lastClr="000000"/>
                </a:solidFill>
                <a:latin typeface="Century Gothic" panose="020B0502020202020204" charset="0"/>
              </a:rPr>
              <a:t>RISPRO </a:t>
            </a:r>
            <a:r>
              <a:rPr lang="en-US" sz="1300" dirty="0">
                <a:solidFill>
                  <a:sysClr val="windowText" lastClr="000000"/>
                </a:solidFill>
                <a:latin typeface="Century Gothic" panose="020B0502020202020204" charset="0"/>
              </a:rPr>
              <a:t>[</a:t>
            </a:r>
            <a:r>
              <a:rPr lang="en-US" sz="1300" dirty="0" err="1">
                <a:solidFill>
                  <a:sysClr val="windowText" lastClr="000000"/>
                </a:solidFill>
                <a:latin typeface="Century Gothic" panose="020B0502020202020204" charset="0"/>
              </a:rPr>
              <a:t>Riset</a:t>
            </a:r>
            <a:r>
              <a:rPr lang="en-US" sz="1300" dirty="0">
                <a:solidFill>
                  <a:sysClr val="windowText" lastClr="000000"/>
                </a:solidFill>
                <a:latin typeface="Century Gothic" panose="020B0502020202020204" charset="0"/>
              </a:rPr>
              <a:t> </a:t>
            </a:r>
            <a:r>
              <a:rPr lang="en-US" sz="1300" dirty="0" err="1">
                <a:solidFill>
                  <a:sysClr val="windowText" lastClr="000000"/>
                </a:solidFill>
                <a:latin typeface="Century Gothic" panose="020B0502020202020204" charset="0"/>
              </a:rPr>
              <a:t>Inovatif</a:t>
            </a:r>
            <a:r>
              <a:rPr lang="en-US" sz="1300" dirty="0">
                <a:solidFill>
                  <a:sysClr val="windowText" lastClr="000000"/>
                </a:solidFill>
                <a:latin typeface="Century Gothic" panose="020B0502020202020204" charset="0"/>
              </a:rPr>
              <a:t> </a:t>
            </a:r>
            <a:r>
              <a:rPr lang="en-US" sz="1300" dirty="0" err="1">
                <a:solidFill>
                  <a:sysClr val="windowText" lastClr="000000"/>
                </a:solidFill>
                <a:latin typeface="Century Gothic" panose="020B0502020202020204" charset="0"/>
              </a:rPr>
              <a:t>Strategis</a:t>
            </a:r>
            <a:r>
              <a:rPr lang="en-US" sz="1300" dirty="0">
                <a:solidFill>
                  <a:sysClr val="windowText" lastClr="000000"/>
                </a:solidFill>
                <a:latin typeface="Century Gothic" panose="020B0502020202020204" charset="0"/>
              </a:rPr>
              <a:t> </a:t>
            </a:r>
            <a:r>
              <a:rPr lang="en-US" sz="1300" dirty="0" err="1">
                <a:solidFill>
                  <a:sysClr val="windowText" lastClr="000000"/>
                </a:solidFill>
                <a:latin typeface="Century Gothic" panose="020B0502020202020204" charset="0"/>
              </a:rPr>
              <a:t>Produktif</a:t>
            </a:r>
            <a:r>
              <a:rPr lang="en-US" sz="1300" dirty="0">
                <a:solidFill>
                  <a:sysClr val="windowText" lastClr="000000"/>
                </a:solidFill>
                <a:latin typeface="Century Gothic" panose="020B0502020202020204" charset="0"/>
              </a:rPr>
              <a:t>]</a:t>
            </a:r>
          </a:p>
        </p:txBody>
      </p:sp>
      <p:sp>
        <p:nvSpPr>
          <p:cNvPr id="110" name="Freeform 20"/>
          <p:cNvSpPr/>
          <p:nvPr/>
        </p:nvSpPr>
        <p:spPr>
          <a:xfrm>
            <a:off x="894145" y="1748762"/>
            <a:ext cx="10382250" cy="4095750"/>
          </a:xfrm>
          <a:custGeom>
            <a:avLst/>
            <a:gdLst>
              <a:gd name="connsiteX0" fmla="*/ 0 w 10382250"/>
              <a:gd name="connsiteY0" fmla="*/ 4095750 h 4095750"/>
              <a:gd name="connsiteX1" fmla="*/ 1257300 w 10382250"/>
              <a:gd name="connsiteY1" fmla="*/ 4000500 h 4095750"/>
              <a:gd name="connsiteX2" fmla="*/ 1257300 w 10382250"/>
              <a:gd name="connsiteY2" fmla="*/ 4000500 h 4095750"/>
              <a:gd name="connsiteX3" fmla="*/ 2952750 w 10382250"/>
              <a:gd name="connsiteY3" fmla="*/ 3771900 h 4095750"/>
              <a:gd name="connsiteX4" fmla="*/ 5543550 w 10382250"/>
              <a:gd name="connsiteY4" fmla="*/ 3314700 h 4095750"/>
              <a:gd name="connsiteX5" fmla="*/ 7391400 w 10382250"/>
              <a:gd name="connsiteY5" fmla="*/ 2705100 h 4095750"/>
              <a:gd name="connsiteX6" fmla="*/ 8763000 w 10382250"/>
              <a:gd name="connsiteY6" fmla="*/ 1676400 h 4095750"/>
              <a:gd name="connsiteX7" fmla="*/ 9753600 w 10382250"/>
              <a:gd name="connsiteY7" fmla="*/ 762000 h 4095750"/>
              <a:gd name="connsiteX8" fmla="*/ 10382250 w 10382250"/>
              <a:gd name="connsiteY8" fmla="*/ 0 h 4095750"/>
              <a:gd name="connsiteX9" fmla="*/ 10382250 w 10382250"/>
              <a:gd name="connsiteY9" fmla="*/ 0 h 4095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0382250" h="4095750">
                <a:moveTo>
                  <a:pt x="0" y="4095750"/>
                </a:moveTo>
                <a:lnTo>
                  <a:pt x="1257300" y="4000500"/>
                </a:lnTo>
                <a:lnTo>
                  <a:pt x="1257300" y="4000500"/>
                </a:lnTo>
                <a:cubicBezTo>
                  <a:pt x="1539875" y="3962400"/>
                  <a:pt x="2238375" y="3886200"/>
                  <a:pt x="2952750" y="3771900"/>
                </a:cubicBezTo>
                <a:cubicBezTo>
                  <a:pt x="3667125" y="3657600"/>
                  <a:pt x="4803775" y="3492500"/>
                  <a:pt x="5543550" y="3314700"/>
                </a:cubicBezTo>
                <a:cubicBezTo>
                  <a:pt x="6283325" y="3136900"/>
                  <a:pt x="6854825" y="2978150"/>
                  <a:pt x="7391400" y="2705100"/>
                </a:cubicBezTo>
                <a:cubicBezTo>
                  <a:pt x="7927975" y="2432050"/>
                  <a:pt x="8369300" y="2000250"/>
                  <a:pt x="8763000" y="1676400"/>
                </a:cubicBezTo>
                <a:cubicBezTo>
                  <a:pt x="9156700" y="1352550"/>
                  <a:pt x="9483725" y="1041400"/>
                  <a:pt x="9753600" y="762000"/>
                </a:cubicBezTo>
                <a:cubicBezTo>
                  <a:pt x="10023475" y="482600"/>
                  <a:pt x="10382250" y="0"/>
                  <a:pt x="10382250" y="0"/>
                </a:cubicBezTo>
                <a:lnTo>
                  <a:pt x="10382250" y="0"/>
                </a:lnTo>
              </a:path>
            </a:pathLst>
          </a:custGeom>
          <a:ln w="28575">
            <a:solidFill>
              <a:srgbClr val="C0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11" name="TextBox 110"/>
          <p:cNvSpPr txBox="1"/>
          <p:nvPr/>
        </p:nvSpPr>
        <p:spPr>
          <a:xfrm>
            <a:off x="10543311" y="1563420"/>
            <a:ext cx="1317096" cy="200055"/>
          </a:xfrm>
          <a:prstGeom prst="rect">
            <a:avLst/>
          </a:prstGeom>
          <a:noFill/>
        </p:spPr>
        <p:txBody>
          <a:bodyPr wrap="square" rtlCol="0">
            <a:spAutoFit/>
          </a:bodyPr>
          <a:lstStyle/>
          <a:p>
            <a:pPr algn="ctr"/>
            <a:r>
              <a:rPr lang="en-US" sz="700" i="1" dirty="0"/>
              <a:t>(</a:t>
            </a:r>
            <a:r>
              <a:rPr lang="en-US" sz="700" i="1" dirty="0" err="1"/>
              <a:t>Pendapatan</a:t>
            </a:r>
            <a:r>
              <a:rPr lang="en-US" sz="700" i="1" dirty="0"/>
              <a:t>/</a:t>
            </a:r>
            <a:r>
              <a:rPr lang="en-US" sz="700" i="1" dirty="0" err="1"/>
              <a:t>Biaya</a:t>
            </a:r>
            <a:r>
              <a:rPr lang="en-US" sz="700" i="1" dirty="0"/>
              <a:t>; </a:t>
            </a:r>
            <a:r>
              <a:rPr lang="en-US" sz="700" i="1" dirty="0" err="1"/>
              <a:t>Waktu</a:t>
            </a:r>
            <a:endParaRPr lang="en-US" sz="700" i="1" dirty="0"/>
          </a:p>
        </p:txBody>
      </p:sp>
      <p:sp>
        <p:nvSpPr>
          <p:cNvPr id="112" name="Title 4"/>
          <p:cNvSpPr>
            <a:spLocks noGrp="1"/>
          </p:cNvSpPr>
          <p:nvPr>
            <p:ph type="title" idx="4294967295"/>
          </p:nvPr>
        </p:nvSpPr>
        <p:spPr>
          <a:xfrm>
            <a:off x="330447" y="195298"/>
            <a:ext cx="7667625" cy="731837"/>
          </a:xfrm>
        </p:spPr>
        <p:txBody>
          <a:bodyPr>
            <a:normAutofit fontScale="90000"/>
          </a:bodyPr>
          <a:lstStyle/>
          <a:p>
            <a:r>
              <a:rPr lang="en-US" sz="2000" b="1" i="1" dirty="0">
                <a:solidFill>
                  <a:srgbClr val="002060"/>
                </a:solidFill>
              </a:rPr>
              <a:t>[</a:t>
            </a:r>
            <a:r>
              <a:rPr lang="en-US" sz="2000" b="1" i="1" dirty="0" err="1">
                <a:solidFill>
                  <a:srgbClr val="002060"/>
                </a:solidFill>
              </a:rPr>
              <a:t>Prioritas</a:t>
            </a:r>
            <a:r>
              <a:rPr lang="en-US" sz="2000" b="1" i="1" dirty="0">
                <a:solidFill>
                  <a:srgbClr val="002060"/>
                </a:solidFill>
              </a:rPr>
              <a:t>] Playing Field</a:t>
            </a:r>
            <a:r>
              <a:rPr lang="en-US" sz="2400" b="1" dirty="0">
                <a:solidFill>
                  <a:srgbClr val="002060"/>
                </a:solidFill>
              </a:rPr>
              <a:t/>
            </a:r>
            <a:br>
              <a:rPr lang="en-US" sz="2400" b="1" dirty="0">
                <a:solidFill>
                  <a:srgbClr val="002060"/>
                </a:solidFill>
              </a:rPr>
            </a:br>
            <a:r>
              <a:rPr lang="en-US" sz="3100" b="1" dirty="0">
                <a:solidFill>
                  <a:srgbClr val="C00000"/>
                </a:solidFill>
              </a:rPr>
              <a:t>RISPRO </a:t>
            </a:r>
            <a:r>
              <a:rPr lang="en-US" sz="2200" b="1" dirty="0" err="1">
                <a:solidFill>
                  <a:srgbClr val="C00000"/>
                </a:solidFill>
              </a:rPr>
              <a:t>Kompetisi</a:t>
            </a:r>
            <a:endParaRPr lang="en-US" sz="2000" b="1" dirty="0">
              <a:solidFill>
                <a:srgbClr val="C00000"/>
              </a:solidFill>
            </a:endParaRPr>
          </a:p>
        </p:txBody>
      </p:sp>
    </p:spTree>
    <p:extLst>
      <p:ext uri="{BB962C8B-B14F-4D97-AF65-F5344CB8AC3E}">
        <p14:creationId xmlns:p14="http://schemas.microsoft.com/office/powerpoint/2010/main" val="23148105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02"/>
                                        </p:tgtEl>
                                        <p:attrNameLst>
                                          <p:attrName>style.visibility</p:attrName>
                                        </p:attrNameLst>
                                      </p:cBhvr>
                                      <p:to>
                                        <p:strVal val="visible"/>
                                      </p:to>
                                    </p:set>
                                  </p:childTnLst>
                                </p:cTn>
                              </p:par>
                              <p:par>
                                <p:cTn id="7" presetID="26" presetClass="emph" presetSubtype="0" repeatCount="indefinite" fill="hold" nodeType="withEffect">
                                  <p:stCondLst>
                                    <p:cond delay="0"/>
                                  </p:stCondLst>
                                  <p:endCondLst>
                                    <p:cond evt="onNext" delay="0">
                                      <p:tgtEl>
                                        <p:sldTgt/>
                                      </p:tgtEl>
                                    </p:cond>
                                  </p:endCondLst>
                                  <p:childTnLst>
                                    <p:animEffect transition="out" filter="fade">
                                      <p:cBhvr>
                                        <p:cTn id="8" dur="1000" tmFilter="0, 0; .2, .5; .8, .5; 1, 0"/>
                                        <p:tgtEl>
                                          <p:spTgt spid="102"/>
                                        </p:tgtEl>
                                      </p:cBhvr>
                                    </p:animEffect>
                                    <p:animScale>
                                      <p:cBhvr>
                                        <p:cTn id="9" dur="500" autoRev="1" fill="hold"/>
                                        <p:tgtEl>
                                          <p:spTgt spid="10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3692919" y="1558813"/>
            <a:ext cx="6337772" cy="400110"/>
          </a:xfrm>
          <a:prstGeom prst="rect">
            <a:avLst/>
          </a:prstGeom>
          <a:noFill/>
        </p:spPr>
        <p:txBody>
          <a:bodyPr wrap="square" rtlCol="0">
            <a:spAutoFit/>
          </a:bodyPr>
          <a:lstStyle/>
          <a:p>
            <a:r>
              <a:rPr lang="it-IT" sz="2000" b="1" dirty="0" err="1">
                <a:latin typeface="Century Gothic" panose="020B0502020202020204" charset="0"/>
              </a:rPr>
              <a:t>maturasi</a:t>
            </a:r>
            <a:r>
              <a:rPr lang="it-IT" sz="2000" dirty="0">
                <a:latin typeface="Century Gothic" panose="020B0502020202020204" charset="0"/>
              </a:rPr>
              <a:t>/dewasa (matang)</a:t>
            </a:r>
            <a:endParaRPr lang="en-US" sz="2000" dirty="0">
              <a:latin typeface="Century Gothic" panose="020B0502020202020204" charset="0"/>
            </a:endParaRPr>
          </a:p>
        </p:txBody>
      </p:sp>
      <p:sp>
        <p:nvSpPr>
          <p:cNvPr id="4" name="Slide Number Placeholder 3"/>
          <p:cNvSpPr>
            <a:spLocks noGrp="1"/>
          </p:cNvSpPr>
          <p:nvPr>
            <p:ph type="sldNum" sz="quarter" idx="4294967295"/>
          </p:nvPr>
        </p:nvSpPr>
        <p:spPr>
          <a:xfrm>
            <a:off x="11174413" y="6538913"/>
            <a:ext cx="1017587" cy="365125"/>
          </a:xfrm>
        </p:spPr>
        <p:txBody>
          <a:bodyPr/>
          <a:lstStyle/>
          <a:p>
            <a:fld id="{4BF1F654-3CB5-42E1-BDF3-9E0B30BD1518}" type="slidenum">
              <a:rPr lang="en-US" smtClean="0"/>
              <a:t>8</a:t>
            </a:fld>
            <a:endParaRPr lang="en-US"/>
          </a:p>
        </p:txBody>
      </p:sp>
      <p:grpSp>
        <p:nvGrpSpPr>
          <p:cNvPr id="14" name="Group 13"/>
          <p:cNvGrpSpPr/>
          <p:nvPr/>
        </p:nvGrpSpPr>
        <p:grpSpPr>
          <a:xfrm>
            <a:off x="481804" y="1373665"/>
            <a:ext cx="1774549" cy="1785486"/>
            <a:chOff x="1217227" y="1093303"/>
            <a:chExt cx="2175644" cy="2175642"/>
          </a:xfrm>
        </p:grpSpPr>
        <p:grpSp>
          <p:nvGrpSpPr>
            <p:cNvPr id="17" name="Group 16"/>
            <p:cNvGrpSpPr/>
            <p:nvPr/>
          </p:nvGrpSpPr>
          <p:grpSpPr>
            <a:xfrm>
              <a:off x="1217227" y="1093303"/>
              <a:ext cx="2175644" cy="2175642"/>
              <a:chOff x="19058" y="2021596"/>
              <a:chExt cx="2175644" cy="2175642"/>
            </a:xfrm>
          </p:grpSpPr>
          <p:pic>
            <p:nvPicPr>
              <p:cNvPr id="22" name="Picture 2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3064" y="2212589"/>
                <a:ext cx="1888252" cy="1888251"/>
              </a:xfrm>
              <a:prstGeom prst="rect">
                <a:avLst/>
              </a:prstGeom>
            </p:spPr>
          </p:pic>
          <p:sp>
            <p:nvSpPr>
              <p:cNvPr id="23" name="Oval 22"/>
              <p:cNvSpPr/>
              <p:nvPr/>
            </p:nvSpPr>
            <p:spPr>
              <a:xfrm>
                <a:off x="19058" y="2021596"/>
                <a:ext cx="2175644" cy="2175642"/>
              </a:xfrm>
              <a:prstGeom prst="ellipse">
                <a:avLst/>
              </a:prstGeom>
              <a:noFill/>
              <a:ln w="571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charset="0"/>
                </a:endParaRPr>
              </a:p>
            </p:txBody>
          </p:sp>
        </p:grpSp>
        <p:sp>
          <p:nvSpPr>
            <p:cNvPr id="21" name="Oval 20"/>
            <p:cNvSpPr/>
            <p:nvPr/>
          </p:nvSpPr>
          <p:spPr>
            <a:xfrm>
              <a:off x="2063582" y="1740489"/>
              <a:ext cx="520261" cy="87822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en-US" sz="2400" dirty="0">
                <a:latin typeface="Century Gothic" panose="020B0502020202020204" charset="0"/>
                <a:cs typeface="Traditional Arabic" panose="02020603050405020304" pitchFamily="18" charset="-78"/>
              </a:endParaRPr>
            </a:p>
          </p:txBody>
        </p:sp>
      </p:grpSp>
      <p:sp>
        <p:nvSpPr>
          <p:cNvPr id="28" name="Rectangle 27"/>
          <p:cNvSpPr/>
          <p:nvPr/>
        </p:nvSpPr>
        <p:spPr>
          <a:xfrm>
            <a:off x="1115193" y="1972400"/>
            <a:ext cx="538215" cy="400110"/>
          </a:xfrm>
          <a:prstGeom prst="rect">
            <a:avLst/>
          </a:prstGeom>
          <a:noFill/>
        </p:spPr>
        <p:txBody>
          <a:bodyPr wrap="square">
            <a:spAutoFit/>
          </a:bodyPr>
          <a:lstStyle/>
          <a:p>
            <a:pPr algn="ctr"/>
            <a:r>
              <a:rPr lang="en-US" sz="2000" b="1" dirty="0" err="1">
                <a:solidFill>
                  <a:srgbClr val="C00000"/>
                </a:solidFill>
                <a:latin typeface="Century Gothic" panose="020B0502020202020204" charset="0"/>
                <a:cs typeface="Traditional Arabic" panose="02020603050405020304" pitchFamily="18" charset="-78"/>
              </a:rPr>
              <a:t>Rp</a:t>
            </a:r>
            <a:endParaRPr lang="en-US" sz="1400" dirty="0">
              <a:latin typeface="Century Gothic" panose="020B0502020202020204" charset="0"/>
            </a:endParaRPr>
          </a:p>
        </p:txBody>
      </p:sp>
      <p:sp>
        <p:nvSpPr>
          <p:cNvPr id="29" name="Rectangle 28"/>
          <p:cNvSpPr/>
          <p:nvPr/>
        </p:nvSpPr>
        <p:spPr>
          <a:xfrm>
            <a:off x="3692919" y="2265157"/>
            <a:ext cx="8345101" cy="2862322"/>
          </a:xfrm>
          <a:prstGeom prst="rect">
            <a:avLst/>
          </a:prstGeom>
        </p:spPr>
        <p:txBody>
          <a:bodyPr wrap="square">
            <a:spAutoFit/>
          </a:bodyPr>
          <a:lstStyle/>
          <a:p>
            <a:pPr lvl="0"/>
            <a:r>
              <a:rPr lang="en-US" sz="2000" b="1" dirty="0" err="1">
                <a:latin typeface="Century Gothic" panose="020B0502020202020204" charset="0"/>
                <a:cs typeface="Segoe UI" panose="020B0502040204020203" pitchFamily="34" charset="0"/>
              </a:rPr>
              <a:t>memiliki</a:t>
            </a:r>
            <a:r>
              <a:rPr lang="en-US" sz="2000" b="1" dirty="0">
                <a:latin typeface="Century Gothic" panose="020B0502020202020204" charset="0"/>
                <a:cs typeface="Segoe UI" panose="020B0502040204020203" pitchFamily="34" charset="0"/>
              </a:rPr>
              <a:t>:</a:t>
            </a:r>
          </a:p>
          <a:p>
            <a:pPr marL="285750" lvl="0" indent="-285750">
              <a:buFont typeface="Wingdings" panose="05000000000000000000" pitchFamily="2" charset="2"/>
              <a:buChar char="§"/>
            </a:pPr>
            <a:r>
              <a:rPr lang="en-US" sz="2000" i="1" dirty="0">
                <a:latin typeface="Century Gothic" panose="020B0502020202020204" charset="0"/>
                <a:cs typeface="Segoe UI" panose="020B0502040204020203" pitchFamily="34" charset="0"/>
              </a:rPr>
              <a:t> </a:t>
            </a:r>
            <a:r>
              <a:rPr lang="id-ID" sz="2000" i="1" dirty="0">
                <a:latin typeface="Century Gothic" panose="020B0502020202020204" charset="0"/>
                <a:cs typeface="Segoe UI" panose="020B0502040204020203" pitchFamily="34" charset="0"/>
              </a:rPr>
              <a:t>dokumen self assesment telah mencapai TKT 5 dibuktiktikan dengan </a:t>
            </a:r>
            <a:r>
              <a:rPr lang="en-US" sz="2000" i="1" dirty="0">
                <a:latin typeface="Century Gothic" panose="020B0502020202020204" charset="0"/>
                <a:cs typeface="Segoe UI" panose="020B0502040204020203" pitchFamily="34" charset="0"/>
              </a:rPr>
              <a:t>blueprint prototype </a:t>
            </a:r>
            <a:r>
              <a:rPr lang="en-US" sz="2000" i="1" dirty="0" err="1">
                <a:latin typeface="Century Gothic" panose="020B0502020202020204" charset="0"/>
                <a:cs typeface="Segoe UI" panose="020B0502040204020203" pitchFamily="34" charset="0"/>
              </a:rPr>
              <a:t>produk</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atau</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teknologi</a:t>
            </a:r>
            <a:r>
              <a:rPr lang="en-US" sz="2000" i="1" dirty="0">
                <a:latin typeface="Century Gothic" panose="020B0502020202020204" charset="0"/>
                <a:cs typeface="Segoe UI" panose="020B0502040204020203" pitchFamily="34" charset="0"/>
              </a:rPr>
              <a:t> </a:t>
            </a:r>
            <a:r>
              <a:rPr lang="id-ID" sz="2000" i="1" dirty="0">
                <a:latin typeface="Century Gothic" panose="020B0502020202020204" charset="0"/>
                <a:cs typeface="Segoe UI" panose="020B0502040204020203" pitchFamily="34" charset="0"/>
              </a:rPr>
              <a:t>yang telah memenuhi konsep produk atau teknologi </a:t>
            </a:r>
            <a:r>
              <a:rPr lang="en-US" sz="2000" i="1" dirty="0">
                <a:latin typeface="Century Gothic" panose="020B0502020202020204" charset="0"/>
                <a:cs typeface="Segoe UI" panose="020B0502040204020203" pitchFamily="34" charset="0"/>
              </a:rPr>
              <a:t>(P</a:t>
            </a:r>
            <a:r>
              <a:rPr lang="id-ID" sz="2000" i="1" dirty="0">
                <a:latin typeface="Century Gothic" panose="020B0502020202020204" charset="0"/>
                <a:cs typeface="Segoe UI" panose="020B0502040204020203" pitchFamily="34" charset="0"/>
              </a:rPr>
              <a:t>2</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atau</a:t>
            </a:r>
            <a:r>
              <a:rPr lang="id-ID"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dokumen</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konsep</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ketentuan</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perundang-undangan</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atau</a:t>
            </a:r>
            <a:r>
              <a:rPr lang="en-US" sz="2000" i="1" dirty="0">
                <a:latin typeface="Century Gothic" panose="020B0502020202020204" charset="0"/>
                <a:cs typeface="Segoe UI" panose="020B0502040204020203" pitchFamily="34" charset="0"/>
              </a:rPr>
              <a:t> model </a:t>
            </a:r>
            <a:r>
              <a:rPr lang="id-ID" sz="2000" i="1" dirty="0">
                <a:latin typeface="Century Gothic" panose="020B0502020202020204" charset="0"/>
                <a:cs typeface="Segoe UI" panose="020B0502040204020203" pitchFamily="34" charset="0"/>
              </a:rPr>
              <a:t>atau tata kelola</a:t>
            </a:r>
          </a:p>
          <a:p>
            <a:pPr lvl="0"/>
            <a:endParaRPr lang="id-ID" sz="2000" i="1" dirty="0">
              <a:latin typeface="Century Gothic" panose="020B0502020202020204" charset="0"/>
              <a:cs typeface="Segoe UI" panose="020B0502040204020203" pitchFamily="34" charset="0"/>
            </a:endParaRPr>
          </a:p>
          <a:p>
            <a:pPr marL="285750" lvl="0" indent="-285750">
              <a:buFont typeface="Wingdings" panose="05000000000000000000" pitchFamily="2" charset="2"/>
              <a:buChar char="§"/>
            </a:pPr>
            <a:r>
              <a:rPr lang="en-US" sz="2000" i="1" dirty="0" err="1">
                <a:latin typeface="Century Gothic" panose="020B0502020202020204" charset="0"/>
                <a:cs typeface="Segoe UI" panose="020B0502040204020203" pitchFamily="34" charset="0"/>
              </a:rPr>
              <a:t>studi</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kelayakan</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komersialisasi</a:t>
            </a:r>
            <a:r>
              <a:rPr lang="en-US" sz="2000" i="1" dirty="0">
                <a:latin typeface="Century Gothic" panose="020B0502020202020204" charset="0"/>
                <a:cs typeface="Segoe UI" panose="020B0502040204020203" pitchFamily="34" charset="0"/>
              </a:rPr>
              <a:t>/</a:t>
            </a:r>
            <a:r>
              <a:rPr lang="en-US" sz="2000" i="1" dirty="0" err="1">
                <a:latin typeface="Century Gothic" panose="020B0502020202020204" charset="0"/>
                <a:cs typeface="Segoe UI" panose="020B0502040204020203" pitchFamily="34" charset="0"/>
              </a:rPr>
              <a:t>implementasi</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hasil</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riset</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dalam</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kurun</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waktu</a:t>
            </a:r>
            <a:r>
              <a:rPr lang="en-US" sz="2000" i="1" dirty="0">
                <a:latin typeface="Century Gothic" panose="020B0502020202020204" charset="0"/>
                <a:cs typeface="Segoe UI" panose="020B0502040204020203" pitchFamily="34" charset="0"/>
              </a:rPr>
              <a:t> 2-3 </a:t>
            </a:r>
            <a:r>
              <a:rPr lang="en-US" sz="2000" i="1" dirty="0" err="1">
                <a:latin typeface="Century Gothic" panose="020B0502020202020204" charset="0"/>
                <a:cs typeface="Segoe UI" panose="020B0502040204020203" pitchFamily="34" charset="0"/>
              </a:rPr>
              <a:t>tahun</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ke</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depan</a:t>
            </a:r>
            <a:endParaRPr lang="en-US" sz="2000" i="1" dirty="0">
              <a:latin typeface="Century Gothic" panose="020B0502020202020204" charset="0"/>
              <a:cs typeface="Segoe UI" panose="020B0502040204020203" pitchFamily="34" charset="0"/>
            </a:endParaRPr>
          </a:p>
        </p:txBody>
      </p:sp>
      <p:sp>
        <p:nvSpPr>
          <p:cNvPr id="2" name="Title 1"/>
          <p:cNvSpPr>
            <a:spLocks noGrp="1"/>
          </p:cNvSpPr>
          <p:nvPr>
            <p:ph type="title" idx="4294967295"/>
          </p:nvPr>
        </p:nvSpPr>
        <p:spPr>
          <a:xfrm>
            <a:off x="112236" y="203844"/>
            <a:ext cx="10458782" cy="886837"/>
          </a:xfrm>
        </p:spPr>
        <p:txBody>
          <a:bodyPr>
            <a:noAutofit/>
          </a:bodyPr>
          <a:lstStyle/>
          <a:p>
            <a:r>
              <a:rPr lang="en-US" sz="2800" dirty="0" err="1">
                <a:solidFill>
                  <a:schemeClr val="accent5">
                    <a:lumMod val="50000"/>
                  </a:schemeClr>
                </a:solidFill>
                <a:latin typeface="Century Gothic" panose="020B0502020202020204" charset="0"/>
                <a:cs typeface="Segoe UI" panose="020B0502040204020203" pitchFamily="34" charset="0"/>
              </a:rPr>
              <a:t>Karakteristik</a:t>
            </a:r>
            <a:r>
              <a:rPr lang="en-US" sz="2800" dirty="0">
                <a:solidFill>
                  <a:schemeClr val="accent5">
                    <a:lumMod val="50000"/>
                  </a:schemeClr>
                </a:solidFill>
                <a:latin typeface="Century Gothic" panose="020B0502020202020204" charset="0"/>
                <a:cs typeface="Segoe UI" panose="020B0502040204020203" pitchFamily="34" charset="0"/>
              </a:rPr>
              <a:t> Utama </a:t>
            </a:r>
            <a:r>
              <a:rPr lang="en-US" sz="2800" b="1" i="1" dirty="0">
                <a:solidFill>
                  <a:schemeClr val="accent5">
                    <a:lumMod val="50000"/>
                  </a:schemeClr>
                </a:solidFill>
                <a:latin typeface="Century Gothic" panose="020B0502020202020204" charset="0"/>
                <a:cs typeface="Segoe UI" panose="020B0502040204020203" pitchFamily="34" charset="0"/>
              </a:rPr>
              <a:t>RISPRO </a:t>
            </a:r>
            <a:r>
              <a:rPr lang="id-ID" sz="2800" b="1" i="1" dirty="0">
                <a:solidFill>
                  <a:srgbClr val="C00000"/>
                </a:solidFill>
                <a:latin typeface="Century Gothic" panose="020B0502020202020204" charset="0"/>
                <a:cs typeface="Segoe UI" panose="020B0502040204020203" pitchFamily="34" charset="0"/>
              </a:rPr>
              <a:t>KOMPETISI </a:t>
            </a:r>
            <a:br>
              <a:rPr lang="id-ID" sz="2800" b="1" i="1" dirty="0">
                <a:solidFill>
                  <a:srgbClr val="C00000"/>
                </a:solidFill>
                <a:latin typeface="Century Gothic" panose="020B0502020202020204" charset="0"/>
                <a:cs typeface="Segoe UI" panose="020B0502040204020203" pitchFamily="34" charset="0"/>
              </a:rPr>
            </a:br>
            <a:r>
              <a:rPr lang="id-ID" sz="2000" dirty="0">
                <a:solidFill>
                  <a:schemeClr val="accent5">
                    <a:lumMod val="50000"/>
                  </a:schemeClr>
                </a:solidFill>
                <a:latin typeface="Century Gothic" panose="020B0502020202020204" charset="0"/>
                <a:cs typeface="Segoe UI" panose="020B0502040204020203" pitchFamily="34" charset="0"/>
              </a:rPr>
              <a:t>(K</a:t>
            </a:r>
            <a:r>
              <a:rPr lang="en-US" sz="2000" dirty="0" err="1">
                <a:solidFill>
                  <a:schemeClr val="accent5">
                    <a:lumMod val="50000"/>
                  </a:schemeClr>
                </a:solidFill>
                <a:latin typeface="Century Gothic" panose="020B0502020202020204" charset="0"/>
                <a:cs typeface="Segoe UI" panose="020B0502040204020203" pitchFamily="34" charset="0"/>
              </a:rPr>
              <a:t>omersial</a:t>
            </a:r>
            <a:r>
              <a:rPr lang="en-US" sz="2000" dirty="0">
                <a:solidFill>
                  <a:schemeClr val="accent5">
                    <a:lumMod val="50000"/>
                  </a:schemeClr>
                </a:solidFill>
                <a:latin typeface="Century Gothic" panose="020B0502020202020204" charset="0"/>
                <a:cs typeface="Segoe UI" panose="020B0502040204020203" pitchFamily="34" charset="0"/>
              </a:rPr>
              <a:t> &amp; </a:t>
            </a:r>
            <a:r>
              <a:rPr lang="en-US" sz="2000" dirty="0" err="1">
                <a:solidFill>
                  <a:schemeClr val="accent5">
                    <a:lumMod val="50000"/>
                  </a:schemeClr>
                </a:solidFill>
                <a:latin typeface="Century Gothic" panose="020B0502020202020204" charset="0"/>
                <a:cs typeface="Segoe UI" panose="020B0502040204020203" pitchFamily="34" charset="0"/>
              </a:rPr>
              <a:t>Kebijakan</a:t>
            </a:r>
            <a:r>
              <a:rPr lang="en-US" sz="2000" dirty="0">
                <a:solidFill>
                  <a:schemeClr val="accent5">
                    <a:lumMod val="50000"/>
                  </a:schemeClr>
                </a:solidFill>
                <a:latin typeface="Century Gothic" panose="020B0502020202020204" charset="0"/>
                <a:cs typeface="Segoe UI" panose="020B0502040204020203" pitchFamily="34" charset="0"/>
              </a:rPr>
              <a:t>/Tata </a:t>
            </a:r>
            <a:r>
              <a:rPr lang="en-US" sz="2000" dirty="0" err="1">
                <a:solidFill>
                  <a:schemeClr val="accent5">
                    <a:lumMod val="50000"/>
                  </a:schemeClr>
                </a:solidFill>
                <a:latin typeface="Century Gothic" panose="020B0502020202020204" charset="0"/>
                <a:cs typeface="Segoe UI" panose="020B0502040204020203" pitchFamily="34" charset="0"/>
              </a:rPr>
              <a:t>Kelola</a:t>
            </a:r>
            <a:r>
              <a:rPr lang="id-ID" sz="2000" dirty="0">
                <a:solidFill>
                  <a:schemeClr val="accent5">
                    <a:lumMod val="50000"/>
                  </a:schemeClr>
                </a:solidFill>
                <a:latin typeface="Century Gothic" panose="020B0502020202020204" charset="0"/>
                <a:cs typeface="Segoe UI" panose="020B0502040204020203" pitchFamily="34" charset="0"/>
              </a:rPr>
              <a:t>)</a:t>
            </a:r>
            <a:r>
              <a:rPr lang="en-US" sz="2000" dirty="0">
                <a:solidFill>
                  <a:schemeClr val="accent5">
                    <a:lumMod val="50000"/>
                  </a:schemeClr>
                </a:solidFill>
                <a:latin typeface="Century Gothic" panose="020B0502020202020204" charset="0"/>
                <a:cs typeface="Segoe UI" panose="020B0502040204020203" pitchFamily="34" charset="0"/>
              </a:rPr>
              <a:t/>
            </a:r>
            <a:br>
              <a:rPr lang="en-US" sz="2000" dirty="0">
                <a:solidFill>
                  <a:schemeClr val="accent5">
                    <a:lumMod val="50000"/>
                  </a:schemeClr>
                </a:solidFill>
                <a:latin typeface="Century Gothic" panose="020B0502020202020204" charset="0"/>
                <a:cs typeface="Segoe UI" panose="020B0502040204020203" pitchFamily="34" charset="0"/>
              </a:rPr>
            </a:br>
            <a:endParaRPr lang="id-ID" sz="2000" dirty="0"/>
          </a:p>
        </p:txBody>
      </p:sp>
      <p:sp>
        <p:nvSpPr>
          <p:cNvPr id="35" name="Footer Placeholder 6"/>
          <p:cNvSpPr>
            <a:spLocks noGrp="1"/>
          </p:cNvSpPr>
          <p:nvPr>
            <p:ph type="ftr" sz="quarter" idx="3"/>
          </p:nvPr>
        </p:nvSpPr>
        <p:spPr>
          <a:xfrm>
            <a:off x="1743075" y="6510336"/>
            <a:ext cx="2228850" cy="365125"/>
          </a:xfrm>
        </p:spPr>
        <p:txBody>
          <a:bodyPr/>
          <a:lstStyle/>
          <a:p>
            <a:r>
              <a:rPr lang="en-US" dirty="0"/>
              <a:t>www.lpdp.kemenkeu.go.id</a:t>
            </a:r>
          </a:p>
        </p:txBody>
      </p:sp>
      <p:sp>
        <p:nvSpPr>
          <p:cNvPr id="3" name="Right Arrow 2">
            <a:extLst>
              <a:ext uri="{FF2B5EF4-FFF2-40B4-BE49-F238E27FC236}">
                <a16:creationId xmlns:a16="http://schemas.microsoft.com/office/drawing/2014/main" xmlns="" id="{E1FC3ED9-ECDA-B548-9C32-E674A5F182A5}"/>
              </a:ext>
            </a:extLst>
          </p:cNvPr>
          <p:cNvSpPr/>
          <p:nvPr/>
        </p:nvSpPr>
        <p:spPr>
          <a:xfrm>
            <a:off x="2770908" y="1703042"/>
            <a:ext cx="813603" cy="317436"/>
          </a:xfrm>
          <a:prstGeom prst="rightArrow">
            <a:avLst/>
          </a:prstGeom>
          <a:solidFill>
            <a:srgbClr val="C8411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Isosceles Triangle 29">
            <a:extLst>
              <a:ext uri="{FF2B5EF4-FFF2-40B4-BE49-F238E27FC236}">
                <a16:creationId xmlns:a16="http://schemas.microsoft.com/office/drawing/2014/main" xmlns="" id="{434FE9A0-C19F-1046-9BB5-9AA04334D3C9}"/>
              </a:ext>
            </a:extLst>
          </p:cNvPr>
          <p:cNvSpPr/>
          <p:nvPr/>
        </p:nvSpPr>
        <p:spPr>
          <a:xfrm flipV="1">
            <a:off x="3102665" y="2434675"/>
            <a:ext cx="338636" cy="38169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charset="0"/>
            </a:endParaRPr>
          </a:p>
        </p:txBody>
      </p:sp>
    </p:spTree>
    <p:extLst>
      <p:ext uri="{BB962C8B-B14F-4D97-AF65-F5344CB8AC3E}">
        <p14:creationId xmlns:p14="http://schemas.microsoft.com/office/powerpoint/2010/main" val="20858889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4294967295"/>
          </p:nvPr>
        </p:nvSpPr>
        <p:spPr>
          <a:xfrm>
            <a:off x="11174413" y="6538913"/>
            <a:ext cx="1017587" cy="365125"/>
          </a:xfrm>
        </p:spPr>
        <p:txBody>
          <a:bodyPr/>
          <a:lstStyle/>
          <a:p>
            <a:fld id="{4BF1F654-3CB5-42E1-BDF3-9E0B30BD1518}" type="slidenum">
              <a:rPr lang="en-US" smtClean="0"/>
              <a:t>9</a:t>
            </a:fld>
            <a:endParaRPr lang="en-US"/>
          </a:p>
        </p:txBody>
      </p:sp>
      <p:grpSp>
        <p:nvGrpSpPr>
          <p:cNvPr id="2" name="Group 1">
            <a:extLst>
              <a:ext uri="{FF2B5EF4-FFF2-40B4-BE49-F238E27FC236}">
                <a16:creationId xmlns:a16="http://schemas.microsoft.com/office/drawing/2014/main" xmlns="" id="{EBAC64FB-59A2-4AFD-8B78-AA2F5AF54A55}"/>
              </a:ext>
            </a:extLst>
          </p:cNvPr>
          <p:cNvGrpSpPr/>
          <p:nvPr/>
        </p:nvGrpSpPr>
        <p:grpSpPr>
          <a:xfrm>
            <a:off x="394978" y="1364495"/>
            <a:ext cx="1902281" cy="1838856"/>
            <a:chOff x="791934" y="2703537"/>
            <a:chExt cx="1902281" cy="1838856"/>
          </a:xfrm>
        </p:grpSpPr>
        <p:pic>
          <p:nvPicPr>
            <p:cNvPr id="15" name="Picture 1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1934" y="2703537"/>
              <a:ext cx="1902281" cy="1838856"/>
            </a:xfrm>
            <a:prstGeom prst="rect">
              <a:avLst/>
            </a:prstGeom>
          </p:spPr>
        </p:pic>
        <p:sp>
          <p:nvSpPr>
            <p:cNvPr id="18" name="Cloud 17"/>
            <p:cNvSpPr/>
            <p:nvPr/>
          </p:nvSpPr>
          <p:spPr>
            <a:xfrm>
              <a:off x="1989833" y="3286382"/>
              <a:ext cx="330560" cy="155260"/>
            </a:xfrm>
            <a:prstGeom prst="cloud">
              <a:avLst/>
            </a:prstGeom>
            <a:solidFill>
              <a:srgbClr val="FFFF00"/>
            </a:solidFill>
            <a:ln>
              <a:noFill/>
            </a:ln>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latin typeface="Century Gothic" panose="020B0502020202020204" charset="0"/>
              </a:endParaRPr>
            </a:p>
          </p:txBody>
        </p:sp>
        <p:sp>
          <p:nvSpPr>
            <p:cNvPr id="19" name="Cloud 18"/>
            <p:cNvSpPr/>
            <p:nvPr/>
          </p:nvSpPr>
          <p:spPr>
            <a:xfrm>
              <a:off x="1577796" y="3501087"/>
              <a:ext cx="330560" cy="155260"/>
            </a:xfrm>
            <a:prstGeom prst="cloud">
              <a:avLst/>
            </a:prstGeom>
            <a:solidFill>
              <a:srgbClr val="92D050"/>
            </a:solidFill>
            <a:ln>
              <a:noFill/>
            </a:ln>
          </p:spPr>
          <p:style>
            <a:lnRef idx="3">
              <a:schemeClr val="lt1"/>
            </a:lnRef>
            <a:fillRef idx="1">
              <a:schemeClr val="accent6"/>
            </a:fillRef>
            <a:effectRef idx="1">
              <a:schemeClr val="accent6"/>
            </a:effectRef>
            <a:fontRef idx="minor">
              <a:schemeClr val="lt1"/>
            </a:fontRef>
          </p:style>
          <p:txBody>
            <a:bodyPr rtlCol="0" anchor="ctr"/>
            <a:lstStyle/>
            <a:p>
              <a:pPr algn="ctr"/>
              <a:endParaRPr lang="en-US">
                <a:latin typeface="Century Gothic" panose="020B0502020202020204" charset="0"/>
              </a:endParaRPr>
            </a:p>
          </p:txBody>
        </p:sp>
        <p:sp>
          <p:nvSpPr>
            <p:cNvPr id="20" name="Cloud 19"/>
            <p:cNvSpPr/>
            <p:nvPr/>
          </p:nvSpPr>
          <p:spPr>
            <a:xfrm>
              <a:off x="1225604" y="3291250"/>
              <a:ext cx="330560" cy="155260"/>
            </a:xfrm>
            <a:prstGeom prst="cloud">
              <a:avLst/>
            </a:prstGeom>
            <a:solidFill>
              <a:srgbClr val="00B0F0"/>
            </a:solidFill>
            <a:ln>
              <a:noFill/>
            </a:ln>
          </p:spPr>
          <p:style>
            <a:lnRef idx="3">
              <a:schemeClr val="lt1"/>
            </a:lnRef>
            <a:fillRef idx="1">
              <a:schemeClr val="accent1"/>
            </a:fillRef>
            <a:effectRef idx="1">
              <a:schemeClr val="accent1"/>
            </a:effectRef>
            <a:fontRef idx="minor">
              <a:schemeClr val="lt1"/>
            </a:fontRef>
          </p:style>
          <p:txBody>
            <a:bodyPr rtlCol="0" anchor="ctr"/>
            <a:lstStyle/>
            <a:p>
              <a:pPr algn="ctr"/>
              <a:endParaRPr lang="en-US">
                <a:latin typeface="Century Gothic" panose="020B0502020202020204" charset="0"/>
              </a:endParaRPr>
            </a:p>
          </p:txBody>
        </p:sp>
      </p:grpSp>
      <p:sp>
        <p:nvSpPr>
          <p:cNvPr id="26" name="TextBox 25"/>
          <p:cNvSpPr txBox="1"/>
          <p:nvPr/>
        </p:nvSpPr>
        <p:spPr>
          <a:xfrm>
            <a:off x="3971925" y="1669286"/>
            <a:ext cx="6011793" cy="400110"/>
          </a:xfrm>
          <a:prstGeom prst="rect">
            <a:avLst/>
          </a:prstGeom>
          <a:noFill/>
        </p:spPr>
        <p:txBody>
          <a:bodyPr wrap="square" rtlCol="0">
            <a:spAutoFit/>
          </a:bodyPr>
          <a:lstStyle/>
          <a:p>
            <a:r>
              <a:rPr lang="it-IT" sz="2000" b="1" dirty="0" err="1">
                <a:latin typeface="Century Gothic" panose="020B0502020202020204" charset="0"/>
              </a:rPr>
              <a:t>multidisiplin</a:t>
            </a:r>
            <a:r>
              <a:rPr lang="it-IT" sz="2000" dirty="0">
                <a:latin typeface="Century Gothic" panose="020B0502020202020204" charset="0"/>
              </a:rPr>
              <a:t>/ragam keilmuan</a:t>
            </a:r>
            <a:endParaRPr lang="en-US" sz="2000" dirty="0">
              <a:latin typeface="Century Gothic" panose="020B0502020202020204" charset="0"/>
            </a:endParaRPr>
          </a:p>
        </p:txBody>
      </p:sp>
      <p:sp>
        <p:nvSpPr>
          <p:cNvPr id="34" name="Rectangle 33"/>
          <p:cNvSpPr/>
          <p:nvPr/>
        </p:nvSpPr>
        <p:spPr>
          <a:xfrm>
            <a:off x="3892114" y="2450870"/>
            <a:ext cx="7279763" cy="2862322"/>
          </a:xfrm>
          <a:prstGeom prst="rect">
            <a:avLst/>
          </a:prstGeom>
        </p:spPr>
        <p:txBody>
          <a:bodyPr wrap="square">
            <a:spAutoFit/>
          </a:bodyPr>
          <a:lstStyle/>
          <a:p>
            <a:pPr lvl="0"/>
            <a:r>
              <a:rPr lang="id-ID" sz="2000" b="1" dirty="0">
                <a:latin typeface="Century Gothic" panose="020B0502020202020204" charset="0"/>
                <a:cs typeface="Segoe UI" panose="020B0502040204020203" pitchFamily="34" charset="0"/>
              </a:rPr>
              <a:t>diusulkan oleh:</a:t>
            </a:r>
          </a:p>
          <a:p>
            <a:pPr marL="285750" lvl="0" indent="-285750">
              <a:buFont typeface="Wingdings" panose="05000000000000000000" pitchFamily="2" charset="2"/>
              <a:buChar char="§"/>
            </a:pPr>
            <a:r>
              <a:rPr lang="en-US" sz="2000" i="1" dirty="0">
                <a:latin typeface="Century Gothic" panose="020B0502020202020204" charset="0"/>
                <a:cs typeface="Segoe UI" panose="020B0502040204020203" pitchFamily="34" charset="0"/>
              </a:rPr>
              <a:t>Tim </a:t>
            </a:r>
            <a:r>
              <a:rPr lang="en-US" sz="2000" i="1" dirty="0" err="1">
                <a:latin typeface="Century Gothic" panose="020B0502020202020204" charset="0"/>
                <a:cs typeface="Segoe UI" panose="020B0502040204020203" pitchFamily="34" charset="0"/>
              </a:rPr>
              <a:t>riset</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terdiri</a:t>
            </a:r>
            <a:r>
              <a:rPr lang="en-US" sz="2000" i="1" dirty="0">
                <a:latin typeface="Century Gothic" panose="020B0502020202020204" charset="0"/>
                <a:cs typeface="Segoe UI" panose="020B0502040204020203" pitchFamily="34" charset="0"/>
              </a:rPr>
              <a:t> </a:t>
            </a:r>
            <a:r>
              <a:rPr lang="id-ID" sz="2000" i="1" dirty="0">
                <a:latin typeface="Century Gothic" panose="020B0502020202020204" charset="0"/>
                <a:cs typeface="Segoe UI" panose="020B0502040204020203" pitchFamily="34" charset="0"/>
              </a:rPr>
              <a:t>dengan</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beragam</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keilmuan</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disiplin</a:t>
            </a:r>
            <a:r>
              <a:rPr lang="en-US" sz="2000" i="1" dirty="0">
                <a:latin typeface="Century Gothic" panose="020B0502020202020204" charset="0"/>
                <a:cs typeface="Segoe UI" panose="020B0502040204020203" pitchFamily="34" charset="0"/>
              </a:rPr>
              <a:t>) yang </a:t>
            </a:r>
            <a:r>
              <a:rPr lang="en-US" sz="2000" i="1" dirty="0" err="1">
                <a:latin typeface="Century Gothic" panose="020B0502020202020204" charset="0"/>
                <a:cs typeface="Segoe UI" panose="020B0502040204020203" pitchFamily="34" charset="0"/>
              </a:rPr>
              <a:t>relevan</a:t>
            </a:r>
            <a:r>
              <a:rPr lang="id-ID" sz="2000" i="1" dirty="0">
                <a:latin typeface="Century Gothic" panose="020B0502020202020204" charset="0"/>
                <a:cs typeface="Segoe UI" panose="020B0502040204020203" pitchFamily="34" charset="0"/>
              </a:rPr>
              <a:t> dari </a:t>
            </a:r>
            <a:r>
              <a:rPr lang="id-ID" sz="2000" b="1" i="1" dirty="0">
                <a:latin typeface="Century Gothic" panose="020B0502020202020204" charset="0"/>
                <a:cs typeface="Segoe UI" panose="020B0502040204020203" pitchFamily="34" charset="0"/>
              </a:rPr>
              <a:t>K/L, Pemda, Perguruan Tinggi, Industri, atau Ormas yang memiliki lembaga penelitian atau pengembangan, atau sejenisnya</a:t>
            </a:r>
          </a:p>
          <a:p>
            <a:pPr marL="285750" indent="-285750">
              <a:buFont typeface="Wingdings" panose="05000000000000000000" pitchFamily="2" charset="2"/>
              <a:buChar char="§"/>
            </a:pPr>
            <a:r>
              <a:rPr lang="en-US" sz="2000" i="1" dirty="0">
                <a:latin typeface="Century Gothic" panose="020B0502020202020204" charset="0"/>
                <a:cs typeface="Segoe UI" panose="020B0502040204020203" pitchFamily="34" charset="0"/>
              </a:rPr>
              <a:t>Tim </a:t>
            </a:r>
            <a:r>
              <a:rPr lang="en-US" sz="2000" i="1" dirty="0" err="1">
                <a:latin typeface="Century Gothic" panose="020B0502020202020204" charset="0"/>
                <a:cs typeface="Segoe UI" panose="020B0502040204020203" pitchFamily="34" charset="0"/>
              </a:rPr>
              <a:t>riset</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diketuai</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oleh</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Doktor</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atau</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pengakuan</a:t>
            </a:r>
            <a:r>
              <a:rPr lang="en-US" sz="2000" i="1" dirty="0">
                <a:latin typeface="Century Gothic" panose="020B0502020202020204" charset="0"/>
                <a:cs typeface="Segoe UI" panose="020B0502040204020203" pitchFamily="34" charset="0"/>
              </a:rPr>
              <a:t> </a:t>
            </a:r>
            <a:r>
              <a:rPr lang="en-US" sz="2000" i="1" dirty="0" err="1">
                <a:latin typeface="Century Gothic" panose="020B0502020202020204" charset="0"/>
                <a:cs typeface="Segoe UI" panose="020B0502040204020203" pitchFamily="34" charset="0"/>
              </a:rPr>
              <a:t>setaranya</a:t>
            </a:r>
            <a:r>
              <a:rPr lang="id-ID" sz="2000" i="1" dirty="0">
                <a:latin typeface="Century Gothic" panose="020B0502020202020204" charset="0"/>
                <a:cs typeface="Segoe UI" panose="020B0502040204020203" pitchFamily="34" charset="0"/>
              </a:rPr>
              <a:t>.</a:t>
            </a:r>
          </a:p>
          <a:p>
            <a:pPr lvl="0"/>
            <a:endParaRPr lang="id-ID" sz="2000" dirty="0">
              <a:latin typeface="Century Gothic" panose="020B0502020202020204" charset="0"/>
              <a:cs typeface="Segoe UI" panose="020B0502040204020203" pitchFamily="34" charset="0"/>
            </a:endParaRPr>
          </a:p>
          <a:p>
            <a:pPr marL="285750" lvl="0" indent="-285750">
              <a:buFont typeface="Wingdings" panose="05000000000000000000" pitchFamily="2" charset="2"/>
              <a:buChar char="§"/>
            </a:pPr>
            <a:endParaRPr lang="en-US" sz="2000" dirty="0">
              <a:latin typeface="Century Gothic" panose="020B0502020202020204" charset="0"/>
              <a:cs typeface="Segoe UI" panose="020B0502040204020203" pitchFamily="34" charset="0"/>
            </a:endParaRPr>
          </a:p>
        </p:txBody>
      </p:sp>
      <p:sp>
        <p:nvSpPr>
          <p:cNvPr id="35" name="Footer Placeholder 6"/>
          <p:cNvSpPr>
            <a:spLocks noGrp="1"/>
          </p:cNvSpPr>
          <p:nvPr>
            <p:ph type="ftr" sz="quarter" idx="3"/>
          </p:nvPr>
        </p:nvSpPr>
        <p:spPr>
          <a:xfrm>
            <a:off x="1743075" y="6510336"/>
            <a:ext cx="2228850" cy="365125"/>
          </a:xfrm>
        </p:spPr>
        <p:txBody>
          <a:bodyPr/>
          <a:lstStyle/>
          <a:p>
            <a:r>
              <a:rPr lang="en-US" dirty="0"/>
              <a:t>www.lpdp.kemenkeu.go.id</a:t>
            </a:r>
          </a:p>
        </p:txBody>
      </p:sp>
      <p:sp>
        <p:nvSpPr>
          <p:cNvPr id="36" name="Title 1">
            <a:extLst>
              <a:ext uri="{FF2B5EF4-FFF2-40B4-BE49-F238E27FC236}">
                <a16:creationId xmlns:a16="http://schemas.microsoft.com/office/drawing/2014/main" xmlns="" id="{26386B5F-6CE1-4848-9D1D-0EB3BEBCD498}"/>
              </a:ext>
            </a:extLst>
          </p:cNvPr>
          <p:cNvSpPr>
            <a:spLocks noGrp="1"/>
          </p:cNvSpPr>
          <p:nvPr>
            <p:ph type="title" idx="4294967295"/>
          </p:nvPr>
        </p:nvSpPr>
        <p:spPr>
          <a:xfrm>
            <a:off x="112236" y="203844"/>
            <a:ext cx="10458782" cy="886837"/>
          </a:xfrm>
        </p:spPr>
        <p:txBody>
          <a:bodyPr>
            <a:noAutofit/>
          </a:bodyPr>
          <a:lstStyle/>
          <a:p>
            <a:r>
              <a:rPr lang="en-US" sz="2800" dirty="0" err="1">
                <a:solidFill>
                  <a:schemeClr val="accent5">
                    <a:lumMod val="50000"/>
                  </a:schemeClr>
                </a:solidFill>
                <a:latin typeface="Century Gothic" panose="020B0502020202020204" charset="0"/>
                <a:cs typeface="Segoe UI" panose="020B0502040204020203" pitchFamily="34" charset="0"/>
              </a:rPr>
              <a:t>Karakteristik</a:t>
            </a:r>
            <a:r>
              <a:rPr lang="en-US" sz="2800" dirty="0">
                <a:solidFill>
                  <a:schemeClr val="accent5">
                    <a:lumMod val="50000"/>
                  </a:schemeClr>
                </a:solidFill>
                <a:latin typeface="Century Gothic" panose="020B0502020202020204" charset="0"/>
                <a:cs typeface="Segoe UI" panose="020B0502040204020203" pitchFamily="34" charset="0"/>
              </a:rPr>
              <a:t> Utama </a:t>
            </a:r>
            <a:r>
              <a:rPr lang="en-US" sz="2800" b="1" i="1" dirty="0">
                <a:solidFill>
                  <a:schemeClr val="accent5">
                    <a:lumMod val="50000"/>
                  </a:schemeClr>
                </a:solidFill>
                <a:latin typeface="Century Gothic" panose="020B0502020202020204" charset="0"/>
                <a:cs typeface="Segoe UI" panose="020B0502040204020203" pitchFamily="34" charset="0"/>
              </a:rPr>
              <a:t>RISPRO </a:t>
            </a:r>
            <a:r>
              <a:rPr lang="id-ID" sz="2800" b="1" i="1" dirty="0">
                <a:solidFill>
                  <a:srgbClr val="C00000"/>
                </a:solidFill>
                <a:latin typeface="Century Gothic" panose="020B0502020202020204" charset="0"/>
                <a:cs typeface="Segoe UI" panose="020B0502040204020203" pitchFamily="34" charset="0"/>
              </a:rPr>
              <a:t>KOMPETISI </a:t>
            </a:r>
            <a:br>
              <a:rPr lang="id-ID" sz="2800" b="1" i="1" dirty="0">
                <a:solidFill>
                  <a:srgbClr val="C00000"/>
                </a:solidFill>
                <a:latin typeface="Century Gothic" panose="020B0502020202020204" charset="0"/>
                <a:cs typeface="Segoe UI" panose="020B0502040204020203" pitchFamily="34" charset="0"/>
              </a:rPr>
            </a:br>
            <a:r>
              <a:rPr lang="id-ID" sz="2000" dirty="0">
                <a:solidFill>
                  <a:schemeClr val="accent5">
                    <a:lumMod val="50000"/>
                  </a:schemeClr>
                </a:solidFill>
                <a:latin typeface="Century Gothic" panose="020B0502020202020204" charset="0"/>
                <a:cs typeface="Segoe UI" panose="020B0502040204020203" pitchFamily="34" charset="0"/>
              </a:rPr>
              <a:t>(K</a:t>
            </a:r>
            <a:r>
              <a:rPr lang="en-US" sz="2000" dirty="0" err="1">
                <a:solidFill>
                  <a:schemeClr val="accent5">
                    <a:lumMod val="50000"/>
                  </a:schemeClr>
                </a:solidFill>
                <a:latin typeface="Century Gothic" panose="020B0502020202020204" charset="0"/>
                <a:cs typeface="Segoe UI" panose="020B0502040204020203" pitchFamily="34" charset="0"/>
              </a:rPr>
              <a:t>omersial</a:t>
            </a:r>
            <a:r>
              <a:rPr lang="en-US" sz="2000" dirty="0">
                <a:solidFill>
                  <a:schemeClr val="accent5">
                    <a:lumMod val="50000"/>
                  </a:schemeClr>
                </a:solidFill>
                <a:latin typeface="Century Gothic" panose="020B0502020202020204" charset="0"/>
                <a:cs typeface="Segoe UI" panose="020B0502040204020203" pitchFamily="34" charset="0"/>
              </a:rPr>
              <a:t> &amp; </a:t>
            </a:r>
            <a:r>
              <a:rPr lang="en-US" sz="2000" dirty="0" err="1">
                <a:solidFill>
                  <a:schemeClr val="accent5">
                    <a:lumMod val="50000"/>
                  </a:schemeClr>
                </a:solidFill>
                <a:latin typeface="Century Gothic" panose="020B0502020202020204" charset="0"/>
                <a:cs typeface="Segoe UI" panose="020B0502040204020203" pitchFamily="34" charset="0"/>
              </a:rPr>
              <a:t>Kebijakan</a:t>
            </a:r>
            <a:r>
              <a:rPr lang="en-US" sz="2000" dirty="0">
                <a:solidFill>
                  <a:schemeClr val="accent5">
                    <a:lumMod val="50000"/>
                  </a:schemeClr>
                </a:solidFill>
                <a:latin typeface="Century Gothic" panose="020B0502020202020204" charset="0"/>
                <a:cs typeface="Segoe UI" panose="020B0502040204020203" pitchFamily="34" charset="0"/>
              </a:rPr>
              <a:t>/Tata </a:t>
            </a:r>
            <a:r>
              <a:rPr lang="en-US" sz="2000" dirty="0" err="1">
                <a:solidFill>
                  <a:schemeClr val="accent5">
                    <a:lumMod val="50000"/>
                  </a:schemeClr>
                </a:solidFill>
                <a:latin typeface="Century Gothic" panose="020B0502020202020204" charset="0"/>
                <a:cs typeface="Segoe UI" panose="020B0502040204020203" pitchFamily="34" charset="0"/>
              </a:rPr>
              <a:t>Kelola</a:t>
            </a:r>
            <a:r>
              <a:rPr lang="id-ID" sz="2000" dirty="0">
                <a:solidFill>
                  <a:schemeClr val="accent5">
                    <a:lumMod val="50000"/>
                  </a:schemeClr>
                </a:solidFill>
                <a:latin typeface="Century Gothic" panose="020B0502020202020204" charset="0"/>
                <a:cs typeface="Segoe UI" panose="020B0502040204020203" pitchFamily="34" charset="0"/>
              </a:rPr>
              <a:t>)</a:t>
            </a:r>
            <a:r>
              <a:rPr lang="en-US" sz="2000" dirty="0">
                <a:solidFill>
                  <a:schemeClr val="accent5">
                    <a:lumMod val="50000"/>
                  </a:schemeClr>
                </a:solidFill>
                <a:latin typeface="Century Gothic" panose="020B0502020202020204" charset="0"/>
                <a:cs typeface="Segoe UI" panose="020B0502040204020203" pitchFamily="34" charset="0"/>
              </a:rPr>
              <a:t/>
            </a:r>
            <a:br>
              <a:rPr lang="en-US" sz="2000" dirty="0">
                <a:solidFill>
                  <a:schemeClr val="accent5">
                    <a:lumMod val="50000"/>
                  </a:schemeClr>
                </a:solidFill>
                <a:latin typeface="Century Gothic" panose="020B0502020202020204" charset="0"/>
                <a:cs typeface="Segoe UI" panose="020B0502040204020203" pitchFamily="34" charset="0"/>
              </a:rPr>
            </a:br>
            <a:endParaRPr lang="id-ID" sz="2000" dirty="0"/>
          </a:p>
        </p:txBody>
      </p:sp>
      <p:sp>
        <p:nvSpPr>
          <p:cNvPr id="37" name="Right Arrow 36">
            <a:extLst>
              <a:ext uri="{FF2B5EF4-FFF2-40B4-BE49-F238E27FC236}">
                <a16:creationId xmlns:a16="http://schemas.microsoft.com/office/drawing/2014/main" xmlns="" id="{9AFFD17C-2718-7E43-957E-144BA7BDA783}"/>
              </a:ext>
            </a:extLst>
          </p:cNvPr>
          <p:cNvSpPr/>
          <p:nvPr/>
        </p:nvSpPr>
        <p:spPr>
          <a:xfrm>
            <a:off x="3060051" y="1813515"/>
            <a:ext cx="813603" cy="317436"/>
          </a:xfrm>
          <a:prstGeom prst="rightArrow">
            <a:avLst/>
          </a:prstGeom>
          <a:solidFill>
            <a:srgbClr val="C84111"/>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Isosceles Triangle 29">
            <a:extLst>
              <a:ext uri="{FF2B5EF4-FFF2-40B4-BE49-F238E27FC236}">
                <a16:creationId xmlns:a16="http://schemas.microsoft.com/office/drawing/2014/main" xmlns="" id="{B4D6237D-9545-F04C-8FF6-D46A6990D462}"/>
              </a:ext>
            </a:extLst>
          </p:cNvPr>
          <p:cNvSpPr/>
          <p:nvPr/>
        </p:nvSpPr>
        <p:spPr>
          <a:xfrm flipV="1">
            <a:off x="3297535" y="2620407"/>
            <a:ext cx="338636" cy="381695"/>
          </a:xfrm>
          <a:prstGeom prst="triangl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entury Gothic" panose="020B0502020202020204" charset="0"/>
            </a:endParaRPr>
          </a:p>
        </p:txBody>
      </p:sp>
    </p:spTree>
    <p:extLst>
      <p:ext uri="{BB962C8B-B14F-4D97-AF65-F5344CB8AC3E}">
        <p14:creationId xmlns:p14="http://schemas.microsoft.com/office/powerpoint/2010/main" val="235552724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423</TotalTime>
  <Words>3056</Words>
  <Application>Microsoft Office PowerPoint</Application>
  <PresentationFormat>Widescreen</PresentationFormat>
  <Paragraphs>755</Paragraphs>
  <Slides>30</Slides>
  <Notes>14</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30</vt:i4>
      </vt:variant>
    </vt:vector>
  </HeadingPairs>
  <TitlesOfParts>
    <vt:vector size="44" baseType="lpstr">
      <vt:lpstr>MS PGothic</vt:lpstr>
      <vt:lpstr>Arial</vt:lpstr>
      <vt:lpstr>Bookman Old Style</vt:lpstr>
      <vt:lpstr>Calibri</vt:lpstr>
      <vt:lpstr>Calibri Light</vt:lpstr>
      <vt:lpstr>Century Gothic</vt:lpstr>
      <vt:lpstr>Century Gothic Regular</vt:lpstr>
      <vt:lpstr>Segoe UI</vt:lpstr>
      <vt:lpstr>Segoe UI Symbol</vt:lpstr>
      <vt:lpstr>Times New Roman</vt:lpstr>
      <vt:lpstr>Traditional Arabic</vt:lpstr>
      <vt:lpstr>Wingdings</vt:lpstr>
      <vt:lpstr>Office Theme</vt:lpstr>
      <vt:lpstr>CorelDRAW</vt:lpstr>
      <vt:lpstr>PowerPoint Presentation</vt:lpstr>
      <vt:lpstr>Jenis &amp; Fokus Pendanaan  RISPRO</vt:lpstr>
      <vt:lpstr>PowerPoint Presentation</vt:lpstr>
      <vt:lpstr>Penerima RISPRO s.d. 2018 </vt:lpstr>
      <vt:lpstr>PowerPoint Presentation</vt:lpstr>
      <vt:lpstr>PowerPoint Presentation</vt:lpstr>
      <vt:lpstr>[Prioritas] Playing Field RISPRO Kompetisi</vt:lpstr>
      <vt:lpstr>Karakteristik Utama RISPRO KOMPETISI  (Komersial &amp; Kebijakan/Tata Kelola) </vt:lpstr>
      <vt:lpstr>Karakteristik Utama RISPRO KOMPETISI  (Komersial &amp; Kebijakan/Tata Kelola) </vt:lpstr>
      <vt:lpstr>Karakteristik Utama RISPRO KOMPETISI  (Komersial &amp; Kebijakan/Tata Kelola) </vt:lpstr>
      <vt:lpstr>RISPRO KOMPETISI (Komersial &amp; Kebijakan/Tata Kelola) </vt:lpstr>
      <vt:lpstr>RISPRO KOMPETISI (Komersial &amp; Kebijakan/Tata Kelola) </vt:lpstr>
      <vt:lpstr>Alur Pendaftaran dan Seleksi RISPRO Kompetisi  (Komersial &amp; Kebijakan/Tata Kelola)</vt:lpstr>
      <vt:lpstr>e-RISPRO</vt:lpstr>
      <vt:lpstr>e-RISPRO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Tema RISPRO Invitasi</vt:lpstr>
      <vt:lpstr>Ketentuan dan Syarat RISPRO Invitasi</vt:lpstr>
      <vt:lpstr>Alur Penerimaan dan Seleksi RISPRO Invitasi</vt:lpstr>
      <vt:lpstr>Daftar Undangan RISPRO Invitasi tema Farmasi dan Kesehatan</vt:lpstr>
      <vt:lpstr>PowerPoint Presentation</vt:lpstr>
      <vt:lpstr>RISPRO Kompetisi (R-K) ~ RISPRO Invitasi (R-I)</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Dtk</cp:lastModifiedBy>
  <cp:revision>1271</cp:revision>
  <cp:lastPrinted>2017-06-08T10:49:00Z</cp:lastPrinted>
  <dcterms:created xsi:type="dcterms:W3CDTF">2015-07-26T06:16:00Z</dcterms:created>
  <dcterms:modified xsi:type="dcterms:W3CDTF">2019-07-08T07:26:38Z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1033-10.2.0.7646</vt:lpwstr>
  </property>
</Properties>
</file>